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 id="2147485227" r:id="rId2"/>
  </p:sldMasterIdLst>
  <p:notesMasterIdLst>
    <p:notesMasterId r:id="rId56"/>
  </p:notesMasterIdLst>
  <p:handoutMasterIdLst>
    <p:handoutMasterId r:id="rId57"/>
  </p:handoutMasterIdLst>
  <p:sldIdLst>
    <p:sldId id="1655" r:id="rId3"/>
    <p:sldId id="1737" r:id="rId4"/>
    <p:sldId id="1754" r:id="rId5"/>
    <p:sldId id="1770" r:id="rId6"/>
    <p:sldId id="1753" r:id="rId7"/>
    <p:sldId id="1766" r:id="rId8"/>
    <p:sldId id="1771" r:id="rId9"/>
    <p:sldId id="1765" r:id="rId10"/>
    <p:sldId id="1768" r:id="rId11"/>
    <p:sldId id="1772" r:id="rId12"/>
    <p:sldId id="1773" r:id="rId13"/>
    <p:sldId id="1743" r:id="rId14"/>
    <p:sldId id="1744" r:id="rId15"/>
    <p:sldId id="1774" r:id="rId16"/>
    <p:sldId id="1779" r:id="rId17"/>
    <p:sldId id="1780" r:id="rId18"/>
    <p:sldId id="1746" r:id="rId19"/>
    <p:sldId id="1747" r:id="rId20"/>
    <p:sldId id="1748" r:id="rId21"/>
    <p:sldId id="1749" r:id="rId22"/>
    <p:sldId id="1750" r:id="rId23"/>
    <p:sldId id="1777" r:id="rId24"/>
    <p:sldId id="1755" r:id="rId25"/>
    <p:sldId id="1778" r:id="rId26"/>
    <p:sldId id="1756" r:id="rId27"/>
    <p:sldId id="1757" r:id="rId28"/>
    <p:sldId id="1751" r:id="rId29"/>
    <p:sldId id="1781" r:id="rId30"/>
    <p:sldId id="1782" r:id="rId31"/>
    <p:sldId id="1788" r:id="rId32"/>
    <p:sldId id="1792" r:id="rId33"/>
    <p:sldId id="1793" r:id="rId34"/>
    <p:sldId id="1791" r:id="rId35"/>
    <p:sldId id="1790" r:id="rId36"/>
    <p:sldId id="1789" r:id="rId37"/>
    <p:sldId id="1783" r:id="rId38"/>
    <p:sldId id="1784" r:id="rId39"/>
    <p:sldId id="1794" r:id="rId40"/>
    <p:sldId id="1758" r:id="rId41"/>
    <p:sldId id="1759" r:id="rId42"/>
    <p:sldId id="1785" r:id="rId43"/>
    <p:sldId id="1787" r:id="rId44"/>
    <p:sldId id="1786" r:id="rId45"/>
    <p:sldId id="1775" r:id="rId46"/>
    <p:sldId id="1776" r:id="rId47"/>
    <p:sldId id="1752" r:id="rId48"/>
    <p:sldId id="1769" r:id="rId49"/>
    <p:sldId id="1739" r:id="rId50"/>
    <p:sldId id="1760" r:id="rId51"/>
    <p:sldId id="1763" r:id="rId52"/>
    <p:sldId id="1762" r:id="rId53"/>
    <p:sldId id="1761" r:id="rId54"/>
    <p:sldId id="1764" r:id="rId55"/>
  </p:sldIdLst>
  <p:sldSz cx="9144000" cy="6858000" type="screen4x3"/>
  <p:notesSz cx="6789738" cy="9929813"/>
  <p:defaultTextStyle>
    <a:defPPr>
      <a:defRPr lang="zh-CN"/>
    </a:defPPr>
    <a:lvl1pPr algn="l" rtl="0" eaLnBrk="0" fontAlgn="base" hangingPunct="0">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39966"/>
    <a:srgbClr val="FF8811"/>
    <a:srgbClr val="008000"/>
    <a:srgbClr val="B9CDE5"/>
    <a:srgbClr val="DA6D00"/>
    <a:srgbClr val="FF9933"/>
    <a:srgbClr val="8AC9DA"/>
    <a:srgbClr val="DBE5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685" autoAdjust="0"/>
    <p:restoredTop sz="96331" autoAdjust="0"/>
  </p:normalViewPr>
  <p:slideViewPr>
    <p:cSldViewPr snapToGrid="0">
      <p:cViewPr varScale="1">
        <p:scale>
          <a:sx n="124" d="100"/>
          <a:sy n="124" d="100"/>
        </p:scale>
        <p:origin x="736" y="168"/>
      </p:cViewPr>
      <p:guideLst>
        <p:guide orient="horz" pos="2160"/>
        <p:guide pos="2880"/>
      </p:guideLst>
    </p:cSldViewPr>
  </p:slideViewPr>
  <p:outlineViewPr>
    <p:cViewPr>
      <p:scale>
        <a:sx n="33" d="100"/>
        <a:sy n="33" d="100"/>
      </p:scale>
      <p:origin x="0" y="1290"/>
    </p:cViewPr>
  </p:outlineViewPr>
  <p:notesTextViewPr>
    <p:cViewPr>
      <p:scale>
        <a:sx n="100" d="100"/>
        <a:sy n="100" d="100"/>
      </p:scale>
      <p:origin x="0" y="0"/>
    </p:cViewPr>
  </p:notesTextViewPr>
  <p:sorterViewPr>
    <p:cViewPr>
      <p:scale>
        <a:sx n="66" d="100"/>
        <a:sy n="66" d="100"/>
      </p:scale>
      <p:origin x="0" y="7146"/>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F:\work\work\sizing\876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work\work\sizing\24h.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work\work\sizing\24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F:\work\work\sizing\tload.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F:\work\work\sizing\dream.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46981627296588"/>
          <c:y val="0.11557888597258678"/>
          <c:w val="0.83353018372703414"/>
          <c:h val="0.71220691163604555"/>
        </c:manualLayout>
      </c:layout>
      <c:scatterChart>
        <c:scatterStyle val="lineMarker"/>
        <c:varyColors val="0"/>
        <c:ser>
          <c:idx val="0"/>
          <c:order val="0"/>
          <c:spPr>
            <a:ln w="15875" cap="rnd">
              <a:solidFill>
                <a:srgbClr val="00B050"/>
              </a:solidFill>
              <a:round/>
            </a:ln>
            <a:effectLst/>
          </c:spPr>
          <c:marker>
            <c:symbol val="none"/>
          </c:marker>
          <c:yVal>
            <c:numRef>
              <c:f>Sheet1!$A$1:$A$168</c:f>
              <c:numCache>
                <c:formatCode>General</c:formatCode>
                <c:ptCount val="168"/>
                <c:pt idx="0">
                  <c:v>0</c:v>
                </c:pt>
                <c:pt idx="1">
                  <c:v>0</c:v>
                </c:pt>
                <c:pt idx="2">
                  <c:v>0</c:v>
                </c:pt>
                <c:pt idx="3">
                  <c:v>0</c:v>
                </c:pt>
                <c:pt idx="4">
                  <c:v>0</c:v>
                </c:pt>
                <c:pt idx="5">
                  <c:v>0</c:v>
                </c:pt>
                <c:pt idx="6">
                  <c:v>0</c:v>
                </c:pt>
                <c:pt idx="7">
                  <c:v>0.39900000000000002</c:v>
                </c:pt>
                <c:pt idx="8">
                  <c:v>50.863</c:v>
                </c:pt>
                <c:pt idx="9">
                  <c:v>49.567999999999998</c:v>
                </c:pt>
                <c:pt idx="10">
                  <c:v>72.727999999999994</c:v>
                </c:pt>
                <c:pt idx="11">
                  <c:v>111.628</c:v>
                </c:pt>
                <c:pt idx="12">
                  <c:v>125.982</c:v>
                </c:pt>
                <c:pt idx="13">
                  <c:v>122.69</c:v>
                </c:pt>
                <c:pt idx="14">
                  <c:v>102.001</c:v>
                </c:pt>
                <c:pt idx="15">
                  <c:v>68.144000000000005</c:v>
                </c:pt>
                <c:pt idx="16">
                  <c:v>34.506</c:v>
                </c:pt>
                <c:pt idx="17">
                  <c:v>6.96</c:v>
                </c:pt>
                <c:pt idx="18">
                  <c:v>0</c:v>
                </c:pt>
                <c:pt idx="19">
                  <c:v>0</c:v>
                </c:pt>
                <c:pt idx="20">
                  <c:v>0</c:v>
                </c:pt>
                <c:pt idx="21">
                  <c:v>0</c:v>
                </c:pt>
                <c:pt idx="22">
                  <c:v>0</c:v>
                </c:pt>
                <c:pt idx="23">
                  <c:v>0</c:v>
                </c:pt>
                <c:pt idx="24">
                  <c:v>0</c:v>
                </c:pt>
                <c:pt idx="25">
                  <c:v>0</c:v>
                </c:pt>
                <c:pt idx="26">
                  <c:v>0</c:v>
                </c:pt>
                <c:pt idx="27">
                  <c:v>0</c:v>
                </c:pt>
                <c:pt idx="28">
                  <c:v>0</c:v>
                </c:pt>
                <c:pt idx="29">
                  <c:v>0</c:v>
                </c:pt>
                <c:pt idx="30">
                  <c:v>0.93300000000000005</c:v>
                </c:pt>
                <c:pt idx="31">
                  <c:v>61.832000000000001</c:v>
                </c:pt>
                <c:pt idx="32">
                  <c:v>272.34500000000003</c:v>
                </c:pt>
                <c:pt idx="33">
                  <c:v>413.77</c:v>
                </c:pt>
                <c:pt idx="34">
                  <c:v>419.61</c:v>
                </c:pt>
                <c:pt idx="35">
                  <c:v>326.673</c:v>
                </c:pt>
                <c:pt idx="36">
                  <c:v>291.608</c:v>
                </c:pt>
                <c:pt idx="37">
                  <c:v>238.90100000000001</c:v>
                </c:pt>
                <c:pt idx="38">
                  <c:v>159.631</c:v>
                </c:pt>
                <c:pt idx="39">
                  <c:v>86.563999999999993</c:v>
                </c:pt>
                <c:pt idx="40">
                  <c:v>21.009</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0.629</c:v>
                </c:pt>
                <c:pt idx="55">
                  <c:v>46.255000000000003</c:v>
                </c:pt>
                <c:pt idx="56">
                  <c:v>184.51300000000001</c:v>
                </c:pt>
                <c:pt idx="57">
                  <c:v>296.613</c:v>
                </c:pt>
                <c:pt idx="58">
                  <c:v>380.04300000000001</c:v>
                </c:pt>
                <c:pt idx="59">
                  <c:v>399.16800000000001</c:v>
                </c:pt>
                <c:pt idx="60">
                  <c:v>384.404</c:v>
                </c:pt>
                <c:pt idx="61">
                  <c:v>333.33600000000001</c:v>
                </c:pt>
                <c:pt idx="62">
                  <c:v>245.86</c:v>
                </c:pt>
                <c:pt idx="63">
                  <c:v>126.374</c:v>
                </c:pt>
                <c:pt idx="64">
                  <c:v>28.236999999999998</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0.63500000000000001</c:v>
                </c:pt>
                <c:pt idx="79">
                  <c:v>46.563000000000002</c:v>
                </c:pt>
                <c:pt idx="80">
                  <c:v>142.29</c:v>
                </c:pt>
                <c:pt idx="81">
                  <c:v>211.60599999999999</c:v>
                </c:pt>
                <c:pt idx="82">
                  <c:v>236.297</c:v>
                </c:pt>
                <c:pt idx="83">
                  <c:v>264.75799999999998</c:v>
                </c:pt>
                <c:pt idx="84">
                  <c:v>269.81200000000001</c:v>
                </c:pt>
                <c:pt idx="85">
                  <c:v>253.119</c:v>
                </c:pt>
                <c:pt idx="86">
                  <c:v>189.86099999999999</c:v>
                </c:pt>
                <c:pt idx="87">
                  <c:v>98.028999999999996</c:v>
                </c:pt>
                <c:pt idx="88">
                  <c:v>22.797999999999998</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0.55700000000000005</c:v>
                </c:pt>
                <c:pt idx="103">
                  <c:v>36.314</c:v>
                </c:pt>
                <c:pt idx="104">
                  <c:v>141.767</c:v>
                </c:pt>
                <c:pt idx="105">
                  <c:v>235.34100000000001</c:v>
                </c:pt>
                <c:pt idx="106">
                  <c:v>288.63799999999998</c:v>
                </c:pt>
                <c:pt idx="107">
                  <c:v>314.17599999999999</c:v>
                </c:pt>
                <c:pt idx="108">
                  <c:v>293.63900000000001</c:v>
                </c:pt>
                <c:pt idx="109">
                  <c:v>266.30200000000002</c:v>
                </c:pt>
                <c:pt idx="110">
                  <c:v>215.78</c:v>
                </c:pt>
                <c:pt idx="111">
                  <c:v>129.09299999999999</c:v>
                </c:pt>
                <c:pt idx="112">
                  <c:v>35.159999999999997</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0.32500000000000001</c:v>
                </c:pt>
                <c:pt idx="127">
                  <c:v>24.484999999999999</c:v>
                </c:pt>
                <c:pt idx="128">
                  <c:v>114.393</c:v>
                </c:pt>
                <c:pt idx="129">
                  <c:v>188.92</c:v>
                </c:pt>
                <c:pt idx="130">
                  <c:v>241.74</c:v>
                </c:pt>
                <c:pt idx="131">
                  <c:v>261.45</c:v>
                </c:pt>
                <c:pt idx="132">
                  <c:v>259.108</c:v>
                </c:pt>
                <c:pt idx="133">
                  <c:v>215.947</c:v>
                </c:pt>
                <c:pt idx="134">
                  <c:v>157.51499999999999</c:v>
                </c:pt>
                <c:pt idx="135">
                  <c:v>89.641000000000005</c:v>
                </c:pt>
                <c:pt idx="136">
                  <c:v>21.161999999999999</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1.3149999999999999</c:v>
                </c:pt>
                <c:pt idx="151">
                  <c:v>76.941999999999993</c:v>
                </c:pt>
                <c:pt idx="152">
                  <c:v>81.061999999999998</c:v>
                </c:pt>
                <c:pt idx="153">
                  <c:v>144.161</c:v>
                </c:pt>
                <c:pt idx="154">
                  <c:v>189.57300000000001</c:v>
                </c:pt>
                <c:pt idx="155">
                  <c:v>217.221</c:v>
                </c:pt>
                <c:pt idx="156">
                  <c:v>201.696</c:v>
                </c:pt>
                <c:pt idx="157">
                  <c:v>176.958</c:v>
                </c:pt>
                <c:pt idx="158">
                  <c:v>139.124</c:v>
                </c:pt>
                <c:pt idx="159">
                  <c:v>87.771000000000001</c:v>
                </c:pt>
                <c:pt idx="160">
                  <c:v>24.79</c:v>
                </c:pt>
                <c:pt idx="161">
                  <c:v>0</c:v>
                </c:pt>
                <c:pt idx="162">
                  <c:v>0</c:v>
                </c:pt>
                <c:pt idx="163">
                  <c:v>0</c:v>
                </c:pt>
                <c:pt idx="164">
                  <c:v>0</c:v>
                </c:pt>
                <c:pt idx="165">
                  <c:v>0</c:v>
                </c:pt>
                <c:pt idx="166">
                  <c:v>0</c:v>
                </c:pt>
                <c:pt idx="167">
                  <c:v>0</c:v>
                </c:pt>
              </c:numCache>
            </c:numRef>
          </c:yVal>
          <c:smooth val="0"/>
          <c:extLst>
            <c:ext xmlns:c16="http://schemas.microsoft.com/office/drawing/2014/chart" uri="{C3380CC4-5D6E-409C-BE32-E72D297353CC}">
              <c16:uniqueId val="{00000000-744D-4C17-A286-00831241F00F}"/>
            </c:ext>
          </c:extLst>
        </c:ser>
        <c:dLbls>
          <c:showLegendKey val="0"/>
          <c:showVal val="0"/>
          <c:showCatName val="0"/>
          <c:showSerName val="0"/>
          <c:showPercent val="0"/>
          <c:showBubbleSize val="0"/>
        </c:dLbls>
        <c:axId val="1138068191"/>
        <c:axId val="1138057791"/>
      </c:scatterChart>
      <c:valAx>
        <c:axId val="1138068191"/>
        <c:scaling>
          <c:orientation val="minMax"/>
        </c:scaling>
        <c:delete val="0"/>
        <c:axPos val="b"/>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1138057791"/>
        <c:crosses val="autoZero"/>
        <c:crossBetween val="midCat"/>
      </c:valAx>
      <c:valAx>
        <c:axId val="1138057791"/>
        <c:scaling>
          <c:orientation val="minMax"/>
          <c:max val="100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tLang="en-US" b="0">
                    <a:latin typeface="微软雅黑" panose="020B0503020204020204" pitchFamily="34" charset="-122"/>
                    <a:ea typeface="微软雅黑" panose="020B0503020204020204" pitchFamily="34" charset="-122"/>
                  </a:rPr>
                  <a:t>辐照度</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1138068191"/>
        <c:crosses val="autoZero"/>
        <c:crossBetween val="midCat"/>
      </c:valAx>
      <c:spPr>
        <a:noFill/>
        <a:ln w="12700">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109444175616238"/>
          <c:y val="7.9441225142542801E-2"/>
          <c:w val="0.81736170293440025"/>
          <c:h val="0.81152699401919381"/>
        </c:manualLayout>
      </c:layout>
      <c:scatterChart>
        <c:scatterStyle val="smoothMarker"/>
        <c:varyColors val="0"/>
        <c:ser>
          <c:idx val="0"/>
          <c:order val="0"/>
          <c:spPr>
            <a:ln w="15875" cap="rnd">
              <a:solidFill>
                <a:srgbClr val="FFC000"/>
              </a:solidFill>
              <a:round/>
            </a:ln>
            <a:effectLst/>
          </c:spPr>
          <c:marker>
            <c:symbol val="none"/>
          </c:marker>
          <c:yVal>
            <c:numRef>
              <c:f>Sheet1!$I$1:$I$24</c:f>
              <c:numCache>
                <c:formatCode>General</c:formatCode>
                <c:ptCount val="24"/>
                <c:pt idx="0">
                  <c:v>378.67500000000001</c:v>
                </c:pt>
                <c:pt idx="1">
                  <c:v>376.24166666666667</c:v>
                </c:pt>
                <c:pt idx="2">
                  <c:v>361.15</c:v>
                </c:pt>
                <c:pt idx="3">
                  <c:v>354.16666666666674</c:v>
                </c:pt>
                <c:pt idx="4">
                  <c:v>370.12500000000006</c:v>
                </c:pt>
                <c:pt idx="5">
                  <c:v>384.69166666666666</c:v>
                </c:pt>
                <c:pt idx="6">
                  <c:v>378.45</c:v>
                </c:pt>
                <c:pt idx="7">
                  <c:v>389.65833333333342</c:v>
                </c:pt>
                <c:pt idx="8">
                  <c:v>439.34166666666658</c:v>
                </c:pt>
                <c:pt idx="9">
                  <c:v>474.06666666666666</c:v>
                </c:pt>
                <c:pt idx="10">
                  <c:v>466.36666666666667</c:v>
                </c:pt>
                <c:pt idx="11">
                  <c:v>441.0333333333333</c:v>
                </c:pt>
                <c:pt idx="12">
                  <c:v>458.75833333333338</c:v>
                </c:pt>
                <c:pt idx="13">
                  <c:v>461.81666666666661</c:v>
                </c:pt>
                <c:pt idx="14">
                  <c:v>3452.3249999999998</c:v>
                </c:pt>
                <c:pt idx="15">
                  <c:v>437.76666666666665</c:v>
                </c:pt>
                <c:pt idx="16">
                  <c:v>433.64166666666677</c:v>
                </c:pt>
                <c:pt idx="17">
                  <c:v>407.9</c:v>
                </c:pt>
                <c:pt idx="18">
                  <c:v>406.54166666666669</c:v>
                </c:pt>
                <c:pt idx="19">
                  <c:v>411.7</c:v>
                </c:pt>
                <c:pt idx="20">
                  <c:v>411.08333333333331</c:v>
                </c:pt>
                <c:pt idx="21">
                  <c:v>406.33333333333337</c:v>
                </c:pt>
                <c:pt idx="22">
                  <c:v>385.62500000000006</c:v>
                </c:pt>
                <c:pt idx="23">
                  <c:v>375.60833333333335</c:v>
                </c:pt>
              </c:numCache>
            </c:numRef>
          </c:yVal>
          <c:smooth val="1"/>
          <c:extLst>
            <c:ext xmlns:c16="http://schemas.microsoft.com/office/drawing/2014/chart" uri="{C3380CC4-5D6E-409C-BE32-E72D297353CC}">
              <c16:uniqueId val="{00000000-B359-4C17-8ADD-C52C827CC2CE}"/>
            </c:ext>
          </c:extLst>
        </c:ser>
        <c:dLbls>
          <c:showLegendKey val="0"/>
          <c:showVal val="0"/>
          <c:showCatName val="0"/>
          <c:showSerName val="0"/>
          <c:showPercent val="0"/>
          <c:showBubbleSize val="0"/>
        </c:dLbls>
        <c:axId val="1607489807"/>
        <c:axId val="1586255135"/>
      </c:scatterChart>
      <c:valAx>
        <c:axId val="1607489807"/>
        <c:scaling>
          <c:orientation val="minMax"/>
          <c:max val="24"/>
          <c:min val="0"/>
        </c:scaling>
        <c:delete val="0"/>
        <c:axPos val="b"/>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86255135"/>
        <c:crosses val="autoZero"/>
        <c:crossBetween val="midCat"/>
      </c:valAx>
      <c:valAx>
        <c:axId val="1586255135"/>
        <c:scaling>
          <c:orientation val="minMax"/>
          <c:max val="3700"/>
          <c:min val="20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tLang="en-US">
                    <a:latin typeface="微软雅黑" panose="020B0503020204020204" pitchFamily="34" charset="-122"/>
                    <a:ea typeface="微软雅黑" panose="020B0503020204020204" pitchFamily="34" charset="-122"/>
                  </a:rPr>
                  <a:t>负荷值</a:t>
                </a:r>
                <a:r>
                  <a:rPr lang="en-US" altLang="zh-CN">
                    <a:latin typeface="微软雅黑" panose="020B0503020204020204" pitchFamily="34" charset="-122"/>
                    <a:ea typeface="微软雅黑" panose="020B0503020204020204" pitchFamily="34" charset="-122"/>
                  </a:rPr>
                  <a:t>/kW</a:t>
                </a:r>
                <a:endParaRPr lang="zh-CN" altLang="en-US">
                  <a:latin typeface="微软雅黑" panose="020B0503020204020204" pitchFamily="34" charset="-122"/>
                  <a:ea typeface="微软雅黑" panose="020B0503020204020204" pitchFamily="34" charset="-122"/>
                </a:endParaRPr>
              </a:p>
            </c:rich>
          </c:tx>
          <c:layout>
            <c:manualLayout>
              <c:xMode val="edge"/>
              <c:yMode val="edge"/>
              <c:x val="2.4531501650284195E-2"/>
              <c:y val="0.3119635842770879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07489807"/>
        <c:crosses val="autoZero"/>
        <c:crossBetween val="midCat"/>
      </c:valAx>
      <c:spPr>
        <a:noFill/>
        <a:ln w="12700">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53443696044018"/>
          <c:y val="0.13501399643131926"/>
          <c:w val="0.81334708914397746"/>
          <c:h val="0.66311811023622036"/>
        </c:manualLayout>
      </c:layout>
      <c:scatterChart>
        <c:scatterStyle val="smoothMarker"/>
        <c:varyColors val="0"/>
        <c:ser>
          <c:idx val="0"/>
          <c:order val="0"/>
          <c:spPr>
            <a:ln w="19050" cap="rnd">
              <a:solidFill>
                <a:schemeClr val="accent1"/>
              </a:solidFill>
              <a:round/>
            </a:ln>
            <a:effectLst/>
          </c:spPr>
          <c:marker>
            <c:symbol val="none"/>
          </c:marker>
          <c:yVal>
            <c:numRef>
              <c:f>Sheet1!$F$1:$F$24</c:f>
              <c:numCache>
                <c:formatCode>General</c:formatCode>
                <c:ptCount val="24"/>
                <c:pt idx="0">
                  <c:v>0.88434499999999994</c:v>
                </c:pt>
                <c:pt idx="1">
                  <c:v>0.70948499999999992</c:v>
                </c:pt>
                <c:pt idx="2">
                  <c:v>0.63378000000000001</c:v>
                </c:pt>
                <c:pt idx="3">
                  <c:v>0.60490500000000003</c:v>
                </c:pt>
                <c:pt idx="4">
                  <c:v>0.56458500000000011</c:v>
                </c:pt>
                <c:pt idx="5">
                  <c:v>0.60472999999999999</c:v>
                </c:pt>
                <c:pt idx="6">
                  <c:v>0.60487000000000002</c:v>
                </c:pt>
                <c:pt idx="7">
                  <c:v>0.64847999999999995</c:v>
                </c:pt>
                <c:pt idx="8">
                  <c:v>0.65590000000000004</c:v>
                </c:pt>
                <c:pt idx="9">
                  <c:v>1.1649050000000001</c:v>
                </c:pt>
                <c:pt idx="10">
                  <c:v>1.607515</c:v>
                </c:pt>
                <c:pt idx="11">
                  <c:v>1.5555750000000002</c:v>
                </c:pt>
                <c:pt idx="12">
                  <c:v>1.1755450000000001</c:v>
                </c:pt>
                <c:pt idx="13">
                  <c:v>0.92183000000000004</c:v>
                </c:pt>
                <c:pt idx="14">
                  <c:v>0.72863000000000011</c:v>
                </c:pt>
                <c:pt idx="15">
                  <c:v>0.61274499999999998</c:v>
                </c:pt>
                <c:pt idx="16">
                  <c:v>0.58481500000000008</c:v>
                </c:pt>
                <c:pt idx="17">
                  <c:v>0.55905500000000008</c:v>
                </c:pt>
                <c:pt idx="18">
                  <c:v>0.64162000000000008</c:v>
                </c:pt>
                <c:pt idx="19">
                  <c:v>1.0068800000000002</c:v>
                </c:pt>
                <c:pt idx="20">
                  <c:v>1.0213350000000001</c:v>
                </c:pt>
                <c:pt idx="21">
                  <c:v>0.94594500000000004</c:v>
                </c:pt>
                <c:pt idx="22">
                  <c:v>0.67984</c:v>
                </c:pt>
                <c:pt idx="23">
                  <c:v>0.78088500000000005</c:v>
                </c:pt>
              </c:numCache>
            </c:numRef>
          </c:yVal>
          <c:smooth val="1"/>
          <c:extLst>
            <c:ext xmlns:c16="http://schemas.microsoft.com/office/drawing/2014/chart" uri="{C3380CC4-5D6E-409C-BE32-E72D297353CC}">
              <c16:uniqueId val="{00000000-75EB-416F-BD0F-07BE24E6ADA3}"/>
            </c:ext>
          </c:extLst>
        </c:ser>
        <c:dLbls>
          <c:showLegendKey val="0"/>
          <c:showVal val="0"/>
          <c:showCatName val="0"/>
          <c:showSerName val="0"/>
          <c:showPercent val="0"/>
          <c:showBubbleSize val="0"/>
        </c:dLbls>
        <c:axId val="1985180831"/>
        <c:axId val="1985178335"/>
      </c:scatterChart>
      <c:valAx>
        <c:axId val="1985180831"/>
        <c:scaling>
          <c:orientation val="minMax"/>
          <c:max val="24"/>
          <c:min val="1"/>
        </c:scaling>
        <c:delete val="0"/>
        <c:axPos val="b"/>
        <c:title>
          <c:tx>
            <c:rich>
              <a:bodyPr rot="0" spcFirstLastPara="1" vertOverflow="ellipsis" vert="horz" wrap="square" anchor="ctr" anchorCtr="1"/>
              <a:lstStyle/>
              <a:p>
                <a:pPr>
                  <a:defRPr sz="1000" b="0" i="0" u="none" strike="noStrike" kern="1200" baseline="0">
                    <a:solidFill>
                      <a:schemeClr val="tx1"/>
                    </a:solidFill>
                    <a:latin typeface="微软雅黑" panose="020B0503020204020204" pitchFamily="34" charset="-122"/>
                    <a:ea typeface="微软雅黑" panose="020B0503020204020204" pitchFamily="34" charset="-122"/>
                    <a:cs typeface="+mn-cs"/>
                  </a:defRPr>
                </a:pPr>
                <a:r>
                  <a:rPr lang="zh-CN" altLang="en-US">
                    <a:solidFill>
                      <a:schemeClr val="tx1"/>
                    </a:solidFill>
                    <a:latin typeface="微软雅黑" panose="020B0503020204020204" pitchFamily="34" charset="-122"/>
                    <a:ea typeface="微软雅黑" panose="020B0503020204020204" pitchFamily="34" charset="-122"/>
                  </a:rPr>
                  <a:t>时间</a:t>
                </a:r>
                <a:r>
                  <a:rPr lang="en-US" altLang="zh-CN">
                    <a:solidFill>
                      <a:schemeClr val="tx1"/>
                    </a:solidFill>
                    <a:latin typeface="微软雅黑" panose="020B0503020204020204" pitchFamily="34" charset="-122"/>
                    <a:ea typeface="微软雅黑" panose="020B0503020204020204" pitchFamily="34" charset="-122"/>
                  </a:rPr>
                  <a:t>(</a:t>
                </a:r>
                <a:r>
                  <a:rPr lang="zh-CN" altLang="en-US">
                    <a:solidFill>
                      <a:schemeClr val="tx1"/>
                    </a:solidFill>
                    <a:latin typeface="微软雅黑" panose="020B0503020204020204" pitchFamily="34" charset="-122"/>
                    <a:ea typeface="微软雅黑" panose="020B0503020204020204" pitchFamily="34" charset="-122"/>
                  </a:rPr>
                  <a:t>小时</a:t>
                </a:r>
                <a:r>
                  <a:rPr lang="en-US" altLang="zh-CN">
                    <a:solidFill>
                      <a:schemeClr val="tx1"/>
                    </a:solidFill>
                    <a:latin typeface="微软雅黑" panose="020B0503020204020204" pitchFamily="34" charset="-122"/>
                    <a:ea typeface="微软雅黑" panose="020B0503020204020204" pitchFamily="34" charset="-122"/>
                  </a:rPr>
                  <a:t>)</a:t>
                </a:r>
                <a:endParaRPr lang="zh-CN" altLang="en-US">
                  <a:solidFill>
                    <a:schemeClr val="tx1"/>
                  </a:solidFill>
                  <a:latin typeface="微软雅黑" panose="020B0503020204020204" pitchFamily="34" charset="-122"/>
                  <a:ea typeface="微软雅黑" panose="020B0503020204020204" pitchFamily="34" charset="-122"/>
                </a:endParaRPr>
              </a:p>
            </c:rich>
          </c:tx>
          <c:layout>
            <c:manualLayout>
              <c:xMode val="edge"/>
              <c:yMode val="edge"/>
              <c:x val="0.48444257095570453"/>
              <c:y val="0.8130322834645669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title>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1985178335"/>
        <c:crosses val="autoZero"/>
        <c:crossBetween val="midCat"/>
      </c:valAx>
      <c:valAx>
        <c:axId val="1985178335"/>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solidFill>
                    <a:latin typeface="微软雅黑" panose="020B0503020204020204" pitchFamily="34" charset="-122"/>
                    <a:ea typeface="微软雅黑" panose="020B0503020204020204" pitchFamily="34" charset="-122"/>
                    <a:cs typeface="+mn-cs"/>
                  </a:defRPr>
                </a:pPr>
                <a:r>
                  <a:rPr lang="zh-CN" altLang="en-US">
                    <a:solidFill>
                      <a:schemeClr val="tx1"/>
                    </a:solidFill>
                    <a:latin typeface="微软雅黑" panose="020B0503020204020204" pitchFamily="34" charset="-122"/>
                    <a:ea typeface="微软雅黑" panose="020B0503020204020204" pitchFamily="34" charset="-122"/>
                  </a:rPr>
                  <a:t>电价</a:t>
                </a:r>
                <a:r>
                  <a:rPr lang="en-US" altLang="zh-CN">
                    <a:solidFill>
                      <a:schemeClr val="tx1"/>
                    </a:solidFill>
                    <a:latin typeface="微软雅黑" panose="020B0503020204020204" pitchFamily="34" charset="-122"/>
                    <a:ea typeface="微软雅黑" panose="020B0503020204020204" pitchFamily="34" charset="-122"/>
                  </a:rPr>
                  <a:t>(yuan)</a:t>
                </a:r>
                <a:endParaRPr lang="zh-CN" altLang="en-US">
                  <a:solidFill>
                    <a:schemeClr val="tx1"/>
                  </a:solidFill>
                  <a:latin typeface="微软雅黑" panose="020B0503020204020204" pitchFamily="34" charset="-122"/>
                  <a:ea typeface="微软雅黑" panose="020B0503020204020204" pitchFamily="34" charset="-122"/>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CN"/>
          </a:p>
        </c:txPr>
        <c:crossAx val="1985180831"/>
        <c:crosses val="autoZero"/>
        <c:crossBetween val="midCat"/>
      </c:valAx>
      <c:spPr>
        <a:noFill/>
        <a:ln w="12700">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2"/>
              </a:solidFill>
              <a:round/>
            </a:ln>
            <a:effectLst/>
          </c:spPr>
          <c:marker>
            <c:symbol val="none"/>
          </c:marker>
          <c:yVal>
            <c:numRef>
              <c:f>tload!$A$1:$A$24</c:f>
              <c:numCache>
                <c:formatCode>General</c:formatCode>
                <c:ptCount val="24"/>
                <c:pt idx="0">
                  <c:v>2.36</c:v>
                </c:pt>
                <c:pt idx="1">
                  <c:v>1.31</c:v>
                </c:pt>
                <c:pt idx="2">
                  <c:v>0.46</c:v>
                </c:pt>
                <c:pt idx="3">
                  <c:v>0.46</c:v>
                </c:pt>
                <c:pt idx="4">
                  <c:v>0.53</c:v>
                </c:pt>
                <c:pt idx="5">
                  <c:v>3.83</c:v>
                </c:pt>
                <c:pt idx="6">
                  <c:v>14.96</c:v>
                </c:pt>
                <c:pt idx="7">
                  <c:v>20.48</c:v>
                </c:pt>
                <c:pt idx="8">
                  <c:v>18.899999999999999</c:v>
                </c:pt>
                <c:pt idx="9">
                  <c:v>17.329999999999998</c:v>
                </c:pt>
                <c:pt idx="10">
                  <c:v>15.59</c:v>
                </c:pt>
                <c:pt idx="11">
                  <c:v>13.02</c:v>
                </c:pt>
                <c:pt idx="12">
                  <c:v>11.55</c:v>
                </c:pt>
                <c:pt idx="13">
                  <c:v>10.66</c:v>
                </c:pt>
                <c:pt idx="14">
                  <c:v>9.35</c:v>
                </c:pt>
                <c:pt idx="15">
                  <c:v>9.4499999999999993</c:v>
                </c:pt>
                <c:pt idx="16">
                  <c:v>10.87</c:v>
                </c:pt>
                <c:pt idx="17">
                  <c:v>14.7</c:v>
                </c:pt>
                <c:pt idx="18">
                  <c:v>17.59</c:v>
                </c:pt>
                <c:pt idx="19">
                  <c:v>17.48</c:v>
                </c:pt>
                <c:pt idx="20">
                  <c:v>15.49</c:v>
                </c:pt>
                <c:pt idx="21">
                  <c:v>13.13</c:v>
                </c:pt>
                <c:pt idx="22">
                  <c:v>10.87</c:v>
                </c:pt>
                <c:pt idx="23">
                  <c:v>6.83</c:v>
                </c:pt>
              </c:numCache>
            </c:numRef>
          </c:yVal>
          <c:smooth val="1"/>
          <c:extLst>
            <c:ext xmlns:c16="http://schemas.microsoft.com/office/drawing/2014/chart" uri="{C3380CC4-5D6E-409C-BE32-E72D297353CC}">
              <c16:uniqueId val="{00000000-E0D3-475D-B420-6F6A2B5909A4}"/>
            </c:ext>
          </c:extLst>
        </c:ser>
        <c:dLbls>
          <c:showLegendKey val="0"/>
          <c:showVal val="0"/>
          <c:showCatName val="0"/>
          <c:showSerName val="0"/>
          <c:showPercent val="0"/>
          <c:showBubbleSize val="0"/>
        </c:dLbls>
        <c:axId val="1325818288"/>
        <c:axId val="1200444720"/>
      </c:scatterChart>
      <c:valAx>
        <c:axId val="13258182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微软雅黑" panose="020B0503020204020204" pitchFamily="34" charset="-122"/>
                    <a:ea typeface="微软雅黑" panose="020B0503020204020204" pitchFamily="34" charset="-122"/>
                    <a:cs typeface="+mn-cs"/>
                  </a:defRPr>
                </a:pPr>
                <a:r>
                  <a:rPr lang="zh-CN" altLang="en-US">
                    <a:solidFill>
                      <a:schemeClr val="tx1"/>
                    </a:solidFill>
                    <a:latin typeface="微软雅黑" panose="020B0503020204020204" pitchFamily="34" charset="-122"/>
                    <a:ea typeface="微软雅黑" panose="020B0503020204020204" pitchFamily="34" charset="-122"/>
                  </a:rPr>
                  <a:t>时间</a:t>
                </a:r>
                <a:r>
                  <a:rPr lang="en-US" altLang="zh-CN">
                    <a:solidFill>
                      <a:schemeClr val="tx1"/>
                    </a:solidFill>
                    <a:latin typeface="微软雅黑" panose="020B0503020204020204" pitchFamily="34" charset="-122"/>
                    <a:ea typeface="微软雅黑" panose="020B0503020204020204" pitchFamily="34" charset="-122"/>
                  </a:rPr>
                  <a:t>(</a:t>
                </a:r>
                <a:r>
                  <a:rPr lang="zh-CN" altLang="en-US">
                    <a:solidFill>
                      <a:schemeClr val="tx1"/>
                    </a:solidFill>
                    <a:latin typeface="微软雅黑" panose="020B0503020204020204" pitchFamily="34" charset="-122"/>
                    <a:ea typeface="微软雅黑" panose="020B0503020204020204" pitchFamily="34" charset="-122"/>
                  </a:rPr>
                  <a:t>小时</a:t>
                </a:r>
                <a:r>
                  <a:rPr lang="en-US" altLang="zh-CN">
                    <a:solidFill>
                      <a:schemeClr val="tx1"/>
                    </a:solidFill>
                    <a:latin typeface="微软雅黑" panose="020B0503020204020204" pitchFamily="34" charset="-122"/>
                    <a:ea typeface="微软雅黑" panose="020B0503020204020204" pitchFamily="34" charset="-122"/>
                  </a:rPr>
                  <a:t>)</a:t>
                </a:r>
                <a:endParaRPr lang="zh-CN" altLang="en-US">
                  <a:solidFill>
                    <a:schemeClr val="tx1"/>
                  </a:solidFill>
                  <a:latin typeface="微软雅黑" panose="020B0503020204020204" pitchFamily="34" charset="-122"/>
                  <a:ea typeface="微软雅黑" panose="020B0503020204020204" pitchFamily="34" charset="-122"/>
                </a:endParaRPr>
              </a:p>
            </c:rich>
          </c:tx>
          <c:layout>
            <c:manualLayout>
              <c:xMode val="edge"/>
              <c:yMode val="edge"/>
              <c:x val="0.41084921927474161"/>
              <c:y val="0.7873105423506531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title>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1200444720"/>
        <c:crosses val="autoZero"/>
        <c:crossBetween val="midCat"/>
      </c:valAx>
      <c:valAx>
        <c:axId val="120044472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solidFill>
                    <a:latin typeface="微软雅黑" panose="020B0503020204020204" pitchFamily="34" charset="-122"/>
                    <a:ea typeface="微软雅黑" panose="020B0503020204020204" pitchFamily="34" charset="-122"/>
                    <a:cs typeface="+mn-cs"/>
                  </a:defRPr>
                </a:pPr>
                <a:r>
                  <a:rPr lang="zh-CN" altLang="en-US">
                    <a:solidFill>
                      <a:schemeClr val="tx1"/>
                    </a:solidFill>
                    <a:latin typeface="微软雅黑" panose="020B0503020204020204" pitchFamily="34" charset="-122"/>
                    <a:ea typeface="微软雅黑" panose="020B0503020204020204" pitchFamily="34" charset="-122"/>
                  </a:rPr>
                  <a:t>用热水量</a:t>
                </a:r>
                <a:r>
                  <a:rPr lang="en-US" altLang="zh-CN">
                    <a:solidFill>
                      <a:schemeClr val="tx1"/>
                    </a:solidFill>
                    <a:latin typeface="微软雅黑" panose="020B0503020204020204" pitchFamily="34" charset="-122"/>
                    <a:ea typeface="微软雅黑" panose="020B0503020204020204" pitchFamily="34" charset="-122"/>
                  </a:rPr>
                  <a:t>(</a:t>
                </a:r>
                <a:r>
                  <a:rPr lang="zh-CN" altLang="en-US">
                    <a:solidFill>
                      <a:schemeClr val="tx1"/>
                    </a:solidFill>
                    <a:latin typeface="微软雅黑" panose="020B0503020204020204" pitchFamily="34" charset="-122"/>
                    <a:ea typeface="微软雅黑" panose="020B0503020204020204" pitchFamily="34" charset="-122"/>
                  </a:rPr>
                  <a:t>吨</a:t>
                </a:r>
                <a:r>
                  <a:rPr lang="en-US" altLang="zh-CN">
                    <a:solidFill>
                      <a:schemeClr val="tx1"/>
                    </a:solidFill>
                    <a:latin typeface="微软雅黑" panose="020B0503020204020204" pitchFamily="34" charset="-122"/>
                    <a:ea typeface="微软雅黑" panose="020B0503020204020204" pitchFamily="34" charset="-122"/>
                  </a:rPr>
                  <a:t>)</a:t>
                </a:r>
                <a:endParaRPr lang="zh-CN" altLang="en-US">
                  <a:solidFill>
                    <a:schemeClr val="tx1"/>
                  </a:solidFill>
                  <a:latin typeface="微软雅黑" panose="020B0503020204020204" pitchFamily="34" charset="-122"/>
                  <a:ea typeface="微软雅黑" panose="020B0503020204020204" pitchFamily="34" charset="-122"/>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1325818288"/>
        <c:crosses val="autoZero"/>
        <c:crossBetween val="midCat"/>
      </c:valAx>
      <c:spPr>
        <a:noFill/>
        <a:ln w="12700">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1879433729318177E-2"/>
          <c:y val="7.1117129454047495E-2"/>
          <c:w val="0.88633955811886456"/>
          <c:h val="0.73666645407181452"/>
        </c:manualLayout>
      </c:layout>
      <c:barChart>
        <c:barDir val="col"/>
        <c:grouping val="clustered"/>
        <c:varyColors val="0"/>
        <c:ser>
          <c:idx val="0"/>
          <c:order val="0"/>
          <c:tx>
            <c:v>本方法</c:v>
          </c:tx>
          <c:spPr>
            <a:solidFill>
              <a:srgbClr val="008000"/>
            </a:solidFill>
            <a:ln>
              <a:noFill/>
            </a:ln>
            <a:effectLst/>
          </c:spPr>
          <c:invertIfNegative val="0"/>
          <c:cat>
            <c:strRef>
              <c:f>Sheet1!$W$153:$W$156</c:f>
              <c:strCache>
                <c:ptCount val="4"/>
                <c:pt idx="0">
                  <c:v>成本</c:v>
                </c:pt>
                <c:pt idx="1">
                  <c:v>综合效率</c:v>
                </c:pt>
                <c:pt idx="2">
                  <c:v>消纳率</c:v>
                </c:pt>
                <c:pt idx="3">
                  <c:v>能量效率</c:v>
                </c:pt>
              </c:strCache>
            </c:strRef>
          </c:cat>
          <c:val>
            <c:numRef>
              <c:f>Sheet1!$R$153:$U$153</c:f>
              <c:numCache>
                <c:formatCode>General</c:formatCode>
                <c:ptCount val="4"/>
                <c:pt idx="0">
                  <c:v>1</c:v>
                </c:pt>
                <c:pt idx="1">
                  <c:v>0.62890999999999997</c:v>
                </c:pt>
                <c:pt idx="2">
                  <c:v>0.69217200000000001</c:v>
                </c:pt>
                <c:pt idx="3">
                  <c:v>0.82</c:v>
                </c:pt>
              </c:numCache>
            </c:numRef>
          </c:val>
          <c:extLst>
            <c:ext xmlns:c16="http://schemas.microsoft.com/office/drawing/2014/chart" uri="{C3380CC4-5D6E-409C-BE32-E72D297353CC}">
              <c16:uniqueId val="{00000000-33EB-4FB7-8175-C61F71B778D4}"/>
            </c:ext>
          </c:extLst>
        </c:ser>
        <c:ser>
          <c:idx val="1"/>
          <c:order val="1"/>
          <c:tx>
            <c:v>对照方法</c:v>
          </c:tx>
          <c:spPr>
            <a:solidFill>
              <a:srgbClr val="FF9933"/>
            </a:solidFill>
            <a:ln>
              <a:noFill/>
            </a:ln>
            <a:effectLst/>
          </c:spPr>
          <c:invertIfNegative val="0"/>
          <c:cat>
            <c:strRef>
              <c:f>Sheet1!$W$153:$W$156</c:f>
              <c:strCache>
                <c:ptCount val="4"/>
                <c:pt idx="0">
                  <c:v>成本</c:v>
                </c:pt>
                <c:pt idx="1">
                  <c:v>综合效率</c:v>
                </c:pt>
                <c:pt idx="2">
                  <c:v>消纳率</c:v>
                </c:pt>
                <c:pt idx="3">
                  <c:v>能量效率</c:v>
                </c:pt>
              </c:strCache>
            </c:strRef>
          </c:cat>
          <c:val>
            <c:numRef>
              <c:f>Sheet1!$R$154:$U$154</c:f>
              <c:numCache>
                <c:formatCode>General</c:formatCode>
                <c:ptCount val="4"/>
                <c:pt idx="0">
                  <c:v>1.0469999999999999</c:v>
                </c:pt>
                <c:pt idx="1">
                  <c:v>0.61</c:v>
                </c:pt>
                <c:pt idx="2">
                  <c:v>0.57999999999999996</c:v>
                </c:pt>
                <c:pt idx="3">
                  <c:v>0.87</c:v>
                </c:pt>
              </c:numCache>
            </c:numRef>
          </c:val>
          <c:extLst>
            <c:ext xmlns:c16="http://schemas.microsoft.com/office/drawing/2014/chart" uri="{C3380CC4-5D6E-409C-BE32-E72D297353CC}">
              <c16:uniqueId val="{00000001-33EB-4FB7-8175-C61F71B778D4}"/>
            </c:ext>
          </c:extLst>
        </c:ser>
        <c:dLbls>
          <c:showLegendKey val="0"/>
          <c:showVal val="0"/>
          <c:showCatName val="0"/>
          <c:showSerName val="0"/>
          <c:showPercent val="0"/>
          <c:showBubbleSize val="0"/>
        </c:dLbls>
        <c:gapWidth val="219"/>
        <c:overlap val="-27"/>
        <c:axId val="1218859759"/>
        <c:axId val="1218850191"/>
      </c:barChart>
      <c:catAx>
        <c:axId val="1218859759"/>
        <c:scaling>
          <c:orientation val="minMax"/>
        </c:scaling>
        <c:delete val="0"/>
        <c:axPos val="b"/>
        <c:numFmt formatCode="General" sourceLinked="1"/>
        <c:majorTickMark val="none"/>
        <c:minorTickMark val="none"/>
        <c:tickLblPos val="nextTo"/>
        <c:spPr>
          <a:noFill/>
          <a:ln w="9525" cap="flat" cmpd="sng" algn="ctr">
            <a:solidFill>
              <a:schemeClr val="dk1"/>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1218850191"/>
        <c:crosses val="autoZero"/>
        <c:auto val="1"/>
        <c:lblAlgn val="ctr"/>
        <c:lblOffset val="100"/>
        <c:noMultiLvlLbl val="0"/>
      </c:catAx>
      <c:valAx>
        <c:axId val="1218850191"/>
        <c:scaling>
          <c:orientation val="minMax"/>
          <c:max val="1.1000000000000001"/>
          <c:min val="0"/>
        </c:scaling>
        <c:delete val="0"/>
        <c:axPos val="l"/>
        <c:numFmt formatCode="General" sourceLinked="1"/>
        <c:majorTickMark val="in"/>
        <c:minorTickMark val="none"/>
        <c:tickLblPos val="nextTo"/>
        <c:spPr>
          <a:noFill/>
          <a:ln>
            <a:solidFill>
              <a:schemeClr val="dk1"/>
            </a:solidFill>
          </a:ln>
          <a:effectLst/>
        </c:spPr>
        <c:txPr>
          <a:bodyPr rot="-60000000" spcFirstLastPara="1" vertOverflow="ellipsis" vert="horz" wrap="square" anchor="ctr" anchorCtr="1"/>
          <a:lstStyle/>
          <a:p>
            <a:pPr>
              <a:defRPr sz="105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1218859759"/>
        <c:crosses val="autoZero"/>
        <c:crossBetween val="between"/>
      </c:valAx>
      <c:spPr>
        <a:noFill/>
        <a:ln>
          <a:solidFill>
            <a:schemeClr val="dk1"/>
          </a:solidFill>
        </a:ln>
        <a:effectLst/>
      </c:spPr>
    </c:plotArea>
    <c:legend>
      <c:legendPos val="b"/>
      <c:layout>
        <c:manualLayout>
          <c:xMode val="edge"/>
          <c:yMode val="edge"/>
          <c:x val="0.47181170173535231"/>
          <c:y val="0.12885722203039812"/>
          <c:w val="0.33328540778536875"/>
          <c:h val="0.20506626823426399"/>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6" Type="http://schemas.openxmlformats.org/officeDocument/2006/relationships/image" Target="../media/image60.wmf"/><Relationship Id="rId5" Type="http://schemas.openxmlformats.org/officeDocument/2006/relationships/image" Target="../media/image59.wmf"/><Relationship Id="rId4" Type="http://schemas.openxmlformats.org/officeDocument/2006/relationships/image" Target="../media/image58.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63.wmf"/><Relationship Id="rId7" Type="http://schemas.openxmlformats.org/officeDocument/2006/relationships/image" Target="../media/image67.emf"/><Relationship Id="rId2" Type="http://schemas.openxmlformats.org/officeDocument/2006/relationships/image" Target="../media/image62.wmf"/><Relationship Id="rId1" Type="http://schemas.openxmlformats.org/officeDocument/2006/relationships/image" Target="../media/image61.wmf"/><Relationship Id="rId6" Type="http://schemas.openxmlformats.org/officeDocument/2006/relationships/image" Target="../media/image66.wmf"/><Relationship Id="rId11" Type="http://schemas.openxmlformats.org/officeDocument/2006/relationships/image" Target="../media/image71.emf"/><Relationship Id="rId5" Type="http://schemas.openxmlformats.org/officeDocument/2006/relationships/image" Target="../media/image65.emf"/><Relationship Id="rId10" Type="http://schemas.openxmlformats.org/officeDocument/2006/relationships/image" Target="../media/image70.wmf"/><Relationship Id="rId4" Type="http://schemas.openxmlformats.org/officeDocument/2006/relationships/image" Target="../media/image64.wmf"/><Relationship Id="rId9" Type="http://schemas.openxmlformats.org/officeDocument/2006/relationships/image" Target="../media/image6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FEEAC31B-92F3-4F15-95DA-6EBE2946E298}"/>
              </a:ext>
            </a:extLst>
          </p:cNvPr>
          <p:cNvSpPr>
            <a:spLocks noGrp="1" noChangeArrowheads="1"/>
          </p:cNvSpPr>
          <p:nvPr>
            <p:ph type="hdr" sz="quarter"/>
          </p:nvPr>
        </p:nvSpPr>
        <p:spPr bwMode="auto">
          <a:xfrm>
            <a:off x="0" y="0"/>
            <a:ext cx="294322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kumimoji="1" sz="1200" b="0">
                <a:latin typeface="Times New Roman" pitchFamily="18" charset="0"/>
                <a:ea typeface="宋体" pitchFamily="2" charset="-122"/>
              </a:defRPr>
            </a:lvl1pPr>
          </a:lstStyle>
          <a:p>
            <a:pPr>
              <a:defRPr/>
            </a:pPr>
            <a:endParaRPr lang="zh-CN" altLang="en-US"/>
          </a:p>
        </p:txBody>
      </p:sp>
      <p:sp>
        <p:nvSpPr>
          <p:cNvPr id="70659" name="Rectangle 3">
            <a:extLst>
              <a:ext uri="{FF2B5EF4-FFF2-40B4-BE49-F238E27FC236}">
                <a16:creationId xmlns:a16="http://schemas.microsoft.com/office/drawing/2014/main" id="{062FAD75-B01A-43C4-AC1C-A63E2DFF5FA4}"/>
              </a:ext>
            </a:extLst>
          </p:cNvPr>
          <p:cNvSpPr>
            <a:spLocks noGrp="1" noChangeArrowheads="1"/>
          </p:cNvSpPr>
          <p:nvPr>
            <p:ph type="dt" sz="quarter" idx="1"/>
          </p:nvPr>
        </p:nvSpPr>
        <p:spPr bwMode="auto">
          <a:xfrm>
            <a:off x="3844925" y="0"/>
            <a:ext cx="294322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b="0">
                <a:latin typeface="Times New Roman" pitchFamily="18" charset="0"/>
                <a:ea typeface="宋体" pitchFamily="2" charset="-122"/>
              </a:defRPr>
            </a:lvl1pPr>
          </a:lstStyle>
          <a:p>
            <a:pPr>
              <a:defRPr/>
            </a:pPr>
            <a:fld id="{F7457CA3-3D5E-4FCE-BA49-B46D24590655}" type="datetimeFigureOut">
              <a:rPr lang="en-US" altLang="zh-CN"/>
              <a:pPr>
                <a:defRPr/>
              </a:pPr>
              <a:t>3/25/22</a:t>
            </a:fld>
            <a:endParaRPr lang="en-US" altLang="zh-CN"/>
          </a:p>
        </p:txBody>
      </p:sp>
      <p:sp>
        <p:nvSpPr>
          <p:cNvPr id="70660" name="Rectangle 4">
            <a:extLst>
              <a:ext uri="{FF2B5EF4-FFF2-40B4-BE49-F238E27FC236}">
                <a16:creationId xmlns:a16="http://schemas.microsoft.com/office/drawing/2014/main" id="{5C57EE76-71ED-4047-97B6-F85D3AF754AB}"/>
              </a:ext>
            </a:extLst>
          </p:cNvPr>
          <p:cNvSpPr>
            <a:spLocks noGrp="1" noChangeArrowheads="1"/>
          </p:cNvSpPr>
          <p:nvPr>
            <p:ph type="ftr" sz="quarter" idx="2"/>
          </p:nvPr>
        </p:nvSpPr>
        <p:spPr bwMode="auto">
          <a:xfrm>
            <a:off x="0" y="9431338"/>
            <a:ext cx="294322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kumimoji="1" sz="1200" b="0">
                <a:latin typeface="Times New Roman" pitchFamily="18" charset="0"/>
                <a:ea typeface="宋体" pitchFamily="2" charset="-122"/>
              </a:defRPr>
            </a:lvl1pPr>
          </a:lstStyle>
          <a:p>
            <a:pPr>
              <a:defRPr/>
            </a:pPr>
            <a:endParaRPr lang="en-US" altLang="zh-CN"/>
          </a:p>
        </p:txBody>
      </p:sp>
      <p:sp>
        <p:nvSpPr>
          <p:cNvPr id="70661" name="Rectangle 5">
            <a:extLst>
              <a:ext uri="{FF2B5EF4-FFF2-40B4-BE49-F238E27FC236}">
                <a16:creationId xmlns:a16="http://schemas.microsoft.com/office/drawing/2014/main" id="{CA95F3BC-7A59-4F74-9037-A49F7DAD41F5}"/>
              </a:ext>
            </a:extLst>
          </p:cNvPr>
          <p:cNvSpPr>
            <a:spLocks noGrp="1" noChangeArrowheads="1"/>
          </p:cNvSpPr>
          <p:nvPr>
            <p:ph type="sldNum" sz="quarter" idx="3"/>
          </p:nvPr>
        </p:nvSpPr>
        <p:spPr bwMode="auto">
          <a:xfrm>
            <a:off x="0" y="8961438"/>
            <a:ext cx="678815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kumimoji="1" sz="1200" b="0">
                <a:latin typeface="Times New Roman" panose="02020603050405020304" pitchFamily="18" charset="0"/>
                <a:ea typeface="宋体" panose="02010600030101010101" pitchFamily="2" charset="-122"/>
              </a:defRPr>
            </a:lvl1pPr>
          </a:lstStyle>
          <a:p>
            <a:pPr>
              <a:defRPr/>
            </a:pPr>
            <a:fld id="{43BB9760-D8E0-4A1E-A4A6-A57CFE3324D7}"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7E0FE14A-8ADD-42BC-9A0B-E0266581A8EA}"/>
              </a:ext>
            </a:extLst>
          </p:cNvPr>
          <p:cNvSpPr>
            <a:spLocks noGrp="1" noChangeArrowheads="1"/>
          </p:cNvSpPr>
          <p:nvPr>
            <p:ph type="hdr" sz="quarter"/>
          </p:nvPr>
        </p:nvSpPr>
        <p:spPr bwMode="auto">
          <a:xfrm>
            <a:off x="0" y="0"/>
            <a:ext cx="294322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kumimoji="1" sz="1200" b="0">
                <a:latin typeface="Times New Roman" pitchFamily="18" charset="0"/>
                <a:ea typeface="宋体" pitchFamily="2" charset="-122"/>
              </a:defRPr>
            </a:lvl1pPr>
          </a:lstStyle>
          <a:p>
            <a:pPr>
              <a:defRPr/>
            </a:pPr>
            <a:endParaRPr lang="zh-CN" altLang="en-US"/>
          </a:p>
        </p:txBody>
      </p:sp>
      <p:sp>
        <p:nvSpPr>
          <p:cNvPr id="72707" name="Rectangle 3">
            <a:extLst>
              <a:ext uri="{FF2B5EF4-FFF2-40B4-BE49-F238E27FC236}">
                <a16:creationId xmlns:a16="http://schemas.microsoft.com/office/drawing/2014/main" id="{60D9D73C-FA51-4401-82BA-5F685C2E72F8}"/>
              </a:ext>
            </a:extLst>
          </p:cNvPr>
          <p:cNvSpPr>
            <a:spLocks noGrp="1" noChangeArrowheads="1"/>
          </p:cNvSpPr>
          <p:nvPr>
            <p:ph type="dt" idx="1"/>
          </p:nvPr>
        </p:nvSpPr>
        <p:spPr bwMode="auto">
          <a:xfrm>
            <a:off x="3844925" y="0"/>
            <a:ext cx="294322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b="0">
                <a:latin typeface="Times New Roman" pitchFamily="18" charset="0"/>
                <a:ea typeface="宋体" pitchFamily="2" charset="-122"/>
              </a:defRPr>
            </a:lvl1pPr>
          </a:lstStyle>
          <a:p>
            <a:pPr>
              <a:defRPr/>
            </a:pPr>
            <a:fld id="{AE0CCB91-A8F2-4892-A1A6-0877038D48AE}" type="datetimeFigureOut">
              <a:rPr lang="en-US" altLang="zh-CN"/>
              <a:pPr>
                <a:defRPr/>
              </a:pPr>
              <a:t>3/25/22</a:t>
            </a:fld>
            <a:endParaRPr lang="en-US" altLang="zh-CN"/>
          </a:p>
        </p:txBody>
      </p:sp>
      <p:sp>
        <p:nvSpPr>
          <p:cNvPr id="5124" name="Rectangle 4"/>
          <p:cNvSpPr>
            <a:spLocks noGrp="1" noRot="1" noChangeAspect="1" noChangeArrowheads="1" noTextEdit="1"/>
          </p:cNvSpPr>
          <p:nvPr>
            <p:ph type="sldImg" idx="2"/>
          </p:nvPr>
        </p:nvSpPr>
        <p:spPr bwMode="auto">
          <a:xfrm>
            <a:off x="914400"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9" name="Rectangle 5">
            <a:extLst>
              <a:ext uri="{FF2B5EF4-FFF2-40B4-BE49-F238E27FC236}">
                <a16:creationId xmlns:a16="http://schemas.microsoft.com/office/drawing/2014/main" id="{F2210762-FAF1-4DA3-9278-506F28F0E101}"/>
              </a:ext>
            </a:extLst>
          </p:cNvPr>
          <p:cNvSpPr>
            <a:spLocks noGrp="1" noChangeArrowheads="1"/>
          </p:cNvSpPr>
          <p:nvPr>
            <p:ph type="body" sz="quarter" idx="3"/>
          </p:nvPr>
        </p:nvSpPr>
        <p:spPr bwMode="auto">
          <a:xfrm>
            <a:off x="679450" y="4716463"/>
            <a:ext cx="5432425" cy="44688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2710" name="Rectangle 6">
            <a:extLst>
              <a:ext uri="{FF2B5EF4-FFF2-40B4-BE49-F238E27FC236}">
                <a16:creationId xmlns:a16="http://schemas.microsoft.com/office/drawing/2014/main" id="{B7BCF862-68E5-439A-84FD-3B83880664A5}"/>
              </a:ext>
            </a:extLst>
          </p:cNvPr>
          <p:cNvSpPr>
            <a:spLocks noGrp="1" noChangeArrowheads="1"/>
          </p:cNvSpPr>
          <p:nvPr>
            <p:ph type="ftr" sz="quarter" idx="4"/>
          </p:nvPr>
        </p:nvSpPr>
        <p:spPr bwMode="auto">
          <a:xfrm>
            <a:off x="0" y="9431338"/>
            <a:ext cx="294322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kumimoji="1" sz="1200" b="0">
                <a:latin typeface="Times New Roman" pitchFamily="18" charset="0"/>
                <a:ea typeface="宋体" pitchFamily="2" charset="-122"/>
              </a:defRPr>
            </a:lvl1pPr>
          </a:lstStyle>
          <a:p>
            <a:pPr>
              <a:defRPr/>
            </a:pPr>
            <a:endParaRPr lang="en-US" altLang="zh-CN"/>
          </a:p>
        </p:txBody>
      </p:sp>
      <p:sp>
        <p:nvSpPr>
          <p:cNvPr id="72711" name="Rectangle 7">
            <a:extLst>
              <a:ext uri="{FF2B5EF4-FFF2-40B4-BE49-F238E27FC236}">
                <a16:creationId xmlns:a16="http://schemas.microsoft.com/office/drawing/2014/main" id="{2D8E2717-F273-4163-BE67-9634B67FCC3C}"/>
              </a:ext>
            </a:extLst>
          </p:cNvPr>
          <p:cNvSpPr>
            <a:spLocks noGrp="1" noChangeArrowheads="1"/>
          </p:cNvSpPr>
          <p:nvPr>
            <p:ph type="sldNum" sz="quarter" idx="5"/>
          </p:nvPr>
        </p:nvSpPr>
        <p:spPr bwMode="auto">
          <a:xfrm>
            <a:off x="3844925" y="9431338"/>
            <a:ext cx="294322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b="0">
                <a:latin typeface="Times New Roman" panose="02020603050405020304" pitchFamily="18" charset="0"/>
                <a:ea typeface="宋体" panose="02010600030101010101" pitchFamily="2" charset="-122"/>
              </a:defRPr>
            </a:lvl1pPr>
          </a:lstStyle>
          <a:p>
            <a:pPr>
              <a:defRPr/>
            </a:pPr>
            <a:fld id="{BAA8E913-FCD8-4BDC-819C-31A2D0CA317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ChangeArrowheads="1" noTextEdit="1"/>
          </p:cNvSpPr>
          <p:nvPr>
            <p:ph type="sldImg"/>
          </p:nvPr>
        </p:nvSpPr>
        <p:spPr>
          <a:ln/>
        </p:spPr>
      </p:sp>
      <p:sp>
        <p:nvSpPr>
          <p:cNvPr id="81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D7E39EE5-DE0D-483C-ABD9-12EFE3C60B94}" type="slidenum">
              <a:rPr lang="zh-CN" altLang="en-US" sz="1200" b="0" smtClean="0">
                <a:latin typeface="Times New Roman" panose="02020603050405020304" pitchFamily="18" charset="0"/>
                <a:ea typeface="宋体" panose="02010600030101010101" pitchFamily="2" charset="-122"/>
              </a:rPr>
              <a:pPr/>
              <a:t>1</a:t>
            </a:fld>
            <a:endParaRPr lang="en-US" altLang="zh-CN" sz="1200" b="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ChangeArrowheads="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CB29DE11-44FE-43FC-894C-D361C092EF2F}" type="slidenum">
              <a:rPr lang="zh-CN" altLang="en-US" sz="1200" b="0" smtClean="0">
                <a:latin typeface="Times New Roman" panose="02020603050405020304" pitchFamily="18" charset="0"/>
                <a:ea typeface="宋体" panose="02010600030101010101" pitchFamily="2" charset="-122"/>
              </a:rPr>
              <a:pPr/>
              <a:t>10</a:t>
            </a:fld>
            <a:endParaRPr lang="en-US" altLang="zh-CN" sz="12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156218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ChangeArrowheads="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CB29DE11-44FE-43FC-894C-D361C092EF2F}" type="slidenum">
              <a:rPr lang="zh-CN" altLang="en-US" sz="1200" b="0" smtClean="0">
                <a:latin typeface="Times New Roman" panose="02020603050405020304" pitchFamily="18" charset="0"/>
                <a:ea typeface="宋体" panose="02010600030101010101" pitchFamily="2" charset="-122"/>
              </a:rPr>
              <a:pPr/>
              <a:t>11</a:t>
            </a:fld>
            <a:endParaRPr lang="en-US" altLang="zh-CN" sz="12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745521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ChangeArrowheads="1" noTextEdit="1"/>
          </p:cNvSpPr>
          <p:nvPr>
            <p:ph type="sldImg"/>
          </p:nvPr>
        </p:nvSpPr>
        <p:spPr>
          <a:ln/>
        </p:spPr>
      </p:sp>
      <p:sp>
        <p:nvSpPr>
          <p:cNvPr id="225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0D7951C4-FB3F-4D4F-9DD0-F9994B6EDB33}" type="slidenum">
              <a:rPr lang="zh-CN" altLang="en-US" sz="1200" b="0" smtClean="0">
                <a:latin typeface="Times New Roman" panose="02020603050405020304" pitchFamily="18" charset="0"/>
                <a:ea typeface="宋体" panose="02010600030101010101" pitchFamily="2" charset="-122"/>
              </a:rPr>
              <a:pPr/>
              <a:t>12</a:t>
            </a:fld>
            <a:endParaRPr lang="en-US" altLang="zh-CN" sz="1200" b="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ChangeArrowheads="1" noTextEdit="1"/>
          </p:cNvSpPr>
          <p:nvPr>
            <p:ph type="sldImg"/>
          </p:nvPr>
        </p:nvSpPr>
        <p:spPr>
          <a:ln/>
        </p:spPr>
      </p:sp>
      <p:sp>
        <p:nvSpPr>
          <p:cNvPr id="24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4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4B76EA9F-9135-464F-9FEB-5309FC6CCAC8}" type="slidenum">
              <a:rPr lang="zh-CN" altLang="en-US" sz="1200" b="0" smtClean="0">
                <a:latin typeface="Times New Roman" panose="02020603050405020304" pitchFamily="18" charset="0"/>
                <a:ea typeface="宋体" panose="02010600030101010101" pitchFamily="2" charset="-122"/>
              </a:rPr>
              <a:pPr/>
              <a:t>13</a:t>
            </a:fld>
            <a:endParaRPr lang="en-US" altLang="zh-CN" sz="1200" b="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ChangeArrowheads="1" noTextEdit="1"/>
          </p:cNvSpPr>
          <p:nvPr>
            <p:ph type="sldImg"/>
          </p:nvPr>
        </p:nvSpPr>
        <p:spPr>
          <a:ln/>
        </p:spPr>
      </p:sp>
      <p:sp>
        <p:nvSpPr>
          <p:cNvPr id="24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4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4B76EA9F-9135-464F-9FEB-5309FC6CCAC8}" type="slidenum">
              <a:rPr lang="zh-CN" altLang="en-US" sz="1200" b="0" smtClean="0">
                <a:latin typeface="Times New Roman" panose="02020603050405020304" pitchFamily="18" charset="0"/>
                <a:ea typeface="宋体" panose="02010600030101010101" pitchFamily="2" charset="-122"/>
              </a:rPr>
              <a:pPr/>
              <a:t>14</a:t>
            </a:fld>
            <a:endParaRPr lang="en-US" altLang="zh-CN" sz="12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042195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ChangeArrowheads="1" noTextEdit="1"/>
          </p:cNvSpPr>
          <p:nvPr>
            <p:ph type="sldImg"/>
          </p:nvPr>
        </p:nvSpPr>
        <p:spPr>
          <a:ln/>
        </p:spPr>
      </p:sp>
      <p:sp>
        <p:nvSpPr>
          <p:cNvPr id="24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4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4B76EA9F-9135-464F-9FEB-5309FC6CCAC8}" type="slidenum">
              <a:rPr lang="zh-CN" altLang="en-US" sz="1200" b="0" smtClean="0">
                <a:latin typeface="Times New Roman" panose="02020603050405020304" pitchFamily="18" charset="0"/>
                <a:ea typeface="宋体" panose="02010600030101010101" pitchFamily="2" charset="-122"/>
              </a:rPr>
              <a:pPr/>
              <a:t>15</a:t>
            </a:fld>
            <a:endParaRPr lang="en-US" altLang="zh-CN" sz="12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281307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ChangeArrowheads="1" noTextEdit="1"/>
          </p:cNvSpPr>
          <p:nvPr>
            <p:ph type="sldImg"/>
          </p:nvPr>
        </p:nvSpPr>
        <p:spPr>
          <a:ln/>
        </p:spPr>
      </p:sp>
      <p:sp>
        <p:nvSpPr>
          <p:cNvPr id="122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2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97FB5-CFEF-478D-B5CB-7511B129DB26}" type="slidenum">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724920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ChangeArrowheads="1" noTextEdit="1"/>
          </p:cNvSpPr>
          <p:nvPr>
            <p:ph type="sldImg"/>
          </p:nvPr>
        </p:nvSpPr>
        <p:spPr>
          <a:ln/>
        </p:spPr>
      </p:sp>
      <p:sp>
        <p:nvSpPr>
          <p:cNvPr id="286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86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C0596732-8477-454F-95B9-8B0A33C5D23E}" type="slidenum">
              <a:rPr lang="zh-CN" altLang="en-US" sz="1200" b="0" smtClean="0">
                <a:latin typeface="Times New Roman" panose="02020603050405020304" pitchFamily="18" charset="0"/>
                <a:ea typeface="宋体" panose="02010600030101010101" pitchFamily="2" charset="-122"/>
              </a:rPr>
              <a:pPr/>
              <a:t>17</a:t>
            </a:fld>
            <a:endParaRPr lang="en-US" altLang="zh-CN" sz="1200" b="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ChangeArrowheads="1" noTextEdit="1"/>
          </p:cNvSpPr>
          <p:nvPr>
            <p:ph type="sldImg"/>
          </p:nvPr>
        </p:nvSpPr>
        <p:spPr>
          <a:ln/>
        </p:spPr>
      </p:sp>
      <p:sp>
        <p:nvSpPr>
          <p:cNvPr id="307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7DE6F2FF-4871-4BCC-95C6-EC34833DECE4}" type="slidenum">
              <a:rPr lang="zh-CN" altLang="en-US" sz="1200" b="0" smtClean="0">
                <a:latin typeface="Times New Roman" panose="02020603050405020304" pitchFamily="18" charset="0"/>
                <a:ea typeface="宋体" panose="02010600030101010101" pitchFamily="2" charset="-122"/>
              </a:rPr>
              <a:pPr/>
              <a:t>18</a:t>
            </a:fld>
            <a:endParaRPr lang="en-US" altLang="zh-CN" sz="1200" b="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ChangeArrowheads="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71170206-13CD-4CB0-B4D0-FFF98957A301}" type="slidenum">
              <a:rPr lang="zh-CN" altLang="en-US" sz="1200" b="0" smtClean="0">
                <a:latin typeface="Times New Roman" panose="02020603050405020304" pitchFamily="18" charset="0"/>
                <a:ea typeface="宋体" panose="02010600030101010101" pitchFamily="2" charset="-122"/>
              </a:rPr>
              <a:pPr/>
              <a:t>19</a:t>
            </a:fld>
            <a:endParaRPr lang="en-US" altLang="zh-CN" sz="1200" b="0">
              <a:latin typeface="Times New Roman" panose="02020603050405020304" pitchFamily="18"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a:ln/>
        </p:spPr>
      </p:sp>
      <p:sp>
        <p:nvSpPr>
          <p:cNvPr id="102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8BDC3226-0791-46EB-9943-3B01036C3FA3}" type="slidenum">
              <a:rPr lang="zh-CN" altLang="en-US" sz="1200" b="0" smtClean="0">
                <a:latin typeface="Times New Roman" panose="02020603050405020304" pitchFamily="18" charset="0"/>
                <a:ea typeface="宋体" panose="02010600030101010101" pitchFamily="2" charset="-122"/>
              </a:rPr>
              <a:pPr/>
              <a:t>2</a:t>
            </a:fld>
            <a:endParaRPr lang="en-US" altLang="zh-CN" sz="1200" b="0">
              <a:latin typeface="Times New Roman" panose="02020603050405020304" pitchFamily="18" charset="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ChangeArrowheads="1" noTextEdit="1"/>
          </p:cNvSpPr>
          <p:nvPr>
            <p:ph type="sldImg"/>
          </p:nvPr>
        </p:nvSpPr>
        <p:spPr>
          <a:ln/>
        </p:spPr>
      </p:sp>
      <p:sp>
        <p:nvSpPr>
          <p:cNvPr id="348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48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D0CEDD89-F9F5-43EC-A150-CF175A6999E8}" type="slidenum">
              <a:rPr lang="zh-CN" altLang="en-US" sz="1200" b="0" smtClean="0">
                <a:latin typeface="Times New Roman" panose="02020603050405020304" pitchFamily="18" charset="0"/>
                <a:ea typeface="宋体" panose="02010600030101010101" pitchFamily="2" charset="-122"/>
              </a:rPr>
              <a:pPr/>
              <a:t>20</a:t>
            </a:fld>
            <a:endParaRPr lang="en-US" altLang="zh-CN" sz="1200" b="0">
              <a:latin typeface="Times New Roman" panose="02020603050405020304" pitchFamily="18"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p:nvPr>
        </p:nvSpPr>
        <p:spPr>
          <a:ln/>
        </p:spPr>
      </p:sp>
      <p:sp>
        <p:nvSpPr>
          <p:cNvPr id="36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6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AB1C3236-A095-4775-828D-A73E3FBFCA34}" type="slidenum">
              <a:rPr lang="zh-CN" altLang="en-US" sz="1200" b="0" smtClean="0">
                <a:latin typeface="Times New Roman" panose="02020603050405020304" pitchFamily="18" charset="0"/>
                <a:ea typeface="宋体" panose="02010600030101010101" pitchFamily="2" charset="-122"/>
              </a:rPr>
              <a:pPr/>
              <a:t>21</a:t>
            </a:fld>
            <a:endParaRPr lang="en-US" altLang="zh-CN" sz="1200" b="0">
              <a:latin typeface="Times New Roman" panose="02020603050405020304" pitchFamily="18"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p:nvPr>
        </p:nvSpPr>
        <p:spPr>
          <a:ln/>
        </p:spPr>
      </p:sp>
      <p:sp>
        <p:nvSpPr>
          <p:cNvPr id="36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6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AB1C3236-A095-4775-828D-A73E3FBFCA34}" type="slidenum">
              <a:rPr lang="zh-CN" altLang="en-US" sz="1200" b="0" smtClean="0">
                <a:latin typeface="Times New Roman" panose="02020603050405020304" pitchFamily="18" charset="0"/>
                <a:ea typeface="宋体" panose="02010600030101010101" pitchFamily="2" charset="-122"/>
              </a:rPr>
              <a:pPr/>
              <a:t>22</a:t>
            </a:fld>
            <a:endParaRPr lang="en-US" altLang="zh-CN" sz="12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422354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p:nvPr>
        </p:nvSpPr>
        <p:spPr>
          <a:ln/>
        </p:spPr>
      </p:sp>
      <p:sp>
        <p:nvSpPr>
          <p:cNvPr id="36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6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AB1C3236-A095-4775-828D-A73E3FBFCA34}" type="slidenum">
              <a:rPr lang="zh-CN" altLang="en-US" sz="1200" b="0" smtClean="0">
                <a:latin typeface="Times New Roman" panose="02020603050405020304" pitchFamily="18" charset="0"/>
                <a:ea typeface="宋体" panose="02010600030101010101" pitchFamily="2" charset="-122"/>
              </a:rPr>
              <a:pPr/>
              <a:t>23</a:t>
            </a:fld>
            <a:endParaRPr lang="en-US" altLang="zh-CN" sz="12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538621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p:nvPr>
        </p:nvSpPr>
        <p:spPr>
          <a:ln/>
        </p:spPr>
      </p:sp>
      <p:sp>
        <p:nvSpPr>
          <p:cNvPr id="36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6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AB1C3236-A095-4775-828D-A73E3FBFCA34}" type="slidenum">
              <a:rPr lang="zh-CN" altLang="en-US" sz="1200" b="0" smtClean="0">
                <a:latin typeface="Times New Roman" panose="02020603050405020304" pitchFamily="18" charset="0"/>
                <a:ea typeface="宋体" panose="02010600030101010101" pitchFamily="2" charset="-122"/>
              </a:rPr>
              <a:pPr/>
              <a:t>24</a:t>
            </a:fld>
            <a:endParaRPr lang="en-US" altLang="zh-CN" sz="12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02498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p:nvPr>
        </p:nvSpPr>
        <p:spPr>
          <a:ln/>
        </p:spPr>
      </p:sp>
      <p:sp>
        <p:nvSpPr>
          <p:cNvPr id="36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6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AB1C3236-A095-4775-828D-A73E3FBFCA34}" type="slidenum">
              <a:rPr lang="zh-CN" altLang="en-US" sz="1200" b="0" smtClean="0">
                <a:latin typeface="Times New Roman" panose="02020603050405020304" pitchFamily="18" charset="0"/>
                <a:ea typeface="宋体" panose="02010600030101010101" pitchFamily="2" charset="-122"/>
              </a:rPr>
              <a:pPr/>
              <a:t>25</a:t>
            </a:fld>
            <a:endParaRPr lang="en-US" altLang="zh-CN" sz="12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3299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p:nvPr>
        </p:nvSpPr>
        <p:spPr>
          <a:ln/>
        </p:spPr>
      </p:sp>
      <p:sp>
        <p:nvSpPr>
          <p:cNvPr id="36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6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AB1C3236-A095-4775-828D-A73E3FBFCA34}" type="slidenum">
              <a:rPr lang="zh-CN" altLang="en-US" sz="1200" b="0" smtClean="0">
                <a:latin typeface="Times New Roman" panose="02020603050405020304" pitchFamily="18" charset="0"/>
                <a:ea typeface="宋体" panose="02010600030101010101" pitchFamily="2" charset="-122"/>
              </a:rPr>
              <a:pPr/>
              <a:t>26</a:t>
            </a:fld>
            <a:endParaRPr lang="en-US" altLang="zh-CN" sz="12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401471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ChangeArrowheads="1" noTextEdit="1"/>
          </p:cNvSpPr>
          <p:nvPr>
            <p:ph type="sldImg"/>
          </p:nvPr>
        </p:nvSpPr>
        <p:spPr>
          <a:ln/>
        </p:spPr>
      </p:sp>
      <p:sp>
        <p:nvSpPr>
          <p:cNvPr id="38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9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99F207E8-5A24-4AA3-8EA2-9160FD8D5A7F}" type="slidenum">
              <a:rPr lang="zh-CN" altLang="en-US" sz="1200" b="0" smtClean="0">
                <a:latin typeface="Times New Roman" panose="02020603050405020304" pitchFamily="18" charset="0"/>
                <a:ea typeface="宋体" panose="02010600030101010101" pitchFamily="2" charset="-122"/>
              </a:rPr>
              <a:pPr/>
              <a:t>27</a:t>
            </a:fld>
            <a:endParaRPr lang="en-US" altLang="zh-CN" sz="1200" b="0">
              <a:latin typeface="Times New Roman" panose="02020603050405020304" pitchFamily="18" charset="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ChangeArrowheads="1" noTextEdit="1"/>
          </p:cNvSpPr>
          <p:nvPr>
            <p:ph type="sldImg"/>
          </p:nvPr>
        </p:nvSpPr>
        <p:spPr>
          <a:ln/>
        </p:spPr>
      </p:sp>
      <p:sp>
        <p:nvSpPr>
          <p:cNvPr id="38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9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99F207E8-5A24-4AA3-8EA2-9160FD8D5A7F}" type="slidenum">
              <a:rPr lang="zh-CN" altLang="en-US" sz="1200" b="0" smtClean="0">
                <a:latin typeface="Times New Roman" panose="02020603050405020304" pitchFamily="18" charset="0"/>
                <a:ea typeface="宋体" panose="02010600030101010101" pitchFamily="2" charset="-122"/>
              </a:rPr>
              <a:pPr/>
              <a:t>39</a:t>
            </a:fld>
            <a:endParaRPr lang="en-US" altLang="zh-CN" sz="12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005521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ChangeArrowheads="1" noTextEdit="1"/>
          </p:cNvSpPr>
          <p:nvPr>
            <p:ph type="sldImg"/>
          </p:nvPr>
        </p:nvSpPr>
        <p:spPr>
          <a:ln/>
        </p:spPr>
      </p:sp>
      <p:sp>
        <p:nvSpPr>
          <p:cNvPr id="38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9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99F207E8-5A24-4AA3-8EA2-9160FD8D5A7F}" type="slidenum">
              <a:rPr lang="zh-CN" altLang="en-US" sz="1200" b="0" smtClean="0">
                <a:latin typeface="Times New Roman" panose="02020603050405020304" pitchFamily="18" charset="0"/>
                <a:ea typeface="宋体" panose="02010600030101010101" pitchFamily="2" charset="-122"/>
              </a:rPr>
              <a:pPr/>
              <a:t>40</a:t>
            </a:fld>
            <a:endParaRPr lang="en-US" altLang="zh-CN" sz="12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34917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ChangeArrowheads="1" noTextEdit="1"/>
          </p:cNvSpPr>
          <p:nvPr>
            <p:ph type="sldImg"/>
          </p:nvPr>
        </p:nvSpPr>
        <p:spPr>
          <a:ln/>
        </p:spPr>
      </p:sp>
      <p:sp>
        <p:nvSpPr>
          <p:cNvPr id="122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2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DCE97FB5-CFEF-478D-B5CB-7511B129DB26}" type="slidenum">
              <a:rPr lang="zh-CN" altLang="en-US" sz="1200" b="0" smtClean="0">
                <a:latin typeface="Times New Roman" panose="02020603050405020304" pitchFamily="18" charset="0"/>
                <a:ea typeface="宋体" panose="02010600030101010101" pitchFamily="2" charset="-122"/>
              </a:rPr>
              <a:pPr/>
              <a:t>3</a:t>
            </a:fld>
            <a:endParaRPr lang="en-US" altLang="zh-CN" sz="1200" b="0">
              <a:latin typeface="Times New Roman" panose="02020603050405020304" pitchFamily="18" charset="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ChangeArrowheads="1" noTextEdit="1"/>
          </p:cNvSpPr>
          <p:nvPr>
            <p:ph type="sldImg"/>
          </p:nvPr>
        </p:nvSpPr>
        <p:spPr>
          <a:ln/>
        </p:spPr>
      </p:sp>
      <p:sp>
        <p:nvSpPr>
          <p:cNvPr id="38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9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99F207E8-5A24-4AA3-8EA2-9160FD8D5A7F}" type="slidenum">
              <a:rPr lang="zh-CN" altLang="en-US" sz="1200" b="0" smtClean="0">
                <a:latin typeface="Times New Roman" panose="02020603050405020304" pitchFamily="18" charset="0"/>
                <a:ea typeface="宋体" panose="02010600030101010101" pitchFamily="2" charset="-122"/>
              </a:rPr>
              <a:pPr/>
              <a:t>44</a:t>
            </a:fld>
            <a:endParaRPr lang="en-US" altLang="zh-CN" sz="12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927460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ChangeArrowheads="1" noTextEdit="1"/>
          </p:cNvSpPr>
          <p:nvPr>
            <p:ph type="sldImg"/>
          </p:nvPr>
        </p:nvSpPr>
        <p:spPr>
          <a:ln/>
        </p:spPr>
      </p:sp>
      <p:sp>
        <p:nvSpPr>
          <p:cNvPr id="38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9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99F207E8-5A24-4AA3-8EA2-9160FD8D5A7F}" type="slidenum">
              <a:rPr lang="zh-CN" altLang="en-US" sz="1200" b="0" smtClean="0">
                <a:latin typeface="Times New Roman" panose="02020603050405020304" pitchFamily="18" charset="0"/>
                <a:ea typeface="宋体" panose="02010600030101010101" pitchFamily="2" charset="-122"/>
              </a:rPr>
              <a:pPr/>
              <a:t>45</a:t>
            </a:fld>
            <a:endParaRPr lang="en-US" altLang="zh-CN" sz="12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6748300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ChangeArrowheads="1" noTextEdit="1"/>
          </p:cNvSpPr>
          <p:nvPr>
            <p:ph type="sldImg"/>
          </p:nvPr>
        </p:nvSpPr>
        <p:spPr>
          <a:ln/>
        </p:spPr>
      </p:sp>
      <p:sp>
        <p:nvSpPr>
          <p:cNvPr id="43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30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FB41060A-7CF9-4AD7-AEF5-A80A43FBAAF6}" type="slidenum">
              <a:rPr lang="zh-CN" altLang="en-US" sz="1200" b="0" smtClean="0">
                <a:latin typeface="Times New Roman" panose="02020603050405020304" pitchFamily="18" charset="0"/>
                <a:ea typeface="宋体" panose="02010600030101010101" pitchFamily="2" charset="-122"/>
              </a:rPr>
              <a:pPr/>
              <a:t>46</a:t>
            </a:fld>
            <a:endParaRPr lang="en-US" altLang="zh-CN" sz="1200" b="0">
              <a:latin typeface="Times New Roman" panose="02020603050405020304" pitchFamily="18" charset="0"/>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ChangeArrowheads="1" noTextEdit="1"/>
          </p:cNvSpPr>
          <p:nvPr>
            <p:ph type="sldImg"/>
          </p:nvPr>
        </p:nvSpPr>
        <p:spPr>
          <a:ln/>
        </p:spPr>
      </p:sp>
      <p:sp>
        <p:nvSpPr>
          <p:cNvPr id="43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30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FB41060A-7CF9-4AD7-AEF5-A80A43FBAAF6}" type="slidenum">
              <a:rPr lang="zh-CN" altLang="en-US" sz="1200" b="0" smtClean="0">
                <a:latin typeface="Times New Roman" panose="02020603050405020304" pitchFamily="18" charset="0"/>
                <a:ea typeface="宋体" panose="02010600030101010101" pitchFamily="2" charset="-122"/>
              </a:rPr>
              <a:pPr/>
              <a:t>47</a:t>
            </a:fld>
            <a:endParaRPr lang="en-US" altLang="zh-CN" sz="12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0621337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ChangeArrowheads="1" noTextEdit="1"/>
          </p:cNvSpPr>
          <p:nvPr>
            <p:ph type="sldImg"/>
          </p:nvPr>
        </p:nvSpPr>
        <p:spPr>
          <a:ln/>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5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5F4470FF-0252-42B4-85E2-D98773B9433C}" type="slidenum">
              <a:rPr lang="zh-CN" altLang="en-US" sz="1200" b="0" smtClean="0">
                <a:latin typeface="Times New Roman" panose="02020603050405020304" pitchFamily="18" charset="0"/>
                <a:ea typeface="宋体" panose="02010600030101010101" pitchFamily="2" charset="-122"/>
              </a:rPr>
              <a:pPr/>
              <a:t>48</a:t>
            </a:fld>
            <a:endParaRPr lang="en-US" altLang="zh-CN" sz="1200" b="0">
              <a:latin typeface="Times New Roman" panose="02020603050405020304" pitchFamily="18" charset="0"/>
              <a:ea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ChangeArrowheads="1" noTextEdit="1"/>
          </p:cNvSpPr>
          <p:nvPr>
            <p:ph type="sldImg"/>
          </p:nvPr>
        </p:nvSpPr>
        <p:spPr>
          <a:ln/>
        </p:spPr>
      </p:sp>
      <p:sp>
        <p:nvSpPr>
          <p:cNvPr id="43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30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FB41060A-7CF9-4AD7-AEF5-A80A43FBAAF6}" type="slidenum">
              <a:rPr lang="zh-CN" altLang="en-US" sz="1200" b="0" smtClean="0">
                <a:latin typeface="Times New Roman" panose="02020603050405020304" pitchFamily="18" charset="0"/>
                <a:ea typeface="宋体" panose="02010600030101010101" pitchFamily="2" charset="-122"/>
              </a:rPr>
              <a:pPr/>
              <a:t>49</a:t>
            </a:fld>
            <a:endParaRPr lang="en-US" altLang="zh-CN" sz="12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6191271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ChangeArrowheads="1" noTextEdit="1"/>
          </p:cNvSpPr>
          <p:nvPr>
            <p:ph type="sldImg"/>
          </p:nvPr>
        </p:nvSpPr>
        <p:spPr>
          <a:ln/>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5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5F4470FF-0252-42B4-85E2-D98773B9433C}" type="slidenum">
              <a:rPr lang="zh-CN" altLang="en-US" sz="1200" b="0" smtClean="0">
                <a:latin typeface="Times New Roman" panose="02020603050405020304" pitchFamily="18" charset="0"/>
                <a:ea typeface="宋体" panose="02010600030101010101" pitchFamily="2" charset="-122"/>
              </a:rPr>
              <a:pPr/>
              <a:t>50</a:t>
            </a:fld>
            <a:endParaRPr lang="en-US" altLang="zh-CN" sz="12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2049665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ChangeArrowheads="1" noTextEdit="1"/>
          </p:cNvSpPr>
          <p:nvPr>
            <p:ph type="sldImg"/>
          </p:nvPr>
        </p:nvSpPr>
        <p:spPr>
          <a:ln/>
        </p:spPr>
      </p:sp>
      <p:sp>
        <p:nvSpPr>
          <p:cNvPr id="43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30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FB41060A-7CF9-4AD7-AEF5-A80A43FBAAF6}" type="slidenum">
              <a:rPr lang="zh-CN" altLang="en-US" sz="1200" b="0" smtClean="0">
                <a:latin typeface="Times New Roman" panose="02020603050405020304" pitchFamily="18" charset="0"/>
                <a:ea typeface="宋体" panose="02010600030101010101" pitchFamily="2" charset="-122"/>
              </a:rPr>
              <a:pPr/>
              <a:t>51</a:t>
            </a:fld>
            <a:endParaRPr lang="en-US" altLang="zh-CN" sz="12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9750051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ChangeArrowheads="1" noTextEdit="1"/>
          </p:cNvSpPr>
          <p:nvPr>
            <p:ph type="sldImg"/>
          </p:nvPr>
        </p:nvSpPr>
        <p:spPr>
          <a:ln/>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5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5F4470FF-0252-42B4-85E2-D98773B9433C}" type="slidenum">
              <a:rPr lang="zh-CN" altLang="en-US" sz="1200" b="0" smtClean="0">
                <a:latin typeface="Times New Roman" panose="02020603050405020304" pitchFamily="18" charset="0"/>
                <a:ea typeface="宋体" panose="02010600030101010101" pitchFamily="2" charset="-122"/>
              </a:rPr>
              <a:pPr/>
              <a:t>52</a:t>
            </a:fld>
            <a:endParaRPr lang="en-US" altLang="zh-CN" sz="12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3487123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ChangeArrowheads="1" noTextEdit="1"/>
          </p:cNvSpPr>
          <p:nvPr>
            <p:ph type="sldImg"/>
          </p:nvPr>
        </p:nvSpPr>
        <p:spPr>
          <a:ln/>
        </p:spPr>
      </p:sp>
      <p:sp>
        <p:nvSpPr>
          <p:cNvPr id="43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30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FB41060A-7CF9-4AD7-AEF5-A80A43FBAAF6}" type="slidenum">
              <a:rPr lang="zh-CN" altLang="en-US" sz="1200" b="0" smtClean="0">
                <a:latin typeface="Times New Roman" panose="02020603050405020304" pitchFamily="18" charset="0"/>
                <a:ea typeface="宋体" panose="02010600030101010101" pitchFamily="2" charset="-122"/>
              </a:rPr>
              <a:pPr/>
              <a:t>53</a:t>
            </a:fld>
            <a:endParaRPr lang="en-US" altLang="zh-CN" sz="12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83913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ChangeArrowheads="1" noTextEdit="1"/>
          </p:cNvSpPr>
          <p:nvPr>
            <p:ph type="sldImg"/>
          </p:nvPr>
        </p:nvSpPr>
        <p:spPr>
          <a:ln/>
        </p:spPr>
      </p:sp>
      <p:sp>
        <p:nvSpPr>
          <p:cNvPr id="122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2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DCE97FB5-CFEF-478D-B5CB-7511B129DB26}" type="slidenum">
              <a:rPr lang="zh-CN" altLang="en-US" sz="1200" b="0" smtClean="0">
                <a:latin typeface="Times New Roman" panose="02020603050405020304" pitchFamily="18" charset="0"/>
                <a:ea typeface="宋体" panose="02010600030101010101" pitchFamily="2" charset="-122"/>
              </a:rPr>
              <a:pPr/>
              <a:t>4</a:t>
            </a:fld>
            <a:endParaRPr lang="en-US" altLang="zh-CN" sz="12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794983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ChangeArrowheads="1" noTextEdit="1"/>
          </p:cNvSpPr>
          <p:nvPr>
            <p:ph type="sldImg"/>
          </p:nvPr>
        </p:nvSpPr>
        <p:spPr>
          <a:ln/>
        </p:spPr>
      </p:sp>
      <p:sp>
        <p:nvSpPr>
          <p:cNvPr id="143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DF8DEFC7-EFEC-4A0B-9685-A232541FC690}" type="slidenum">
              <a:rPr lang="zh-CN" altLang="en-US" sz="1200" b="0" smtClean="0">
                <a:latin typeface="Times New Roman" panose="02020603050405020304" pitchFamily="18" charset="0"/>
                <a:ea typeface="宋体" panose="02010600030101010101" pitchFamily="2" charset="-122"/>
              </a:rPr>
              <a:pPr/>
              <a:t>5</a:t>
            </a:fld>
            <a:endParaRPr lang="en-US" altLang="zh-CN" sz="1200" b="0">
              <a:latin typeface="Times New Roman" panose="02020603050405020304" pitchFamily="18"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ChangeArrowheads="1" noTextEdit="1"/>
          </p:cNvSpPr>
          <p:nvPr>
            <p:ph type="sldImg"/>
          </p:nvPr>
        </p:nvSpPr>
        <p:spPr>
          <a:ln/>
        </p:spPr>
      </p:sp>
      <p:sp>
        <p:nvSpPr>
          <p:cNvPr id="122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22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DCE97FB5-CFEF-478D-B5CB-7511B129DB26}" type="slidenum">
              <a:rPr lang="zh-CN" altLang="en-US" sz="1200" b="0" smtClean="0">
                <a:latin typeface="Times New Roman" panose="02020603050405020304" pitchFamily="18" charset="0"/>
                <a:ea typeface="宋体" panose="02010600030101010101" pitchFamily="2" charset="-122"/>
              </a:rPr>
              <a:pPr/>
              <a:t>6</a:t>
            </a:fld>
            <a:endParaRPr lang="en-US" altLang="zh-CN" sz="12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528285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ChangeArrowheads="1" noTextEdit="1"/>
          </p:cNvSpPr>
          <p:nvPr>
            <p:ph type="sldImg"/>
          </p:nvPr>
        </p:nvSpPr>
        <p:spPr>
          <a:ln/>
        </p:spPr>
      </p:sp>
      <p:sp>
        <p:nvSpPr>
          <p:cNvPr id="122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2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DCE97FB5-CFEF-478D-B5CB-7511B129DB26}" type="slidenum">
              <a:rPr lang="zh-CN" altLang="en-US" sz="1200" b="0" smtClean="0">
                <a:latin typeface="Times New Roman" panose="02020603050405020304" pitchFamily="18" charset="0"/>
                <a:ea typeface="宋体" panose="02010600030101010101" pitchFamily="2" charset="-122"/>
              </a:rPr>
              <a:pPr/>
              <a:t>7</a:t>
            </a:fld>
            <a:endParaRPr lang="en-US" altLang="zh-CN" sz="12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724920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ChangeArrowheads="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DD95B7CF-5D2E-438E-8DC5-D0C52D9E80C6}" type="slidenum">
              <a:rPr lang="zh-CN" altLang="en-US" sz="1200" b="0" smtClean="0">
                <a:latin typeface="Times New Roman" panose="02020603050405020304" pitchFamily="18" charset="0"/>
                <a:ea typeface="宋体" panose="02010600030101010101" pitchFamily="2" charset="-122"/>
              </a:rPr>
              <a:pPr/>
              <a:t>8</a:t>
            </a:fld>
            <a:endParaRPr lang="en-US" altLang="zh-CN" sz="12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517155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ChangeArrowheads="1" noTextEdit="1"/>
          </p:cNvSpPr>
          <p:nvPr>
            <p:ph type="sldImg"/>
          </p:nvPr>
        </p:nvSpPr>
        <p:spPr>
          <a:ln/>
        </p:spPr>
      </p:sp>
      <p:sp>
        <p:nvSpPr>
          <p:cNvPr id="163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3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fld id="{707A8472-8881-4FD5-9DC0-EE5A76027945}" type="slidenum">
              <a:rPr lang="zh-CN" altLang="en-US" sz="1200" b="0" smtClean="0">
                <a:latin typeface="Times New Roman" panose="02020603050405020304" pitchFamily="18" charset="0"/>
                <a:ea typeface="宋体" panose="02010600030101010101" pitchFamily="2" charset="-122"/>
              </a:rPr>
              <a:pPr/>
              <a:t>9</a:t>
            </a:fld>
            <a:endParaRPr lang="en-US" altLang="zh-CN" sz="12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488465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90B93C5-9F89-454E-B716-9ADC041756BA}"/>
              </a:ext>
            </a:extLst>
          </p:cNvPr>
          <p:cNvSpPr>
            <a:spLocks noGrp="1" noChangeArrowheads="1"/>
          </p:cNvSpPr>
          <p:nvPr>
            <p:ph type="dt" sz="half" idx="10"/>
          </p:nvPr>
        </p:nvSpPr>
        <p:spPr>
          <a:ln/>
        </p:spPr>
        <p:txBody>
          <a:bodyPr/>
          <a:lstStyle>
            <a:lvl1pPr>
              <a:defRPr/>
            </a:lvl1pPr>
          </a:lstStyle>
          <a:p>
            <a:pPr>
              <a:defRPr/>
            </a:pPr>
            <a:fld id="{E3C39AD7-AA15-48EF-84D6-4FF78F33B1D3}" type="datetime1">
              <a:rPr lang="zh-CN" altLang="en-US"/>
              <a:pPr>
                <a:defRPr/>
              </a:pPr>
              <a:t>2022/3/25</a:t>
            </a:fld>
            <a:endParaRPr lang="en-US" altLang="zh-CN"/>
          </a:p>
        </p:txBody>
      </p:sp>
      <p:sp>
        <p:nvSpPr>
          <p:cNvPr id="3" name="Rectangle 5">
            <a:extLst>
              <a:ext uri="{FF2B5EF4-FFF2-40B4-BE49-F238E27FC236}">
                <a16:creationId xmlns:a16="http://schemas.microsoft.com/office/drawing/2014/main" id="{1BA77F24-3FC3-4068-9763-952F369924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9">
            <a:extLst>
              <a:ext uri="{FF2B5EF4-FFF2-40B4-BE49-F238E27FC236}">
                <a16:creationId xmlns:a16="http://schemas.microsoft.com/office/drawing/2014/main" id="{D06D23D8-1E4F-4F61-9A87-EC2D85A3B611}"/>
              </a:ext>
            </a:extLst>
          </p:cNvPr>
          <p:cNvSpPr>
            <a:spLocks noGrp="1" noChangeArrowheads="1"/>
          </p:cNvSpPr>
          <p:nvPr>
            <p:ph type="sldNum"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668561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8FBD4-71AB-4260-A2B0-CADF62C50156}"/>
              </a:ext>
            </a:extLst>
          </p:cNvPr>
          <p:cNvSpPr>
            <a:spLocks noGrp="1"/>
          </p:cNvSpPr>
          <p:nvPr>
            <p:ph type="dt" sz="half" idx="10"/>
          </p:nvPr>
        </p:nvSpPr>
        <p:spPr/>
        <p:txBody>
          <a:bodyPr/>
          <a:lstStyle>
            <a:lvl1pPr>
              <a:defRPr/>
            </a:lvl1pPr>
          </a:lstStyle>
          <a:p>
            <a:pPr>
              <a:defRPr/>
            </a:pPr>
            <a:fld id="{74F66BDE-EC12-4669-A788-4DF99AE2D83B}" type="datetimeFigureOut">
              <a:rPr lang="zh-CN" altLang="en-US"/>
              <a:pPr>
                <a:defRPr/>
              </a:pPr>
              <a:t>2022/3/25</a:t>
            </a:fld>
            <a:endParaRPr lang="zh-CN" altLang="en-US"/>
          </a:p>
        </p:txBody>
      </p:sp>
      <p:sp>
        <p:nvSpPr>
          <p:cNvPr id="3" name="页脚占位符 4">
            <a:extLst>
              <a:ext uri="{FF2B5EF4-FFF2-40B4-BE49-F238E27FC236}">
                <a16:creationId xmlns:a16="http://schemas.microsoft.com/office/drawing/2014/main" id="{9640BCB9-1F42-48A2-BB86-80964CEA0A8F}"/>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A9836287-CEC2-4E59-AD47-7FCB6CBC14EF}"/>
              </a:ext>
            </a:extLst>
          </p:cNvPr>
          <p:cNvSpPr>
            <a:spLocks noGrp="1"/>
          </p:cNvSpPr>
          <p:nvPr>
            <p:ph type="sldNum" sz="quarter" idx="12"/>
          </p:nvPr>
        </p:nvSpPr>
        <p:spPr/>
        <p:txBody>
          <a:bodyPr/>
          <a:lstStyle>
            <a:lvl1pPr>
              <a:defRPr/>
            </a:lvl1pPr>
          </a:lstStyle>
          <a:p>
            <a:pPr>
              <a:defRPr/>
            </a:pPr>
            <a:fld id="{69CCEEDD-9570-4A58-AB4B-FA3D859035B3}" type="slidenum">
              <a:rPr lang="zh-CN" altLang="en-US"/>
              <a:pPr>
                <a:defRPr/>
              </a:pPr>
              <a:t>‹#›</a:t>
            </a:fld>
            <a:endParaRPr lang="zh-CN" altLang="en-US"/>
          </a:p>
        </p:txBody>
      </p:sp>
    </p:spTree>
    <p:extLst>
      <p:ext uri="{BB962C8B-B14F-4D97-AF65-F5344CB8AC3E}">
        <p14:creationId xmlns:p14="http://schemas.microsoft.com/office/powerpoint/2010/main" val="4105943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F08FBD4-71AB-4260-A2B0-CADF62C50156}"/>
              </a:ext>
            </a:extLst>
          </p:cNvPr>
          <p:cNvSpPr>
            <a:spLocks noGrp="1"/>
          </p:cNvSpPr>
          <p:nvPr>
            <p:ph type="dt" sz="half" idx="10"/>
          </p:nvPr>
        </p:nvSpPr>
        <p:spPr/>
        <p:txBody>
          <a:bodyPr/>
          <a:lstStyle>
            <a:lvl1pPr>
              <a:defRPr/>
            </a:lvl1pPr>
          </a:lstStyle>
          <a:p>
            <a:pPr>
              <a:defRPr/>
            </a:pPr>
            <a:fld id="{74F66BDE-EC12-4669-A788-4DF99AE2D83B}" type="datetimeFigureOut">
              <a:rPr lang="zh-CN" altLang="en-US"/>
              <a:pPr>
                <a:defRPr/>
              </a:pPr>
              <a:t>2022/3/25</a:t>
            </a:fld>
            <a:endParaRPr lang="zh-CN" altLang="en-US"/>
          </a:p>
        </p:txBody>
      </p:sp>
      <p:sp>
        <p:nvSpPr>
          <p:cNvPr id="6" name="页脚占位符 4">
            <a:extLst>
              <a:ext uri="{FF2B5EF4-FFF2-40B4-BE49-F238E27FC236}">
                <a16:creationId xmlns:a16="http://schemas.microsoft.com/office/drawing/2014/main" id="{9640BCB9-1F42-48A2-BB86-80964CEA0A8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9836287-CEC2-4E59-AD47-7FCB6CBC14EF}"/>
              </a:ext>
            </a:extLst>
          </p:cNvPr>
          <p:cNvSpPr>
            <a:spLocks noGrp="1"/>
          </p:cNvSpPr>
          <p:nvPr>
            <p:ph type="sldNum" sz="quarter" idx="12"/>
          </p:nvPr>
        </p:nvSpPr>
        <p:spPr/>
        <p:txBody>
          <a:bodyPr/>
          <a:lstStyle>
            <a:lvl1pPr>
              <a:defRPr/>
            </a:lvl1pPr>
          </a:lstStyle>
          <a:p>
            <a:pPr>
              <a:defRPr/>
            </a:pPr>
            <a:fld id="{CFDB2936-5B54-48B7-B4FD-B9FA2B5FB4F7}" type="slidenum">
              <a:rPr lang="zh-CN" altLang="en-US"/>
              <a:pPr>
                <a:defRPr/>
              </a:pPr>
              <a:t>‹#›</a:t>
            </a:fld>
            <a:endParaRPr lang="zh-CN" altLang="en-US"/>
          </a:p>
        </p:txBody>
      </p:sp>
    </p:spTree>
    <p:extLst>
      <p:ext uri="{BB962C8B-B14F-4D97-AF65-F5344CB8AC3E}">
        <p14:creationId xmlns:p14="http://schemas.microsoft.com/office/powerpoint/2010/main" val="3423844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F08FBD4-71AB-4260-A2B0-CADF62C50156}"/>
              </a:ext>
            </a:extLst>
          </p:cNvPr>
          <p:cNvSpPr>
            <a:spLocks noGrp="1"/>
          </p:cNvSpPr>
          <p:nvPr>
            <p:ph type="dt" sz="half" idx="10"/>
          </p:nvPr>
        </p:nvSpPr>
        <p:spPr/>
        <p:txBody>
          <a:bodyPr/>
          <a:lstStyle>
            <a:lvl1pPr>
              <a:defRPr/>
            </a:lvl1pPr>
          </a:lstStyle>
          <a:p>
            <a:pPr>
              <a:defRPr/>
            </a:pPr>
            <a:fld id="{74F66BDE-EC12-4669-A788-4DF99AE2D83B}" type="datetimeFigureOut">
              <a:rPr lang="zh-CN" altLang="en-US"/>
              <a:pPr>
                <a:defRPr/>
              </a:pPr>
              <a:t>2022/3/25</a:t>
            </a:fld>
            <a:endParaRPr lang="zh-CN" altLang="en-US"/>
          </a:p>
        </p:txBody>
      </p:sp>
      <p:sp>
        <p:nvSpPr>
          <p:cNvPr id="6" name="页脚占位符 4">
            <a:extLst>
              <a:ext uri="{FF2B5EF4-FFF2-40B4-BE49-F238E27FC236}">
                <a16:creationId xmlns:a16="http://schemas.microsoft.com/office/drawing/2014/main" id="{9640BCB9-1F42-48A2-BB86-80964CEA0A8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9836287-CEC2-4E59-AD47-7FCB6CBC14EF}"/>
              </a:ext>
            </a:extLst>
          </p:cNvPr>
          <p:cNvSpPr>
            <a:spLocks noGrp="1"/>
          </p:cNvSpPr>
          <p:nvPr>
            <p:ph type="sldNum" sz="quarter" idx="12"/>
          </p:nvPr>
        </p:nvSpPr>
        <p:spPr/>
        <p:txBody>
          <a:bodyPr/>
          <a:lstStyle>
            <a:lvl1pPr>
              <a:defRPr/>
            </a:lvl1pPr>
          </a:lstStyle>
          <a:p>
            <a:pPr>
              <a:defRPr/>
            </a:pPr>
            <a:fld id="{09A770A2-A18C-4D73-810F-6017D3CA82C4}" type="slidenum">
              <a:rPr lang="zh-CN" altLang="en-US"/>
              <a:pPr>
                <a:defRPr/>
              </a:pPr>
              <a:t>‹#›</a:t>
            </a:fld>
            <a:endParaRPr lang="zh-CN" altLang="en-US"/>
          </a:p>
        </p:txBody>
      </p:sp>
    </p:spTree>
    <p:extLst>
      <p:ext uri="{BB962C8B-B14F-4D97-AF65-F5344CB8AC3E}">
        <p14:creationId xmlns:p14="http://schemas.microsoft.com/office/powerpoint/2010/main" val="3343570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F08FBD4-71AB-4260-A2B0-CADF62C50156}"/>
              </a:ext>
            </a:extLst>
          </p:cNvPr>
          <p:cNvSpPr>
            <a:spLocks noGrp="1"/>
          </p:cNvSpPr>
          <p:nvPr>
            <p:ph type="dt" sz="half" idx="10"/>
          </p:nvPr>
        </p:nvSpPr>
        <p:spPr/>
        <p:txBody>
          <a:bodyPr/>
          <a:lstStyle>
            <a:lvl1pPr>
              <a:defRPr/>
            </a:lvl1pPr>
          </a:lstStyle>
          <a:p>
            <a:pPr>
              <a:defRPr/>
            </a:pPr>
            <a:fld id="{74F66BDE-EC12-4669-A788-4DF99AE2D83B}" type="datetimeFigureOut">
              <a:rPr lang="zh-CN" altLang="en-US"/>
              <a:pPr>
                <a:defRPr/>
              </a:pPr>
              <a:t>2022/3/25</a:t>
            </a:fld>
            <a:endParaRPr lang="zh-CN" altLang="en-US"/>
          </a:p>
        </p:txBody>
      </p:sp>
      <p:sp>
        <p:nvSpPr>
          <p:cNvPr id="5" name="页脚占位符 4">
            <a:extLst>
              <a:ext uri="{FF2B5EF4-FFF2-40B4-BE49-F238E27FC236}">
                <a16:creationId xmlns:a16="http://schemas.microsoft.com/office/drawing/2014/main" id="{9640BCB9-1F42-48A2-BB86-80964CEA0A8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9836287-CEC2-4E59-AD47-7FCB6CBC14EF}"/>
              </a:ext>
            </a:extLst>
          </p:cNvPr>
          <p:cNvSpPr>
            <a:spLocks noGrp="1"/>
          </p:cNvSpPr>
          <p:nvPr>
            <p:ph type="sldNum" sz="quarter" idx="12"/>
          </p:nvPr>
        </p:nvSpPr>
        <p:spPr/>
        <p:txBody>
          <a:bodyPr/>
          <a:lstStyle>
            <a:lvl1pPr>
              <a:defRPr/>
            </a:lvl1pPr>
          </a:lstStyle>
          <a:p>
            <a:pPr>
              <a:defRPr/>
            </a:pPr>
            <a:fld id="{070562DB-C48A-40C4-8F1A-F0C95D546605}" type="slidenum">
              <a:rPr lang="zh-CN" altLang="en-US"/>
              <a:pPr>
                <a:defRPr/>
              </a:pPr>
              <a:t>‹#›</a:t>
            </a:fld>
            <a:endParaRPr lang="zh-CN" altLang="en-US"/>
          </a:p>
        </p:txBody>
      </p:sp>
    </p:spTree>
    <p:extLst>
      <p:ext uri="{BB962C8B-B14F-4D97-AF65-F5344CB8AC3E}">
        <p14:creationId xmlns:p14="http://schemas.microsoft.com/office/powerpoint/2010/main" val="3381402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F08FBD4-71AB-4260-A2B0-CADF62C50156}"/>
              </a:ext>
            </a:extLst>
          </p:cNvPr>
          <p:cNvSpPr>
            <a:spLocks noGrp="1"/>
          </p:cNvSpPr>
          <p:nvPr>
            <p:ph type="dt" sz="half" idx="10"/>
          </p:nvPr>
        </p:nvSpPr>
        <p:spPr/>
        <p:txBody>
          <a:bodyPr/>
          <a:lstStyle>
            <a:lvl1pPr>
              <a:defRPr/>
            </a:lvl1pPr>
          </a:lstStyle>
          <a:p>
            <a:pPr>
              <a:defRPr/>
            </a:pPr>
            <a:fld id="{74F66BDE-EC12-4669-A788-4DF99AE2D83B}" type="datetimeFigureOut">
              <a:rPr lang="zh-CN" altLang="en-US"/>
              <a:pPr>
                <a:defRPr/>
              </a:pPr>
              <a:t>2022/3/25</a:t>
            </a:fld>
            <a:endParaRPr lang="zh-CN" altLang="en-US"/>
          </a:p>
        </p:txBody>
      </p:sp>
      <p:sp>
        <p:nvSpPr>
          <p:cNvPr id="5" name="页脚占位符 4">
            <a:extLst>
              <a:ext uri="{FF2B5EF4-FFF2-40B4-BE49-F238E27FC236}">
                <a16:creationId xmlns:a16="http://schemas.microsoft.com/office/drawing/2014/main" id="{9640BCB9-1F42-48A2-BB86-80964CEA0A8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9836287-CEC2-4E59-AD47-7FCB6CBC14EF}"/>
              </a:ext>
            </a:extLst>
          </p:cNvPr>
          <p:cNvSpPr>
            <a:spLocks noGrp="1"/>
          </p:cNvSpPr>
          <p:nvPr>
            <p:ph type="sldNum" sz="quarter" idx="12"/>
          </p:nvPr>
        </p:nvSpPr>
        <p:spPr/>
        <p:txBody>
          <a:bodyPr/>
          <a:lstStyle>
            <a:lvl1pPr>
              <a:defRPr/>
            </a:lvl1pPr>
          </a:lstStyle>
          <a:p>
            <a:pPr>
              <a:defRPr/>
            </a:pPr>
            <a:fld id="{FCFDD91B-FC98-4EAB-8EE8-80B59AABC134}" type="slidenum">
              <a:rPr lang="zh-CN" altLang="en-US"/>
              <a:pPr>
                <a:defRPr/>
              </a:pPr>
              <a:t>‹#›</a:t>
            </a:fld>
            <a:endParaRPr lang="zh-CN" altLang="en-US"/>
          </a:p>
        </p:txBody>
      </p:sp>
    </p:spTree>
    <p:extLst>
      <p:ext uri="{BB962C8B-B14F-4D97-AF65-F5344CB8AC3E}">
        <p14:creationId xmlns:p14="http://schemas.microsoft.com/office/powerpoint/2010/main" val="1567521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447805" y="152400"/>
            <a:ext cx="7543800" cy="1143000"/>
          </a:xfrm>
        </p:spPr>
        <p:txBody>
          <a:bodyPr/>
          <a:lstStyle/>
          <a:p>
            <a:r>
              <a:rPr lang="zh-CN" altLang="en-US"/>
              <a:t>单击此处编辑母版标题样式</a:t>
            </a:r>
          </a:p>
        </p:txBody>
      </p:sp>
      <p:sp>
        <p:nvSpPr>
          <p:cNvPr id="3" name="内容占位符 2"/>
          <p:cNvSpPr>
            <a:spLocks noGrp="1"/>
          </p:cNvSpPr>
          <p:nvPr>
            <p:ph idx="1"/>
          </p:nvPr>
        </p:nvSpPr>
        <p:spPr>
          <a:xfrm>
            <a:off x="1447805" y="1946275"/>
            <a:ext cx="75438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90B93C5-9F89-454E-B716-9ADC041756BA}"/>
              </a:ext>
            </a:extLst>
          </p:cNvPr>
          <p:cNvSpPr>
            <a:spLocks noGrp="1" noChangeArrowheads="1"/>
          </p:cNvSpPr>
          <p:nvPr>
            <p:ph type="dt" sz="half" idx="10"/>
          </p:nvPr>
        </p:nvSpPr>
        <p:spPr>
          <a:ln/>
        </p:spPr>
        <p:txBody>
          <a:bodyPr/>
          <a:lstStyle>
            <a:lvl1pPr>
              <a:defRPr/>
            </a:lvl1pPr>
          </a:lstStyle>
          <a:p>
            <a:pPr>
              <a:defRPr/>
            </a:pPr>
            <a:fld id="{71D4D4D3-D06E-443A-A7B8-803F8755F41F}" type="datetime1">
              <a:rPr lang="zh-CN" altLang="en-US"/>
              <a:pPr>
                <a:defRPr/>
              </a:pPr>
              <a:t>2022/3/25</a:t>
            </a:fld>
            <a:endParaRPr lang="en-US" altLang="zh-CN"/>
          </a:p>
        </p:txBody>
      </p:sp>
      <p:sp>
        <p:nvSpPr>
          <p:cNvPr id="5" name="Rectangle 5">
            <a:extLst>
              <a:ext uri="{FF2B5EF4-FFF2-40B4-BE49-F238E27FC236}">
                <a16:creationId xmlns:a16="http://schemas.microsoft.com/office/drawing/2014/main" id="{1BA77F24-3FC3-4068-9763-952F369924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a:extLst>
              <a:ext uri="{FF2B5EF4-FFF2-40B4-BE49-F238E27FC236}">
                <a16:creationId xmlns:a16="http://schemas.microsoft.com/office/drawing/2014/main" id="{D06D23D8-1E4F-4F61-9A87-EC2D85A3B611}"/>
              </a:ext>
            </a:extLst>
          </p:cNvPr>
          <p:cNvSpPr>
            <a:spLocks noGrp="1" noChangeArrowheads="1"/>
          </p:cNvSpPr>
          <p:nvPr>
            <p:ph type="sldNum"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153105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1AAC7010-9455-43DC-822A-55A8228EFA26}"/>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F3890D9-CC05-4DA3-A8A5-426CD9798DA5}"/>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CD1037A-6EDA-41CD-B524-B82A131BCA40}"/>
              </a:ext>
            </a:extLst>
          </p:cNvPr>
          <p:cNvSpPr>
            <a:spLocks noGrp="1" noChangeArrowheads="1"/>
          </p:cNvSpPr>
          <p:nvPr>
            <p:ph type="sldNum" sz="quarter" idx="12"/>
          </p:nvPr>
        </p:nvSpPr>
        <p:spPr/>
        <p:txBody>
          <a:bodyPr/>
          <a:lstStyle>
            <a:lvl1pPr>
              <a:defRPr>
                <a:latin typeface="Arial" panose="020B0604020202020204" pitchFamily="34" charset="0"/>
                <a:ea typeface="黑体" panose="02010609060101010101" pitchFamily="49" charset="-122"/>
              </a:defRPr>
            </a:lvl1pPr>
          </a:lstStyle>
          <a:p>
            <a:pPr>
              <a:defRPr/>
            </a:pPr>
            <a:fld id="{7270F56B-599D-406F-B055-1AE658248BD8}" type="slidenum">
              <a:rPr lang="en-US" altLang="zh-CN"/>
              <a:pPr>
                <a:defRPr/>
              </a:pPr>
              <a:t>‹#›</a:t>
            </a:fld>
            <a:endParaRPr lang="en-US" altLang="zh-CN"/>
          </a:p>
        </p:txBody>
      </p:sp>
    </p:spTree>
    <p:extLst>
      <p:ext uri="{BB962C8B-B14F-4D97-AF65-F5344CB8AC3E}">
        <p14:creationId xmlns:p14="http://schemas.microsoft.com/office/powerpoint/2010/main" val="968191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23220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F08FBD4-71AB-4260-A2B0-CADF62C50156}"/>
              </a:ext>
            </a:extLst>
          </p:cNvPr>
          <p:cNvSpPr>
            <a:spLocks noGrp="1"/>
          </p:cNvSpPr>
          <p:nvPr>
            <p:ph type="dt" sz="half" idx="10"/>
          </p:nvPr>
        </p:nvSpPr>
        <p:spPr/>
        <p:txBody>
          <a:bodyPr/>
          <a:lstStyle>
            <a:lvl1pPr>
              <a:defRPr/>
            </a:lvl1pPr>
          </a:lstStyle>
          <a:p>
            <a:pPr>
              <a:defRPr/>
            </a:pPr>
            <a:fld id="{74F66BDE-EC12-4669-A788-4DF99AE2D83B}" type="datetimeFigureOut">
              <a:rPr lang="zh-CN" altLang="en-US"/>
              <a:pPr>
                <a:defRPr/>
              </a:pPr>
              <a:t>2022/3/25</a:t>
            </a:fld>
            <a:endParaRPr lang="zh-CN" altLang="en-US"/>
          </a:p>
        </p:txBody>
      </p:sp>
      <p:sp>
        <p:nvSpPr>
          <p:cNvPr id="5" name="页脚占位符 4">
            <a:extLst>
              <a:ext uri="{FF2B5EF4-FFF2-40B4-BE49-F238E27FC236}">
                <a16:creationId xmlns:a16="http://schemas.microsoft.com/office/drawing/2014/main" id="{9640BCB9-1F42-48A2-BB86-80964CEA0A8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9836287-CEC2-4E59-AD47-7FCB6CBC14EF}"/>
              </a:ext>
            </a:extLst>
          </p:cNvPr>
          <p:cNvSpPr>
            <a:spLocks noGrp="1"/>
          </p:cNvSpPr>
          <p:nvPr>
            <p:ph type="sldNum" sz="quarter" idx="12"/>
          </p:nvPr>
        </p:nvSpPr>
        <p:spPr/>
        <p:txBody>
          <a:bodyPr/>
          <a:lstStyle>
            <a:lvl1pPr>
              <a:defRPr/>
            </a:lvl1pPr>
          </a:lstStyle>
          <a:p>
            <a:pPr>
              <a:defRPr/>
            </a:pPr>
            <a:fld id="{8AB7CCB3-6D9D-44E7-A0C8-A00355EAAA9B}" type="slidenum">
              <a:rPr lang="zh-CN" altLang="en-US"/>
              <a:pPr>
                <a:defRPr/>
              </a:pPr>
              <a:t>‹#›</a:t>
            </a:fld>
            <a:endParaRPr lang="zh-CN" altLang="en-US"/>
          </a:p>
        </p:txBody>
      </p:sp>
    </p:spTree>
    <p:extLst>
      <p:ext uri="{BB962C8B-B14F-4D97-AF65-F5344CB8AC3E}">
        <p14:creationId xmlns:p14="http://schemas.microsoft.com/office/powerpoint/2010/main" val="2103856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F08FBD4-71AB-4260-A2B0-CADF62C50156}"/>
              </a:ext>
            </a:extLst>
          </p:cNvPr>
          <p:cNvSpPr>
            <a:spLocks noGrp="1"/>
          </p:cNvSpPr>
          <p:nvPr>
            <p:ph type="dt" sz="half" idx="10"/>
          </p:nvPr>
        </p:nvSpPr>
        <p:spPr/>
        <p:txBody>
          <a:bodyPr/>
          <a:lstStyle>
            <a:lvl1pPr>
              <a:defRPr/>
            </a:lvl1pPr>
          </a:lstStyle>
          <a:p>
            <a:pPr>
              <a:defRPr/>
            </a:pPr>
            <a:fld id="{74F66BDE-EC12-4669-A788-4DF99AE2D83B}" type="datetimeFigureOut">
              <a:rPr lang="zh-CN" altLang="en-US"/>
              <a:pPr>
                <a:defRPr/>
              </a:pPr>
              <a:t>2022/3/25</a:t>
            </a:fld>
            <a:endParaRPr lang="zh-CN" altLang="en-US"/>
          </a:p>
        </p:txBody>
      </p:sp>
      <p:sp>
        <p:nvSpPr>
          <p:cNvPr id="5" name="页脚占位符 4">
            <a:extLst>
              <a:ext uri="{FF2B5EF4-FFF2-40B4-BE49-F238E27FC236}">
                <a16:creationId xmlns:a16="http://schemas.microsoft.com/office/drawing/2014/main" id="{9640BCB9-1F42-48A2-BB86-80964CEA0A8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9836287-CEC2-4E59-AD47-7FCB6CBC14EF}"/>
              </a:ext>
            </a:extLst>
          </p:cNvPr>
          <p:cNvSpPr>
            <a:spLocks noGrp="1"/>
          </p:cNvSpPr>
          <p:nvPr>
            <p:ph type="sldNum" sz="quarter" idx="12"/>
          </p:nvPr>
        </p:nvSpPr>
        <p:spPr/>
        <p:txBody>
          <a:bodyPr/>
          <a:lstStyle>
            <a:lvl1pPr>
              <a:defRPr/>
            </a:lvl1pPr>
          </a:lstStyle>
          <a:p>
            <a:pPr>
              <a:defRPr/>
            </a:pPr>
            <a:fld id="{BA862B00-463C-4373-BC12-92AFD59DEBAF}" type="slidenum">
              <a:rPr lang="zh-CN" altLang="en-US"/>
              <a:pPr>
                <a:defRPr/>
              </a:pPr>
              <a:t>‹#›</a:t>
            </a:fld>
            <a:endParaRPr lang="zh-CN" altLang="en-US"/>
          </a:p>
        </p:txBody>
      </p:sp>
    </p:spTree>
    <p:extLst>
      <p:ext uri="{BB962C8B-B14F-4D97-AF65-F5344CB8AC3E}">
        <p14:creationId xmlns:p14="http://schemas.microsoft.com/office/powerpoint/2010/main" val="1019672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CF08FBD4-71AB-4260-A2B0-CADF62C50156}"/>
              </a:ext>
            </a:extLst>
          </p:cNvPr>
          <p:cNvSpPr>
            <a:spLocks noGrp="1"/>
          </p:cNvSpPr>
          <p:nvPr>
            <p:ph type="dt" sz="half" idx="10"/>
          </p:nvPr>
        </p:nvSpPr>
        <p:spPr/>
        <p:txBody>
          <a:bodyPr/>
          <a:lstStyle>
            <a:lvl1pPr>
              <a:defRPr/>
            </a:lvl1pPr>
          </a:lstStyle>
          <a:p>
            <a:pPr>
              <a:defRPr/>
            </a:pPr>
            <a:fld id="{74F66BDE-EC12-4669-A788-4DF99AE2D83B}" type="datetimeFigureOut">
              <a:rPr lang="zh-CN" altLang="en-US"/>
              <a:pPr>
                <a:defRPr/>
              </a:pPr>
              <a:t>2022/3/25</a:t>
            </a:fld>
            <a:endParaRPr lang="zh-CN" altLang="en-US"/>
          </a:p>
        </p:txBody>
      </p:sp>
      <p:sp>
        <p:nvSpPr>
          <p:cNvPr id="6" name="页脚占位符 4">
            <a:extLst>
              <a:ext uri="{FF2B5EF4-FFF2-40B4-BE49-F238E27FC236}">
                <a16:creationId xmlns:a16="http://schemas.microsoft.com/office/drawing/2014/main" id="{9640BCB9-1F42-48A2-BB86-80964CEA0A8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9836287-CEC2-4E59-AD47-7FCB6CBC14EF}"/>
              </a:ext>
            </a:extLst>
          </p:cNvPr>
          <p:cNvSpPr>
            <a:spLocks noGrp="1"/>
          </p:cNvSpPr>
          <p:nvPr>
            <p:ph type="sldNum" sz="quarter" idx="12"/>
          </p:nvPr>
        </p:nvSpPr>
        <p:spPr/>
        <p:txBody>
          <a:bodyPr/>
          <a:lstStyle>
            <a:lvl1pPr>
              <a:defRPr/>
            </a:lvl1pPr>
          </a:lstStyle>
          <a:p>
            <a:pPr>
              <a:defRPr/>
            </a:pPr>
            <a:fld id="{D0440E63-9EA5-4FE0-9483-37C6E82277D0}" type="slidenum">
              <a:rPr lang="zh-CN" altLang="en-US"/>
              <a:pPr>
                <a:defRPr/>
              </a:pPr>
              <a:t>‹#›</a:t>
            </a:fld>
            <a:endParaRPr lang="zh-CN" altLang="en-US"/>
          </a:p>
        </p:txBody>
      </p:sp>
    </p:spTree>
    <p:extLst>
      <p:ext uri="{BB962C8B-B14F-4D97-AF65-F5344CB8AC3E}">
        <p14:creationId xmlns:p14="http://schemas.microsoft.com/office/powerpoint/2010/main" val="2944197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CF08FBD4-71AB-4260-A2B0-CADF62C50156}"/>
              </a:ext>
            </a:extLst>
          </p:cNvPr>
          <p:cNvSpPr>
            <a:spLocks noGrp="1"/>
          </p:cNvSpPr>
          <p:nvPr>
            <p:ph type="dt" sz="half" idx="10"/>
          </p:nvPr>
        </p:nvSpPr>
        <p:spPr/>
        <p:txBody>
          <a:bodyPr/>
          <a:lstStyle>
            <a:lvl1pPr>
              <a:defRPr/>
            </a:lvl1pPr>
          </a:lstStyle>
          <a:p>
            <a:pPr>
              <a:defRPr/>
            </a:pPr>
            <a:fld id="{74F66BDE-EC12-4669-A788-4DF99AE2D83B}" type="datetimeFigureOut">
              <a:rPr lang="zh-CN" altLang="en-US"/>
              <a:pPr>
                <a:defRPr/>
              </a:pPr>
              <a:t>2022/3/25</a:t>
            </a:fld>
            <a:endParaRPr lang="zh-CN" altLang="en-US"/>
          </a:p>
        </p:txBody>
      </p:sp>
      <p:sp>
        <p:nvSpPr>
          <p:cNvPr id="8" name="页脚占位符 4">
            <a:extLst>
              <a:ext uri="{FF2B5EF4-FFF2-40B4-BE49-F238E27FC236}">
                <a16:creationId xmlns:a16="http://schemas.microsoft.com/office/drawing/2014/main" id="{9640BCB9-1F42-48A2-BB86-80964CEA0A8F}"/>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9836287-CEC2-4E59-AD47-7FCB6CBC14EF}"/>
              </a:ext>
            </a:extLst>
          </p:cNvPr>
          <p:cNvSpPr>
            <a:spLocks noGrp="1"/>
          </p:cNvSpPr>
          <p:nvPr>
            <p:ph type="sldNum" sz="quarter" idx="12"/>
          </p:nvPr>
        </p:nvSpPr>
        <p:spPr/>
        <p:txBody>
          <a:bodyPr/>
          <a:lstStyle>
            <a:lvl1pPr>
              <a:defRPr/>
            </a:lvl1pPr>
          </a:lstStyle>
          <a:p>
            <a:pPr>
              <a:defRPr/>
            </a:pPr>
            <a:fld id="{229968AE-2B64-40E4-898F-EAF3E50814C9}" type="slidenum">
              <a:rPr lang="zh-CN" altLang="en-US"/>
              <a:pPr>
                <a:defRPr/>
              </a:pPr>
              <a:t>‹#›</a:t>
            </a:fld>
            <a:endParaRPr lang="zh-CN" altLang="en-US"/>
          </a:p>
        </p:txBody>
      </p:sp>
    </p:spTree>
    <p:extLst>
      <p:ext uri="{BB962C8B-B14F-4D97-AF65-F5344CB8AC3E}">
        <p14:creationId xmlns:p14="http://schemas.microsoft.com/office/powerpoint/2010/main" val="2859257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CF08FBD4-71AB-4260-A2B0-CADF62C50156}"/>
              </a:ext>
            </a:extLst>
          </p:cNvPr>
          <p:cNvSpPr>
            <a:spLocks noGrp="1"/>
          </p:cNvSpPr>
          <p:nvPr>
            <p:ph type="dt" sz="half" idx="10"/>
          </p:nvPr>
        </p:nvSpPr>
        <p:spPr/>
        <p:txBody>
          <a:bodyPr/>
          <a:lstStyle>
            <a:lvl1pPr>
              <a:defRPr/>
            </a:lvl1pPr>
          </a:lstStyle>
          <a:p>
            <a:pPr>
              <a:defRPr/>
            </a:pPr>
            <a:fld id="{74F66BDE-EC12-4669-A788-4DF99AE2D83B}" type="datetimeFigureOut">
              <a:rPr lang="zh-CN" altLang="en-US"/>
              <a:pPr>
                <a:defRPr/>
              </a:pPr>
              <a:t>2022/3/25</a:t>
            </a:fld>
            <a:endParaRPr lang="zh-CN" altLang="en-US"/>
          </a:p>
        </p:txBody>
      </p:sp>
      <p:sp>
        <p:nvSpPr>
          <p:cNvPr id="4" name="页脚占位符 4">
            <a:extLst>
              <a:ext uri="{FF2B5EF4-FFF2-40B4-BE49-F238E27FC236}">
                <a16:creationId xmlns:a16="http://schemas.microsoft.com/office/drawing/2014/main" id="{9640BCB9-1F42-48A2-BB86-80964CEA0A8F}"/>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A9836287-CEC2-4E59-AD47-7FCB6CBC14EF}"/>
              </a:ext>
            </a:extLst>
          </p:cNvPr>
          <p:cNvSpPr>
            <a:spLocks noGrp="1"/>
          </p:cNvSpPr>
          <p:nvPr>
            <p:ph type="sldNum" sz="quarter" idx="12"/>
          </p:nvPr>
        </p:nvSpPr>
        <p:spPr/>
        <p:txBody>
          <a:bodyPr/>
          <a:lstStyle>
            <a:lvl1pPr>
              <a:defRPr/>
            </a:lvl1pPr>
          </a:lstStyle>
          <a:p>
            <a:pPr>
              <a:defRPr/>
            </a:pPr>
            <a:fld id="{2E79BA01-43D8-4397-A325-F5246CE5F430}" type="slidenum">
              <a:rPr lang="zh-CN" altLang="en-US"/>
              <a:pPr>
                <a:defRPr/>
              </a:pPr>
              <a:t>‹#›</a:t>
            </a:fld>
            <a:endParaRPr lang="zh-CN" altLang="en-US"/>
          </a:p>
        </p:txBody>
      </p:sp>
    </p:spTree>
    <p:extLst>
      <p:ext uri="{BB962C8B-B14F-4D97-AF65-F5344CB8AC3E}">
        <p14:creationId xmlns:p14="http://schemas.microsoft.com/office/powerpoint/2010/main" val="31914526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026" name="Rectangle 34"/>
          <p:cNvSpPr>
            <a:spLocks noGrp="1" noChangeArrowheads="1"/>
          </p:cNvSpPr>
          <p:nvPr>
            <p:ph type="title"/>
          </p:nvPr>
        </p:nvSpPr>
        <p:spPr bwMode="auto">
          <a:xfrm>
            <a:off x="1447800" y="152400"/>
            <a:ext cx="7543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zh-CN" altLang="en-US"/>
              <a:t>单击此处编辑母版标题样式</a:t>
            </a:r>
          </a:p>
        </p:txBody>
      </p:sp>
      <p:sp>
        <p:nvSpPr>
          <p:cNvPr id="1027" name="Rectangle 38"/>
          <p:cNvSpPr>
            <a:spLocks noGrp="1" noChangeArrowheads="1"/>
          </p:cNvSpPr>
          <p:nvPr>
            <p:ph type="body" idx="1"/>
          </p:nvPr>
        </p:nvSpPr>
        <p:spPr bwMode="auto">
          <a:xfrm>
            <a:off x="1447800" y="1946275"/>
            <a:ext cx="7543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p:txBody>
      </p:sp>
      <p:sp>
        <p:nvSpPr>
          <p:cNvPr id="11" name="Rectangle 4">
            <a:extLst>
              <a:ext uri="{FF2B5EF4-FFF2-40B4-BE49-F238E27FC236}">
                <a16:creationId xmlns:a16="http://schemas.microsoft.com/office/drawing/2014/main" id="{290B93C5-9F89-454E-B716-9ADC041756BA}"/>
              </a:ext>
            </a:extLst>
          </p:cNvPr>
          <p:cNvSpPr>
            <a:spLocks noGrp="1" noChangeArrowheads="1"/>
          </p:cNvSpPr>
          <p:nvPr>
            <p:ph type="dt" sz="half" idx="2"/>
          </p:nvPr>
        </p:nvSpPr>
        <p:spPr bwMode="auto">
          <a:xfrm>
            <a:off x="457200" y="6245225"/>
            <a:ext cx="2133600" cy="47625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lgn="l" eaLnBrk="1" hangingPunct="1">
              <a:defRPr sz="1400" b="0">
                <a:latin typeface="黑体" pitchFamily="2" charset="-122"/>
                <a:ea typeface="宋体" pitchFamily="2" charset="-122"/>
              </a:defRPr>
            </a:lvl1pPr>
          </a:lstStyle>
          <a:p>
            <a:pPr>
              <a:defRPr/>
            </a:pPr>
            <a:fld id="{FA7F5E25-3CF8-47A5-9177-1031F7C74E09}" type="datetime1">
              <a:rPr lang="zh-CN" altLang="en-US"/>
              <a:pPr>
                <a:defRPr/>
              </a:pPr>
              <a:t>2022/3/25</a:t>
            </a:fld>
            <a:endParaRPr lang="en-US" altLang="zh-CN"/>
          </a:p>
        </p:txBody>
      </p:sp>
      <p:sp>
        <p:nvSpPr>
          <p:cNvPr id="12" name="Rectangle 5">
            <a:extLst>
              <a:ext uri="{FF2B5EF4-FFF2-40B4-BE49-F238E27FC236}">
                <a16:creationId xmlns:a16="http://schemas.microsoft.com/office/drawing/2014/main" id="{1BA77F24-3FC3-4068-9763-952F36992476}"/>
              </a:ext>
            </a:extLst>
          </p:cNvPr>
          <p:cNvSpPr>
            <a:spLocks noGrp="1" noChangeArrowheads="1"/>
          </p:cNvSpPr>
          <p:nvPr>
            <p:ph type="ftr" sz="quarter" idx="3"/>
          </p:nvPr>
        </p:nvSpPr>
        <p:spPr bwMode="auto">
          <a:xfrm>
            <a:off x="3124200" y="6245225"/>
            <a:ext cx="2895600" cy="47625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lgn="ctr" eaLnBrk="1" hangingPunct="1">
              <a:defRPr sz="1400" b="0">
                <a:latin typeface="黑体" pitchFamily="2" charset="-122"/>
                <a:ea typeface="宋体" pitchFamily="2" charset="-122"/>
              </a:defRPr>
            </a:lvl1pPr>
          </a:lstStyle>
          <a:p>
            <a:pPr>
              <a:defRPr/>
            </a:pPr>
            <a:endParaRPr lang="en-US" altLang="zh-CN"/>
          </a:p>
        </p:txBody>
      </p:sp>
      <p:sp>
        <p:nvSpPr>
          <p:cNvPr id="13" name="Rectangle 9">
            <a:extLst>
              <a:ext uri="{FF2B5EF4-FFF2-40B4-BE49-F238E27FC236}">
                <a16:creationId xmlns:a16="http://schemas.microsoft.com/office/drawing/2014/main" id="{D06D23D8-1E4F-4F61-9A87-EC2D85A3B611}"/>
              </a:ext>
            </a:extLst>
          </p:cNvPr>
          <p:cNvSpPr>
            <a:spLocks noGrp="1" noChangeArrowheads="1"/>
          </p:cNvSpPr>
          <p:nvPr>
            <p:ph type="sldNum" sz="quarter" idx="4"/>
          </p:nvPr>
        </p:nvSpPr>
        <p:spPr bwMode="auto">
          <a:xfrm>
            <a:off x="7010400" y="6248400"/>
            <a:ext cx="1905000" cy="45720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lgn="r" eaLnBrk="1" hangingPunct="1">
              <a:defRPr sz="1800" b="0">
                <a:solidFill>
                  <a:schemeClr val="bg2"/>
                </a:solidFill>
                <a:latin typeface="Arial" charset="0"/>
                <a:ea typeface="黑体" pitchFamily="2" charset="-122"/>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5513" r:id="rId1"/>
    <p:sldLayoutId id="2147485514" r:id="rId2"/>
    <p:sldLayoutId id="2147485525" r:id="rId3"/>
  </p:sldLayoutIdLst>
  <p:hf hdr="0" ftr="0" dt="0"/>
  <p:txStyles>
    <p:titleStyle>
      <a:lvl1pPr algn="ctr" rtl="0" eaLnBrk="0" fontAlgn="base" hangingPunct="0">
        <a:spcBef>
          <a:spcPct val="0"/>
        </a:spcBef>
        <a:spcAft>
          <a:spcPct val="0"/>
        </a:spcAft>
        <a:defRPr kumimoji="1" sz="3200" b="1">
          <a:solidFill>
            <a:srgbClr val="008080"/>
          </a:solidFill>
          <a:latin typeface="黑体" pitchFamily="2" charset="-122"/>
          <a:ea typeface="黑体" pitchFamily="2" charset="-122"/>
          <a:cs typeface="+mj-cs"/>
        </a:defRPr>
      </a:lvl1pPr>
      <a:lvl2pPr algn="ctr" rtl="0" eaLnBrk="0" fontAlgn="base" hangingPunct="0">
        <a:spcBef>
          <a:spcPct val="0"/>
        </a:spcBef>
        <a:spcAft>
          <a:spcPct val="0"/>
        </a:spcAft>
        <a:defRPr kumimoji="1" sz="3200" b="1">
          <a:solidFill>
            <a:srgbClr val="008080"/>
          </a:solidFill>
          <a:latin typeface="黑体" pitchFamily="2" charset="-122"/>
          <a:ea typeface="黑体" pitchFamily="2" charset="-122"/>
        </a:defRPr>
      </a:lvl2pPr>
      <a:lvl3pPr algn="ctr" rtl="0" eaLnBrk="0" fontAlgn="base" hangingPunct="0">
        <a:spcBef>
          <a:spcPct val="0"/>
        </a:spcBef>
        <a:spcAft>
          <a:spcPct val="0"/>
        </a:spcAft>
        <a:defRPr kumimoji="1" sz="3200" b="1">
          <a:solidFill>
            <a:srgbClr val="008080"/>
          </a:solidFill>
          <a:latin typeface="黑体" pitchFamily="2" charset="-122"/>
          <a:ea typeface="黑体" pitchFamily="2" charset="-122"/>
        </a:defRPr>
      </a:lvl3pPr>
      <a:lvl4pPr algn="ctr" rtl="0" eaLnBrk="0" fontAlgn="base" hangingPunct="0">
        <a:spcBef>
          <a:spcPct val="0"/>
        </a:spcBef>
        <a:spcAft>
          <a:spcPct val="0"/>
        </a:spcAft>
        <a:defRPr kumimoji="1" sz="3200" b="1">
          <a:solidFill>
            <a:srgbClr val="008080"/>
          </a:solidFill>
          <a:latin typeface="黑体" pitchFamily="2" charset="-122"/>
          <a:ea typeface="黑体" pitchFamily="2" charset="-122"/>
        </a:defRPr>
      </a:lvl4pPr>
      <a:lvl5pPr algn="ctr" rtl="0" eaLnBrk="0" fontAlgn="base" hangingPunct="0">
        <a:spcBef>
          <a:spcPct val="0"/>
        </a:spcBef>
        <a:spcAft>
          <a:spcPct val="0"/>
        </a:spcAft>
        <a:defRPr kumimoji="1" sz="3200" b="1">
          <a:solidFill>
            <a:srgbClr val="008080"/>
          </a:solidFill>
          <a:latin typeface="黑体" pitchFamily="2" charset="-122"/>
          <a:ea typeface="黑体" pitchFamily="2" charset="-122"/>
        </a:defRPr>
      </a:lvl5pPr>
      <a:lvl6pPr marL="457200" algn="ctr" rtl="0" fontAlgn="base">
        <a:spcBef>
          <a:spcPct val="0"/>
        </a:spcBef>
        <a:spcAft>
          <a:spcPct val="0"/>
        </a:spcAft>
        <a:defRPr kumimoji="1" sz="3200" b="1">
          <a:solidFill>
            <a:srgbClr val="008080"/>
          </a:solidFill>
          <a:latin typeface="Times New Roman" pitchFamily="18" charset="0"/>
          <a:ea typeface="黑体" pitchFamily="2" charset="-122"/>
        </a:defRPr>
      </a:lvl6pPr>
      <a:lvl7pPr marL="914400" algn="ctr" rtl="0" fontAlgn="base">
        <a:spcBef>
          <a:spcPct val="0"/>
        </a:spcBef>
        <a:spcAft>
          <a:spcPct val="0"/>
        </a:spcAft>
        <a:defRPr kumimoji="1" sz="3200" b="1">
          <a:solidFill>
            <a:srgbClr val="008080"/>
          </a:solidFill>
          <a:latin typeface="Times New Roman" pitchFamily="18" charset="0"/>
          <a:ea typeface="黑体" pitchFamily="2" charset="-122"/>
        </a:defRPr>
      </a:lvl7pPr>
      <a:lvl8pPr marL="1371600" algn="ctr" rtl="0" fontAlgn="base">
        <a:spcBef>
          <a:spcPct val="0"/>
        </a:spcBef>
        <a:spcAft>
          <a:spcPct val="0"/>
        </a:spcAft>
        <a:defRPr kumimoji="1" sz="3200" b="1">
          <a:solidFill>
            <a:srgbClr val="008080"/>
          </a:solidFill>
          <a:latin typeface="Times New Roman" pitchFamily="18" charset="0"/>
          <a:ea typeface="黑体" pitchFamily="2" charset="-122"/>
        </a:defRPr>
      </a:lvl8pPr>
      <a:lvl9pPr marL="1828800" algn="ctr" rtl="0" fontAlgn="base">
        <a:spcBef>
          <a:spcPct val="0"/>
        </a:spcBef>
        <a:spcAft>
          <a:spcPct val="0"/>
        </a:spcAft>
        <a:defRPr kumimoji="1" sz="3200" b="1">
          <a:solidFill>
            <a:srgbClr val="008080"/>
          </a:solidFill>
          <a:latin typeface="Times New Roman" pitchFamily="18" charset="0"/>
          <a:ea typeface="黑体" pitchFamily="2" charset="-122"/>
        </a:defRPr>
      </a:lvl9pPr>
    </p:titleStyle>
    <p:bodyStyle>
      <a:lvl1pPr marL="342900" indent="-342900" algn="l" rtl="0" eaLnBrk="0" fontAlgn="base" hangingPunct="0">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itchFamily="2" charset="-122"/>
          <a:ea typeface="华文细黑" pitchFamily="2" charset="-122"/>
          <a:cs typeface="+mn-cs"/>
        </a:defRPr>
      </a:lvl1pPr>
      <a:lvl2pPr marL="742950" indent="-285750" algn="l" rtl="0" eaLnBrk="0" fontAlgn="base" hangingPunct="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itchFamily="2" charset="-122"/>
          <a:ea typeface="华文细黑" pitchFamily="2" charset="-122"/>
        </a:defRPr>
      </a:lvl2pPr>
      <a:lvl3pPr marL="1143000" indent="-228600" algn="l" rtl="0" eaLnBrk="0" fontAlgn="base" hangingPunct="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itchFamily="2" charset="-122"/>
          <a:ea typeface="华文细黑" pitchFamily="2" charset="-122"/>
        </a:defRPr>
      </a:lvl3pPr>
      <a:lvl4pPr marL="1600200" indent="-228600" algn="l" rtl="0" eaLnBrk="0" fontAlgn="base" hangingPunct="0">
        <a:spcBef>
          <a:spcPct val="20000"/>
        </a:spcBef>
        <a:spcAft>
          <a:spcPct val="0"/>
        </a:spcAft>
        <a:buClr>
          <a:schemeClr val="tx1"/>
        </a:buClr>
        <a:buSzPct val="100000"/>
        <a:buChar char="•"/>
        <a:defRPr kumimoji="1" sz="2400">
          <a:solidFill>
            <a:schemeClr val="tx1"/>
          </a:solidFill>
          <a:latin typeface="Arial" charset="0"/>
          <a:ea typeface="宋体" pitchFamily="2" charset="-122"/>
        </a:defRPr>
      </a:lvl4pPr>
      <a:lvl5pPr marL="2057400" indent="-228600" algn="l" rtl="0" eaLnBrk="0" fontAlgn="base" hangingPunct="0">
        <a:spcBef>
          <a:spcPct val="20000"/>
        </a:spcBef>
        <a:spcAft>
          <a:spcPct val="0"/>
        </a:spcAft>
        <a:buClr>
          <a:schemeClr val="tx1"/>
        </a:buClr>
        <a:buSzPct val="100000"/>
        <a:buChar char="–"/>
        <a:defRPr kumimoji="1" sz="2400">
          <a:solidFill>
            <a:schemeClr val="tx1"/>
          </a:solidFill>
          <a:latin typeface="Arial" charset="0"/>
          <a:ea typeface="宋体" pitchFamily="2" charset="-122"/>
        </a:defRPr>
      </a:lvl5pPr>
      <a:lvl6pPr marL="2514600" indent="-228600" algn="l" rtl="0" fontAlgn="base">
        <a:spcBef>
          <a:spcPct val="20000"/>
        </a:spcBef>
        <a:spcAft>
          <a:spcPct val="0"/>
        </a:spcAft>
        <a:buClr>
          <a:schemeClr val="tx1"/>
        </a:buClr>
        <a:buSzPct val="100000"/>
        <a:buChar char="–"/>
        <a:defRPr kumimoji="1" sz="2400">
          <a:solidFill>
            <a:schemeClr val="tx1"/>
          </a:solidFill>
          <a:latin typeface="+mn-lt"/>
          <a:ea typeface="宋体" pitchFamily="2" charset="-122"/>
        </a:defRPr>
      </a:lvl6pPr>
      <a:lvl7pPr marL="2971800" indent="-228600" algn="l" rtl="0" fontAlgn="base">
        <a:spcBef>
          <a:spcPct val="20000"/>
        </a:spcBef>
        <a:spcAft>
          <a:spcPct val="0"/>
        </a:spcAft>
        <a:buClr>
          <a:schemeClr val="tx1"/>
        </a:buClr>
        <a:buSzPct val="100000"/>
        <a:buChar char="–"/>
        <a:defRPr kumimoji="1" sz="2400">
          <a:solidFill>
            <a:schemeClr val="tx1"/>
          </a:solidFill>
          <a:latin typeface="+mn-lt"/>
          <a:ea typeface="宋体" pitchFamily="2" charset="-122"/>
        </a:defRPr>
      </a:lvl7pPr>
      <a:lvl8pPr marL="3429000" indent="-228600" algn="l" rtl="0" fontAlgn="base">
        <a:spcBef>
          <a:spcPct val="20000"/>
        </a:spcBef>
        <a:spcAft>
          <a:spcPct val="0"/>
        </a:spcAft>
        <a:buClr>
          <a:schemeClr val="tx1"/>
        </a:buClr>
        <a:buSzPct val="100000"/>
        <a:buChar char="–"/>
        <a:defRPr kumimoji="1" sz="2400">
          <a:solidFill>
            <a:schemeClr val="tx1"/>
          </a:solidFill>
          <a:latin typeface="+mn-lt"/>
          <a:ea typeface="宋体" pitchFamily="2" charset="-122"/>
        </a:defRPr>
      </a:lvl8pPr>
      <a:lvl9pPr marL="3886200" indent="-228600" algn="l" rtl="0" fontAlgn="base">
        <a:spcBef>
          <a:spcPct val="20000"/>
        </a:spcBef>
        <a:spcAft>
          <a:spcPct val="0"/>
        </a:spcAft>
        <a:buClr>
          <a:schemeClr val="tx1"/>
        </a:buClr>
        <a:buSzPct val="100000"/>
        <a:buChar char="–"/>
        <a:defRPr kumimoji="1" sz="24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F08FBD4-71AB-4260-A2B0-CADF62C50156}"/>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黑体" pitchFamily="2" charset="-122"/>
              </a:defRPr>
            </a:lvl1pPr>
          </a:lstStyle>
          <a:p>
            <a:pPr>
              <a:defRPr/>
            </a:pPr>
            <a:fld id="{74F66BDE-EC12-4669-A788-4DF99AE2D83B}" type="datetimeFigureOut">
              <a:rPr lang="zh-CN" altLang="en-US"/>
              <a:pPr>
                <a:defRPr/>
              </a:pPr>
              <a:t>2022/3/25</a:t>
            </a:fld>
            <a:endParaRPr lang="zh-CN" altLang="en-US"/>
          </a:p>
        </p:txBody>
      </p:sp>
      <p:sp>
        <p:nvSpPr>
          <p:cNvPr id="5" name="页脚占位符 4">
            <a:extLst>
              <a:ext uri="{FF2B5EF4-FFF2-40B4-BE49-F238E27FC236}">
                <a16:creationId xmlns:a16="http://schemas.microsoft.com/office/drawing/2014/main" id="{9640BCB9-1F42-48A2-BB86-80964CEA0A8F}"/>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黑体" pitchFamily="2" charset="-122"/>
              </a:defRPr>
            </a:lvl1pPr>
          </a:lstStyle>
          <a:p>
            <a:pPr>
              <a:defRPr/>
            </a:pPr>
            <a:endParaRPr lang="zh-CN" altLang="en-US"/>
          </a:p>
        </p:txBody>
      </p:sp>
      <p:sp>
        <p:nvSpPr>
          <p:cNvPr id="6" name="灯片编号占位符 5">
            <a:extLst>
              <a:ext uri="{FF2B5EF4-FFF2-40B4-BE49-F238E27FC236}">
                <a16:creationId xmlns:a16="http://schemas.microsoft.com/office/drawing/2014/main" id="{A9836287-CEC2-4E59-AD47-7FCB6CBC14EF}"/>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915224F5-5C65-4366-8078-4BF4193BB08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5526" r:id="rId1"/>
    <p:sldLayoutId id="2147485515" r:id="rId2"/>
    <p:sldLayoutId id="2147485516" r:id="rId3"/>
    <p:sldLayoutId id="2147485517" r:id="rId4"/>
    <p:sldLayoutId id="2147485518" r:id="rId5"/>
    <p:sldLayoutId id="2147485519" r:id="rId6"/>
    <p:sldLayoutId id="2147485520" r:id="rId7"/>
    <p:sldLayoutId id="2147485521" r:id="rId8"/>
    <p:sldLayoutId id="2147485522" r:id="rId9"/>
    <p:sldLayoutId id="2147485523" r:id="rId10"/>
    <p:sldLayoutId id="2147485524"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300.png"/><Relationship Id="rId18" Type="http://schemas.openxmlformats.org/officeDocument/2006/relationships/image" Target="../media/image40.emf"/><Relationship Id="rId3" Type="http://schemas.openxmlformats.org/officeDocument/2006/relationships/notesSlide" Target="../notesSlides/notesSlide17.xml"/><Relationship Id="rId7" Type="http://schemas.openxmlformats.org/officeDocument/2006/relationships/image" Target="../media/image34.emf"/><Relationship Id="rId12" Type="http://schemas.openxmlformats.org/officeDocument/2006/relationships/image" Target="../media/image290.png"/><Relationship Id="rId17" Type="http://schemas.openxmlformats.org/officeDocument/2006/relationships/image" Target="../media/image39.emf"/><Relationship Id="rId2" Type="http://schemas.openxmlformats.org/officeDocument/2006/relationships/slideLayout" Target="../slideLayouts/slideLayout2.xml"/><Relationship Id="rId16" Type="http://schemas.openxmlformats.org/officeDocument/2006/relationships/image" Target="../media/image38.emf"/><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80.png"/><Relationship Id="rId5" Type="http://schemas.openxmlformats.org/officeDocument/2006/relationships/image" Target="../media/image33.emf"/><Relationship Id="rId15" Type="http://schemas.openxmlformats.org/officeDocument/2006/relationships/image" Target="../media/image37.emf"/><Relationship Id="rId10" Type="http://schemas.openxmlformats.org/officeDocument/2006/relationships/image" Target="../media/image270.png"/><Relationship Id="rId4" Type="http://schemas.openxmlformats.org/officeDocument/2006/relationships/oleObject" Target="../embeddings/oleObject1.bin"/><Relationship Id="rId9" Type="http://schemas.openxmlformats.org/officeDocument/2006/relationships/image" Target="../media/image36.emf"/><Relationship Id="rId14" Type="http://schemas.openxmlformats.org/officeDocument/2006/relationships/image" Target="../media/image31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19.xml"/><Relationship Id="rId7" Type="http://schemas.openxmlformats.org/officeDocument/2006/relationships/image" Target="../media/image44.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43.emf"/><Relationship Id="rId4" Type="http://schemas.openxmlformats.org/officeDocument/2006/relationships/oleObject" Target="../embeddings/oleObject3.bin"/><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image" Target="../media/image54.png"/><Relationship Id="rId3" Type="http://schemas.openxmlformats.org/officeDocument/2006/relationships/notesSlide" Target="../notesSlides/notesSlide20.xml"/><Relationship Id="rId7" Type="http://schemas.openxmlformats.org/officeDocument/2006/relationships/oleObject" Target="../embeddings/oleObject6.bin"/><Relationship Id="rId12"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7.emf"/><Relationship Id="rId11" Type="http://schemas.openxmlformats.org/officeDocument/2006/relationships/image" Target="../media/image52.png"/><Relationship Id="rId5" Type="http://schemas.openxmlformats.org/officeDocument/2006/relationships/oleObject" Target="../embeddings/oleObject5.bin"/><Relationship Id="rId10" Type="http://schemas.openxmlformats.org/officeDocument/2006/relationships/image" Target="../media/image51.png"/><Relationship Id="rId4" Type="http://schemas.openxmlformats.org/officeDocument/2006/relationships/image" Target="../media/image49.png"/><Relationship Id="rId9"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59.wmf"/><Relationship Id="rId3" Type="http://schemas.openxmlformats.org/officeDocument/2006/relationships/notesSlide" Target="../notesSlides/notesSlide21.xml"/><Relationship Id="rId7" Type="http://schemas.openxmlformats.org/officeDocument/2006/relationships/image" Target="../media/image56.wmf"/><Relationship Id="rId12"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8.bin"/><Relationship Id="rId11" Type="http://schemas.openxmlformats.org/officeDocument/2006/relationships/image" Target="../media/image58.wmf"/><Relationship Id="rId5" Type="http://schemas.openxmlformats.org/officeDocument/2006/relationships/image" Target="../media/image55.wmf"/><Relationship Id="rId15" Type="http://schemas.openxmlformats.org/officeDocument/2006/relationships/image" Target="../media/image60.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57.wmf"/><Relationship Id="rId14" Type="http://schemas.openxmlformats.org/officeDocument/2006/relationships/oleObject" Target="../embeddings/oleObject12.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65.emf"/><Relationship Id="rId18" Type="http://schemas.openxmlformats.org/officeDocument/2006/relationships/oleObject" Target="../embeddings/oleObject20.bin"/><Relationship Id="rId3" Type="http://schemas.openxmlformats.org/officeDocument/2006/relationships/notesSlide" Target="../notesSlides/notesSlide23.xml"/><Relationship Id="rId21" Type="http://schemas.openxmlformats.org/officeDocument/2006/relationships/image" Target="../media/image69.emf"/><Relationship Id="rId7" Type="http://schemas.openxmlformats.org/officeDocument/2006/relationships/image" Target="../media/image62.wmf"/><Relationship Id="rId12" Type="http://schemas.openxmlformats.org/officeDocument/2006/relationships/oleObject" Target="../embeddings/oleObject17.bin"/><Relationship Id="rId17" Type="http://schemas.openxmlformats.org/officeDocument/2006/relationships/image" Target="../media/image67.emf"/><Relationship Id="rId25" Type="http://schemas.openxmlformats.org/officeDocument/2006/relationships/image" Target="../media/image71.emf"/><Relationship Id="rId2" Type="http://schemas.openxmlformats.org/officeDocument/2006/relationships/slideLayout" Target="../slideLayouts/slideLayout2.xml"/><Relationship Id="rId16" Type="http://schemas.openxmlformats.org/officeDocument/2006/relationships/oleObject" Target="../embeddings/oleObject19.bin"/><Relationship Id="rId20" Type="http://schemas.openxmlformats.org/officeDocument/2006/relationships/oleObject" Target="../embeddings/oleObject21.bin"/><Relationship Id="rId1" Type="http://schemas.openxmlformats.org/officeDocument/2006/relationships/vmlDrawing" Target="../drawings/vmlDrawing5.vml"/><Relationship Id="rId6" Type="http://schemas.openxmlformats.org/officeDocument/2006/relationships/oleObject" Target="../embeddings/oleObject14.bin"/><Relationship Id="rId11" Type="http://schemas.openxmlformats.org/officeDocument/2006/relationships/image" Target="../media/image64.wmf"/><Relationship Id="rId24" Type="http://schemas.openxmlformats.org/officeDocument/2006/relationships/oleObject" Target="../embeddings/oleObject23.bin"/><Relationship Id="rId5" Type="http://schemas.openxmlformats.org/officeDocument/2006/relationships/image" Target="../media/image61.wmf"/><Relationship Id="rId15" Type="http://schemas.openxmlformats.org/officeDocument/2006/relationships/image" Target="../media/image66.wmf"/><Relationship Id="rId23" Type="http://schemas.openxmlformats.org/officeDocument/2006/relationships/image" Target="../media/image70.wmf"/><Relationship Id="rId10" Type="http://schemas.openxmlformats.org/officeDocument/2006/relationships/oleObject" Target="../embeddings/oleObject16.bin"/><Relationship Id="rId19" Type="http://schemas.openxmlformats.org/officeDocument/2006/relationships/image" Target="../media/image68.emf"/><Relationship Id="rId4" Type="http://schemas.openxmlformats.org/officeDocument/2006/relationships/oleObject" Target="../embeddings/oleObject13.bin"/><Relationship Id="rId9" Type="http://schemas.openxmlformats.org/officeDocument/2006/relationships/image" Target="../media/image63.wmf"/><Relationship Id="rId14" Type="http://schemas.openxmlformats.org/officeDocument/2006/relationships/oleObject" Target="../embeddings/oleObject18.bin"/><Relationship Id="rId22" Type="http://schemas.openxmlformats.org/officeDocument/2006/relationships/oleObject" Target="../embeddings/oleObject22.bin"/></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image" Target="../media/image87.png"/><Relationship Id="rId7" Type="http://schemas.openxmlformats.org/officeDocument/2006/relationships/image" Target="../media/image91.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jpeg"/><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738188" y="1522413"/>
            <a:ext cx="7516812" cy="2133600"/>
          </a:xfrm>
        </p:spPr>
        <p:txBody>
          <a:bodyPr/>
          <a:lstStyle/>
          <a:p>
            <a:pPr eaLnBrk="1" hangingPunct="1">
              <a:lnSpc>
                <a:spcPct val="120000"/>
              </a:lnSpc>
            </a:pPr>
            <a:r>
              <a:rPr lang="zh-CN" altLang="en-US" sz="4200" dirty="0">
                <a:solidFill>
                  <a:schemeClr val="tx1"/>
                </a:solidFill>
                <a:latin typeface="黑体" panose="02010609060101010101" pitchFamily="49" charset="-122"/>
                <a:ea typeface="黑体" panose="02010609060101010101" pitchFamily="49" charset="-122"/>
              </a:rPr>
              <a:t>可离网型风</a:t>
            </a:r>
            <a:r>
              <a:rPr lang="en-US" altLang="zh-CN" sz="4200" dirty="0">
                <a:solidFill>
                  <a:schemeClr val="tx1"/>
                </a:solidFill>
                <a:latin typeface="黑体" panose="02010609060101010101" pitchFamily="49" charset="-122"/>
                <a:ea typeface="黑体" panose="02010609060101010101" pitchFamily="49" charset="-122"/>
              </a:rPr>
              <a:t>/</a:t>
            </a:r>
            <a:r>
              <a:rPr lang="zh-CN" altLang="en-US" sz="4200" dirty="0">
                <a:solidFill>
                  <a:schemeClr val="tx1"/>
                </a:solidFill>
                <a:latin typeface="黑体" panose="02010609060101010101" pitchFamily="49" charset="-122"/>
                <a:ea typeface="黑体" panose="02010609060101010101" pitchFamily="49" charset="-122"/>
              </a:rPr>
              <a:t>光</a:t>
            </a:r>
            <a:r>
              <a:rPr lang="en-US" altLang="zh-CN" sz="4200" dirty="0">
                <a:solidFill>
                  <a:schemeClr val="tx1"/>
                </a:solidFill>
                <a:latin typeface="黑体" panose="02010609060101010101" pitchFamily="49" charset="-122"/>
                <a:ea typeface="黑体" panose="02010609060101010101" pitchFamily="49" charset="-122"/>
              </a:rPr>
              <a:t>/</a:t>
            </a:r>
            <a:r>
              <a:rPr lang="zh-CN" altLang="en-US" sz="4200" dirty="0">
                <a:solidFill>
                  <a:schemeClr val="tx1"/>
                </a:solidFill>
                <a:latin typeface="黑体" panose="02010609060101010101" pitchFamily="49" charset="-122"/>
                <a:ea typeface="黑体" panose="02010609060101010101" pitchFamily="49" charset="-122"/>
              </a:rPr>
              <a:t>氢燃料电池直流互联与稳定控制技术</a:t>
            </a:r>
            <a:br>
              <a:rPr lang="en-US" altLang="zh-CN" sz="4200" dirty="0">
                <a:solidFill>
                  <a:schemeClr val="tx1"/>
                </a:solidFill>
                <a:latin typeface="黑体" panose="02010609060101010101" pitchFamily="49" charset="-122"/>
                <a:ea typeface="黑体" panose="02010609060101010101" pitchFamily="49" charset="-122"/>
              </a:rPr>
            </a:br>
            <a:r>
              <a:rPr lang="zh-CN" altLang="en-US" sz="4200" dirty="0">
                <a:solidFill>
                  <a:schemeClr val="tx1"/>
                </a:solidFill>
                <a:latin typeface="黑体" panose="02010609060101010101" pitchFamily="49" charset="-122"/>
                <a:ea typeface="黑体" panose="02010609060101010101" pitchFamily="49" charset="-122"/>
              </a:rPr>
              <a:t>中期进展汇报</a:t>
            </a:r>
            <a:endParaRPr lang="zh-CN" altLang="en-US" sz="3600" dirty="0">
              <a:latin typeface="黑体" panose="02010609060101010101" pitchFamily="49" charset="-122"/>
              <a:ea typeface="黑体" panose="02010609060101010101" pitchFamily="49" charset="-122"/>
            </a:endParaRPr>
          </a:p>
        </p:txBody>
      </p:sp>
      <p:sp>
        <p:nvSpPr>
          <p:cNvPr id="7171" name="Rectangle 3"/>
          <p:cNvSpPr>
            <a:spLocks noGrp="1" noChangeArrowheads="1"/>
          </p:cNvSpPr>
          <p:nvPr>
            <p:ph type="subTitle" idx="1"/>
          </p:nvPr>
        </p:nvSpPr>
        <p:spPr>
          <a:xfrm>
            <a:off x="1272426" y="4702175"/>
            <a:ext cx="6697663" cy="2008188"/>
          </a:xfrm>
        </p:spPr>
        <p:txBody>
          <a:bodyPr/>
          <a:lstStyle/>
          <a:p>
            <a:pPr eaLnBrk="1" hangingPunct="1"/>
            <a:r>
              <a:rPr lang="zh-CN" altLang="en-US" dirty="0">
                <a:latin typeface="黑体" panose="02010609060101010101" pitchFamily="49" charset="-122"/>
                <a:ea typeface="黑体" panose="02010609060101010101" pitchFamily="49" charset="-122"/>
              </a:rPr>
              <a:t>浙江大学</a:t>
            </a:r>
            <a:endParaRPr lang="en-US" altLang="zh-CN" dirty="0">
              <a:latin typeface="黑体" panose="02010609060101010101" pitchFamily="49" charset="-122"/>
              <a:ea typeface="黑体" panose="02010609060101010101" pitchFamily="49" charset="-122"/>
            </a:endParaRPr>
          </a:p>
          <a:p>
            <a:pPr eaLnBrk="1" hangingPunct="1"/>
            <a:r>
              <a:rPr lang="zh-CN" altLang="en-US" dirty="0">
                <a:latin typeface="黑体" panose="02010609060101010101" pitchFamily="49" charset="-122"/>
                <a:ea typeface="黑体" panose="02010609060101010101" pitchFamily="49" charset="-122"/>
              </a:rPr>
              <a:t>长春应化所</a:t>
            </a:r>
            <a:endParaRPr lang="en-US" altLang="zh-CN" dirty="0">
              <a:latin typeface="黑体" panose="02010609060101010101" pitchFamily="49" charset="-122"/>
              <a:ea typeface="黑体" panose="02010609060101010101" pitchFamily="49" charset="-122"/>
            </a:endParaRPr>
          </a:p>
          <a:p>
            <a:pPr eaLnBrk="1" hangingPunct="1">
              <a:lnSpc>
                <a:spcPct val="150000"/>
              </a:lnSpc>
            </a:pPr>
            <a:r>
              <a:rPr lang="en-US" altLang="zh-CN" dirty="0">
                <a:latin typeface="黑体" panose="02010609060101010101" pitchFamily="49" charset="-122"/>
                <a:ea typeface="黑体" panose="02010609060101010101" pitchFamily="49" charset="-122"/>
              </a:rPr>
              <a:t>2022</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月</a:t>
            </a:r>
            <a:r>
              <a:rPr lang="en-US" altLang="zh-CN" dirty="0">
                <a:latin typeface="黑体" panose="02010609060101010101" pitchFamily="49" charset="-122"/>
                <a:ea typeface="黑体" panose="02010609060101010101" pitchFamily="49" charset="-122"/>
              </a:rPr>
              <a:t>22</a:t>
            </a:r>
            <a:r>
              <a:rPr lang="zh-CN" altLang="en-US" dirty="0">
                <a:latin typeface="黑体" panose="02010609060101010101" pitchFamily="49" charset="-122"/>
                <a:ea typeface="黑体" panose="02010609060101010101" pitchFamily="49" charset="-122"/>
              </a:rPr>
              <a:t>日</a:t>
            </a:r>
          </a:p>
        </p:txBody>
      </p:sp>
      <p:sp>
        <p:nvSpPr>
          <p:cNvPr id="4" name="Rectangle 2">
            <a:extLst>
              <a:ext uri="{FF2B5EF4-FFF2-40B4-BE49-F238E27FC236}">
                <a16:creationId xmlns:a16="http://schemas.microsoft.com/office/drawing/2014/main" id="{3E8BD128-A5A7-4C59-9B0D-F358D17531F6}"/>
              </a:ext>
            </a:extLst>
          </p:cNvPr>
          <p:cNvSpPr txBox="1">
            <a:spLocks noChangeArrowheads="1"/>
          </p:cNvSpPr>
          <p:nvPr/>
        </p:nvSpPr>
        <p:spPr bwMode="auto">
          <a:xfrm>
            <a:off x="1839913" y="3754438"/>
            <a:ext cx="5313362"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rtl="0" eaLnBrk="0" fontAlgn="base" hangingPunct="0">
              <a:spcBef>
                <a:spcPct val="0"/>
              </a:spcBef>
              <a:spcAft>
                <a:spcPct val="0"/>
              </a:spcAft>
              <a:defRPr kumimoji="1" sz="3200" b="1">
                <a:solidFill>
                  <a:srgbClr val="008080"/>
                </a:solidFill>
                <a:latin typeface="黑体" pitchFamily="2" charset="-122"/>
                <a:ea typeface="黑体" pitchFamily="2" charset="-122"/>
                <a:cs typeface="+mj-cs"/>
              </a:defRPr>
            </a:lvl1pPr>
            <a:lvl2pPr algn="ctr" rtl="0" eaLnBrk="0" fontAlgn="base" hangingPunct="0">
              <a:spcBef>
                <a:spcPct val="0"/>
              </a:spcBef>
              <a:spcAft>
                <a:spcPct val="0"/>
              </a:spcAft>
              <a:defRPr kumimoji="1" sz="3200" b="1">
                <a:solidFill>
                  <a:srgbClr val="008080"/>
                </a:solidFill>
                <a:latin typeface="黑体" pitchFamily="2" charset="-122"/>
                <a:ea typeface="黑体" pitchFamily="2" charset="-122"/>
              </a:defRPr>
            </a:lvl2pPr>
            <a:lvl3pPr algn="ctr" rtl="0" eaLnBrk="0" fontAlgn="base" hangingPunct="0">
              <a:spcBef>
                <a:spcPct val="0"/>
              </a:spcBef>
              <a:spcAft>
                <a:spcPct val="0"/>
              </a:spcAft>
              <a:defRPr kumimoji="1" sz="3200" b="1">
                <a:solidFill>
                  <a:srgbClr val="008080"/>
                </a:solidFill>
                <a:latin typeface="黑体" pitchFamily="2" charset="-122"/>
                <a:ea typeface="黑体" pitchFamily="2" charset="-122"/>
              </a:defRPr>
            </a:lvl3pPr>
            <a:lvl4pPr algn="ctr" rtl="0" eaLnBrk="0" fontAlgn="base" hangingPunct="0">
              <a:spcBef>
                <a:spcPct val="0"/>
              </a:spcBef>
              <a:spcAft>
                <a:spcPct val="0"/>
              </a:spcAft>
              <a:defRPr kumimoji="1" sz="3200" b="1">
                <a:solidFill>
                  <a:srgbClr val="008080"/>
                </a:solidFill>
                <a:latin typeface="黑体" pitchFamily="2" charset="-122"/>
                <a:ea typeface="黑体" pitchFamily="2" charset="-122"/>
              </a:defRPr>
            </a:lvl4pPr>
            <a:lvl5pPr algn="ctr" rtl="0" eaLnBrk="0" fontAlgn="base" hangingPunct="0">
              <a:spcBef>
                <a:spcPct val="0"/>
              </a:spcBef>
              <a:spcAft>
                <a:spcPct val="0"/>
              </a:spcAft>
              <a:defRPr kumimoji="1" sz="3200" b="1">
                <a:solidFill>
                  <a:srgbClr val="008080"/>
                </a:solidFill>
                <a:latin typeface="黑体" pitchFamily="2" charset="-122"/>
                <a:ea typeface="黑体" pitchFamily="2" charset="-122"/>
              </a:defRPr>
            </a:lvl5pPr>
            <a:lvl6pPr marL="457200" algn="ctr" rtl="0" fontAlgn="base">
              <a:spcBef>
                <a:spcPct val="0"/>
              </a:spcBef>
              <a:spcAft>
                <a:spcPct val="0"/>
              </a:spcAft>
              <a:defRPr kumimoji="1" sz="3200" b="1">
                <a:solidFill>
                  <a:srgbClr val="008080"/>
                </a:solidFill>
                <a:latin typeface="Times New Roman" pitchFamily="18" charset="0"/>
                <a:ea typeface="黑体" pitchFamily="2" charset="-122"/>
              </a:defRPr>
            </a:lvl6pPr>
            <a:lvl7pPr marL="914400" algn="ctr" rtl="0" fontAlgn="base">
              <a:spcBef>
                <a:spcPct val="0"/>
              </a:spcBef>
              <a:spcAft>
                <a:spcPct val="0"/>
              </a:spcAft>
              <a:defRPr kumimoji="1" sz="3200" b="1">
                <a:solidFill>
                  <a:srgbClr val="008080"/>
                </a:solidFill>
                <a:latin typeface="Times New Roman" pitchFamily="18" charset="0"/>
                <a:ea typeface="黑体" pitchFamily="2" charset="-122"/>
              </a:defRPr>
            </a:lvl7pPr>
            <a:lvl8pPr marL="1371600" algn="ctr" rtl="0" fontAlgn="base">
              <a:spcBef>
                <a:spcPct val="0"/>
              </a:spcBef>
              <a:spcAft>
                <a:spcPct val="0"/>
              </a:spcAft>
              <a:defRPr kumimoji="1" sz="3200" b="1">
                <a:solidFill>
                  <a:srgbClr val="008080"/>
                </a:solidFill>
                <a:latin typeface="Times New Roman" pitchFamily="18" charset="0"/>
                <a:ea typeface="黑体" pitchFamily="2" charset="-122"/>
              </a:defRPr>
            </a:lvl8pPr>
            <a:lvl9pPr marL="1828800" algn="ctr" rtl="0" fontAlgn="base">
              <a:spcBef>
                <a:spcPct val="0"/>
              </a:spcBef>
              <a:spcAft>
                <a:spcPct val="0"/>
              </a:spcAft>
              <a:defRPr kumimoji="1" sz="3200" b="1">
                <a:solidFill>
                  <a:srgbClr val="008080"/>
                </a:solidFill>
                <a:latin typeface="Times New Roman" pitchFamily="18" charset="0"/>
                <a:ea typeface="黑体" pitchFamily="2" charset="-122"/>
              </a:defRPr>
            </a:lvl9pPr>
          </a:lstStyle>
          <a:p>
            <a:pPr eaLnBrk="1" hangingPunct="1">
              <a:lnSpc>
                <a:spcPct val="120000"/>
              </a:lnSpc>
              <a:defRPr/>
            </a:pPr>
            <a:r>
              <a:rPr lang="zh-CN" altLang="en-US" sz="2800" kern="0" dirty="0">
                <a:solidFill>
                  <a:schemeClr val="tx1"/>
                </a:solidFill>
                <a:latin typeface="黑体" panose="02010609060101010101" pitchFamily="49" charset="-122"/>
                <a:ea typeface="黑体" panose="02010609060101010101" pitchFamily="49" charset="-122"/>
              </a:rPr>
              <a:t>汇报人：韦巍</a:t>
            </a:r>
            <a:endParaRPr lang="zh-CN" altLang="en-US" sz="2000" kern="0" dirty="0">
              <a:latin typeface="黑体" panose="02010609060101010101" pitchFamily="49" charset="-122"/>
              <a:ea typeface="黑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35" name="圆角矩形 53"/>
              <p:cNvSpPr/>
              <p:nvPr/>
            </p:nvSpPr>
            <p:spPr>
              <a:xfrm>
                <a:off x="152400" y="1338351"/>
                <a:ext cx="8839200" cy="1992812"/>
              </a:xfrm>
              <a:prstGeom prst="roundRect">
                <a:avLst>
                  <a:gd name="adj" fmla="val 4806"/>
                </a:avLst>
              </a:prstGeom>
              <a:solidFill>
                <a:sysClr val="window" lastClr="FFFFFF"/>
              </a:solidFill>
              <a:ln w="28575" cap="flat" cmpd="sng" algn="ctr">
                <a:solidFill>
                  <a:srgbClr val="076655"/>
                </a:solidFill>
                <a:prstDash val="sysDash"/>
                <a:miter lim="800000"/>
              </a:ln>
              <a:effectLst/>
            </p:spPr>
            <p:txBody>
              <a:bodyPr anchor="ctr"/>
              <a:lstStyle/>
              <a:p>
                <a:pPr marL="285750" indent="-285750">
                  <a:lnSpc>
                    <a:spcPct val="120000"/>
                  </a:lnSpc>
                  <a:buFont typeface="Wingdings" panose="05000000000000000000" pitchFamily="2" charset="2"/>
                  <a:buChar char="Ø"/>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研究了</a:t>
                </a:r>
                <a:r>
                  <a:rPr kumimoji="1" lang="zh-CN" altLang="en-US" sz="1800" spc="150" dirty="0">
                    <a:solidFill>
                      <a:srgbClr val="FF0000"/>
                    </a:solidFill>
                    <a:latin typeface="微软雅黑" panose="020B0503020204020204" pitchFamily="34" charset="-122"/>
                    <a:ea typeface="微软雅黑" panose="020B0503020204020204" pitchFamily="34" charset="-122"/>
                  </a:rPr>
                  <a:t>温度、压强、碱液浓度、液循环速度、极板距离、极板面积</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等碱液制氢的影响，发现</a:t>
                </a:r>
                <a:r>
                  <a:rPr kumimoji="1" lang="zh-CN" altLang="en-US" sz="1800" spc="150" dirty="0">
                    <a:solidFill>
                      <a:srgbClr val="FF0000"/>
                    </a:solidFill>
                    <a:latin typeface="微软雅黑" panose="020B0503020204020204" pitchFamily="34" charset="-122"/>
                    <a:ea typeface="微软雅黑" panose="020B0503020204020204" pitchFamily="34" charset="-122"/>
                  </a:rPr>
                  <a:t>温度</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对碱液制氢有主要影响</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Ø"/>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根据电极化理论和上述影响因素分析，构建了电解槽静态电气模型：</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a:lnSpc>
                    <a:spcPct val="120000"/>
                  </a:lnSpc>
                  <a:defRPr/>
                </a:pP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a:lnSpc>
                    <a:spcPct val="120000"/>
                  </a:lnSpc>
                  <a:defRPr/>
                </a:pPr>
                <a14:m>
                  <m:oMath xmlns:m="http://schemas.openxmlformats.org/officeDocument/2006/math">
                    <m:sSub>
                      <m:sSubPr>
                        <m:ctrlP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𝑼</m:t>
                        </m:r>
                      </m:e>
                      <m:sub>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𝒓𝒆𝒗</m:t>
                        </m:r>
                      </m:sub>
                    </m:sSub>
                  </m:oMath>
                </a14:m>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为平衡电压，</a:t>
                </a:r>
                <a14:m>
                  <m:oMath xmlns:m="http://schemas.openxmlformats.org/officeDocument/2006/math">
                    <m:sSub>
                      <m:sSubPr>
                        <m:ctrlP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𝑼</m:t>
                        </m:r>
                      </m:e>
                      <m:sub>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𝒐𝒉𝒎</m:t>
                        </m:r>
                      </m:sub>
                    </m:sSub>
                  </m:oMath>
                </a14:m>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为欧姆压降，</a:t>
                </a:r>
                <a14:m>
                  <m:oMath xmlns:m="http://schemas.openxmlformats.org/officeDocument/2006/math">
                    <m:sSub>
                      <m:sSubPr>
                        <m:ctrlP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𝑼</m:t>
                        </m:r>
                      </m:e>
                      <m:sub>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𝒂𝒄𝒕</m:t>
                        </m:r>
                      </m:sub>
                    </m:sSub>
                  </m:oMath>
                </a14:m>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为极化电压，</a:t>
                </a:r>
                <a:r>
                  <a:rPr kumimoji="1" lang="en-US" altLang="zh-CN" sz="1800" i="1" spc="150" dirty="0">
                    <a:solidFill>
                      <a:srgbClr val="F8F8F8">
                        <a:lumMod val="25000"/>
                      </a:srgbClr>
                    </a:solidFill>
                    <a:latin typeface="微软雅黑" panose="020B0503020204020204" pitchFamily="34" charset="-122"/>
                    <a:ea typeface="微软雅黑" panose="020B0503020204020204" pitchFamily="34" charset="-122"/>
                  </a:rPr>
                  <a:t>U</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和</a:t>
                </a:r>
                <a:r>
                  <a:rPr kumimoji="1" lang="en-US" altLang="zh-CN" sz="1800" i="1" spc="150" dirty="0">
                    <a:solidFill>
                      <a:srgbClr val="F8F8F8">
                        <a:lumMod val="25000"/>
                      </a:srgbClr>
                    </a:solidFill>
                    <a:latin typeface="微软雅黑" panose="020B0503020204020204" pitchFamily="34" charset="-122"/>
                    <a:ea typeface="微软雅黑" panose="020B0503020204020204" pitchFamily="34" charset="-122"/>
                  </a:rPr>
                  <a:t>I</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为电解槽端口电压和电流</a:t>
                </a:r>
                <a:r>
                  <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rPr>
                  <a:t>, </a:t>
                </a:r>
                <a:r>
                  <a:rPr kumimoji="1" lang="en-US" altLang="zh-CN" sz="1800" i="1" spc="150" dirty="0">
                    <a:solidFill>
                      <a:srgbClr val="F8F8F8">
                        <a:lumMod val="25000"/>
                      </a:srgbClr>
                    </a:solidFill>
                    <a:ea typeface="微软雅黑" panose="020B0503020204020204" pitchFamily="34" charset="-122"/>
                  </a:rPr>
                  <a:t>T</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为电解槽稳度</a:t>
                </a:r>
                <a:r>
                  <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rPr>
                  <a:t>, </a:t>
                </a:r>
                <a:r>
                  <a:rPr kumimoji="1" lang="en-US" altLang="zh-CN" sz="1800" i="1" spc="150" dirty="0">
                    <a:solidFill>
                      <a:srgbClr val="F8F8F8">
                        <a:lumMod val="25000"/>
                      </a:srgbClr>
                    </a:solidFill>
                    <a:latin typeface="微软雅黑" panose="020B0503020204020204" pitchFamily="34" charset="-122"/>
                    <a:ea typeface="微软雅黑" panose="020B0503020204020204" pitchFamily="34" charset="-122"/>
                  </a:rPr>
                  <a:t>N</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为串联单元数</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p:txBody>
          </p:sp>
        </mc:Choice>
        <mc:Fallback xmlns="">
          <p:sp>
            <p:nvSpPr>
              <p:cNvPr id="35" name="圆角矩形 53"/>
              <p:cNvSpPr>
                <a:spLocks noRot="1" noChangeAspect="1" noMove="1" noResize="1" noEditPoints="1" noAdjustHandles="1" noChangeArrowheads="1" noChangeShapeType="1" noTextEdit="1"/>
              </p:cNvSpPr>
              <p:nvPr/>
            </p:nvSpPr>
            <p:spPr>
              <a:xfrm>
                <a:off x="152400" y="1338351"/>
                <a:ext cx="8839200" cy="1992812"/>
              </a:xfrm>
              <a:prstGeom prst="roundRect">
                <a:avLst>
                  <a:gd name="adj" fmla="val 4806"/>
                </a:avLst>
              </a:prstGeom>
              <a:blipFill>
                <a:blip r:embed="rId3"/>
                <a:stretch>
                  <a:fillRect l="-137" t="-1511" r="-69" b="-4532"/>
                </a:stretch>
              </a:blipFill>
              <a:ln w="28575" cap="flat" cmpd="sng" algn="ctr">
                <a:solidFill>
                  <a:srgbClr val="076655"/>
                </a:solidFill>
                <a:prstDash val="sysDash"/>
                <a:miter lim="800000"/>
              </a:ln>
              <a:effectLst/>
            </p:spPr>
            <p:txBody>
              <a:bodyPr/>
              <a:lstStyle/>
              <a:p>
                <a:r>
                  <a:rPr lang="zh-CN" altLang="en-US">
                    <a:noFill/>
                  </a:rPr>
                  <a:t> </a:t>
                </a:r>
              </a:p>
            </p:txBody>
          </p:sp>
        </mc:Fallback>
      </mc:AlternateContent>
      <p:sp>
        <p:nvSpPr>
          <p:cNvPr id="36" name="矩形 28"/>
          <p:cNvSpPr>
            <a:spLocks noChangeArrowheads="1"/>
          </p:cNvSpPr>
          <p:nvPr/>
        </p:nvSpPr>
        <p:spPr bwMode="auto">
          <a:xfrm>
            <a:off x="696973" y="6464300"/>
            <a:ext cx="2768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defRPr/>
            </a:pPr>
            <a:r>
              <a:rPr lang="zh-CN" altLang="en-US" sz="1400" spc="150" dirty="0">
                <a:solidFill>
                  <a:srgbClr val="F8F8F8">
                    <a:lumMod val="25000"/>
                  </a:srgbClr>
                </a:solidFill>
                <a:latin typeface="微软雅黑" panose="020B0503020204020204" pitchFamily="34" charset="-122"/>
                <a:ea typeface="微软雅黑" panose="020B0503020204020204" pitchFamily="34" charset="-122"/>
              </a:rPr>
              <a:t>影响碱液制氢的各种因素分析</a:t>
            </a:r>
          </a:p>
        </p:txBody>
      </p:sp>
      <p:graphicFrame>
        <p:nvGraphicFramePr>
          <p:cNvPr id="37" name="表格 36"/>
          <p:cNvGraphicFramePr>
            <a:graphicFrameLocks noGrp="1"/>
          </p:cNvGraphicFramePr>
          <p:nvPr>
            <p:extLst>
              <p:ext uri="{D42A27DB-BD31-4B8C-83A1-F6EECF244321}">
                <p14:modId xmlns:p14="http://schemas.microsoft.com/office/powerpoint/2010/main" val="3073796475"/>
              </p:ext>
            </p:extLst>
          </p:nvPr>
        </p:nvGraphicFramePr>
        <p:xfrm>
          <a:off x="250024" y="3352321"/>
          <a:ext cx="4238625" cy="3134816"/>
        </p:xfrm>
        <a:graphic>
          <a:graphicData uri="http://schemas.openxmlformats.org/drawingml/2006/table">
            <a:tbl>
              <a:tblPr>
                <a:tableStyleId>{5C22544A-7EE6-4342-B048-85BDC9FD1C3A}</a:tableStyleId>
              </a:tblPr>
              <a:tblGrid>
                <a:gridCol w="727494">
                  <a:extLst>
                    <a:ext uri="{9D8B030D-6E8A-4147-A177-3AD203B41FA5}">
                      <a16:colId xmlns:a16="http://schemas.microsoft.com/office/drawing/2014/main" val="20000"/>
                    </a:ext>
                  </a:extLst>
                </a:gridCol>
                <a:gridCol w="1664898">
                  <a:extLst>
                    <a:ext uri="{9D8B030D-6E8A-4147-A177-3AD203B41FA5}">
                      <a16:colId xmlns:a16="http://schemas.microsoft.com/office/drawing/2014/main" val="20001"/>
                    </a:ext>
                  </a:extLst>
                </a:gridCol>
                <a:gridCol w="1846233">
                  <a:extLst>
                    <a:ext uri="{9D8B030D-6E8A-4147-A177-3AD203B41FA5}">
                      <a16:colId xmlns:a16="http://schemas.microsoft.com/office/drawing/2014/main" val="20002"/>
                    </a:ext>
                  </a:extLst>
                </a:gridCol>
              </a:tblGrid>
              <a:tr h="236487">
                <a:tc>
                  <a:txBody>
                    <a:bodyPr/>
                    <a:lstStyle/>
                    <a:p>
                      <a:pPr algn="ctr"/>
                      <a:endParaRPr lang="zh-CN" altLang="en-US" sz="10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zh-CN" altLang="en-US" sz="1000" b="1" dirty="0">
                          <a:latin typeface="微软雅黑" panose="020B0503020204020204" pitchFamily="34" charset="-122"/>
                          <a:ea typeface="微软雅黑" panose="020B0503020204020204" pitchFamily="34" charset="-122"/>
                        </a:rPr>
                        <a:t>产量</a:t>
                      </a:r>
                    </a:p>
                  </a:txBody>
                  <a:tcPr marL="91427" marR="91427" marT="45724" marB="45724" anchor="ctr">
                    <a:solidFill>
                      <a:schemeClr val="bg1">
                        <a:lumMod val="90000"/>
                      </a:schemeClr>
                    </a:solidFill>
                  </a:tcPr>
                </a:tc>
                <a:tc>
                  <a:txBody>
                    <a:bodyPr/>
                    <a:lstStyle/>
                    <a:p>
                      <a:pPr algn="ctr"/>
                      <a:r>
                        <a:rPr lang="zh-CN" altLang="en-US" sz="1000" b="1" dirty="0">
                          <a:latin typeface="微软雅黑" panose="020B0503020204020204" pitchFamily="34" charset="-122"/>
                          <a:ea typeface="微软雅黑" panose="020B0503020204020204" pitchFamily="34" charset="-122"/>
                        </a:rPr>
                        <a:t>纯度</a:t>
                      </a:r>
                    </a:p>
                  </a:txBody>
                  <a:tcPr marL="91427" marR="91427" marT="45724" marB="45724" anchor="ctr">
                    <a:solidFill>
                      <a:schemeClr val="bg1">
                        <a:lumMod val="90000"/>
                      </a:schemeClr>
                    </a:solidFill>
                  </a:tcPr>
                </a:tc>
                <a:extLst>
                  <a:ext uri="{0D108BD9-81ED-4DB2-BD59-A6C34878D82A}">
                    <a16:rowId xmlns:a16="http://schemas.microsoft.com/office/drawing/2014/main" val="10000"/>
                  </a:ext>
                </a:extLst>
              </a:tr>
              <a:tr h="313752">
                <a:tc>
                  <a:txBody>
                    <a:bodyPr/>
                    <a:lstStyle/>
                    <a:p>
                      <a:pPr algn="l"/>
                      <a:r>
                        <a:rPr lang="zh-CN" altLang="en-US" sz="1000" b="1" dirty="0">
                          <a:latin typeface="微软雅黑" panose="020B0503020204020204" pitchFamily="34" charset="-122"/>
                          <a:ea typeface="微软雅黑" panose="020B0503020204020204" pitchFamily="34" charset="-122"/>
                        </a:rPr>
                        <a:t>电流 </a:t>
                      </a:r>
                      <a:r>
                        <a:rPr lang="en-US" altLang="zh-CN" sz="1000" b="1" dirty="0">
                          <a:latin typeface="微软雅黑" panose="020B0503020204020204" pitchFamily="34" charset="-122"/>
                          <a:ea typeface="微软雅黑" panose="020B0503020204020204" pitchFamily="34" charset="-122"/>
                        </a:rPr>
                        <a:t>(</a:t>
                      </a:r>
                      <a:r>
                        <a:rPr lang="en-US" altLang="zh-CN" sz="1000" b="1" i="1" dirty="0">
                          <a:latin typeface="微软雅黑" panose="020B0503020204020204" pitchFamily="34" charset="-122"/>
                          <a:ea typeface="微软雅黑" panose="020B0503020204020204" pitchFamily="34" charset="-122"/>
                        </a:rPr>
                        <a:t>I</a:t>
                      </a:r>
                      <a:r>
                        <a:rPr lang="en-US" altLang="zh-CN" sz="1000" b="1" dirty="0">
                          <a:latin typeface="微软雅黑" panose="020B0503020204020204" pitchFamily="34" charset="-122"/>
                          <a:ea typeface="微软雅黑" panose="020B0503020204020204" pitchFamily="34" charset="-122"/>
                        </a:rPr>
                        <a:t>)</a:t>
                      </a:r>
                      <a:endParaRPr lang="zh-CN" altLang="en-US" sz="10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zh-CN" altLang="en-US" sz="1000" b="1" dirty="0">
                          <a:latin typeface="微软雅黑" panose="020B0503020204020204" pitchFamily="34" charset="-122"/>
                          <a:ea typeface="微软雅黑" panose="020B0503020204020204" pitchFamily="34" charset="-122"/>
                        </a:rPr>
                        <a:t>产气速率和电流成正比</a:t>
                      </a:r>
                    </a:p>
                  </a:txBody>
                  <a:tcPr marL="91427" marR="91427" marT="45724" marB="45724" anchor="ctr">
                    <a:solidFill>
                      <a:schemeClr val="bg1">
                        <a:lumMod val="90000"/>
                      </a:schemeClr>
                    </a:solidFill>
                  </a:tcPr>
                </a:tc>
                <a:tc>
                  <a:txBody>
                    <a:bodyPr/>
                    <a:lstStyle/>
                    <a:p>
                      <a:pPr algn="ctr"/>
                      <a:r>
                        <a:rPr lang="zh-CN" altLang="en-US" sz="1000" b="1" dirty="0">
                          <a:latin typeface="微软雅黑" panose="020B0503020204020204" pitchFamily="34" charset="-122"/>
                          <a:ea typeface="微软雅黑" panose="020B0503020204020204" pitchFamily="34" charset="-122"/>
                        </a:rPr>
                        <a:t>电流过低</a:t>
                      </a:r>
                      <a:r>
                        <a:rPr lang="en-US" altLang="zh-CN" sz="1000" b="1" dirty="0">
                          <a:latin typeface="微软雅黑" panose="020B0503020204020204" pitchFamily="34" charset="-122"/>
                          <a:ea typeface="微软雅黑" panose="020B0503020204020204" pitchFamily="34" charset="-122"/>
                        </a:rPr>
                        <a:t>(&lt;30%)</a:t>
                      </a:r>
                      <a:r>
                        <a:rPr lang="zh-CN" altLang="en-US" sz="1000" b="1" dirty="0">
                          <a:latin typeface="微软雅黑" panose="020B0503020204020204" pitchFamily="34" charset="-122"/>
                          <a:ea typeface="微软雅黑" panose="020B0503020204020204" pitchFamily="34" charset="-122"/>
                        </a:rPr>
                        <a:t>，纯度降低</a:t>
                      </a:r>
                    </a:p>
                  </a:txBody>
                  <a:tcPr marL="91427" marR="91427" marT="45724" marB="45724" anchor="ctr">
                    <a:solidFill>
                      <a:schemeClr val="bg1">
                        <a:lumMod val="90000"/>
                      </a:schemeClr>
                    </a:solidFill>
                  </a:tcPr>
                </a:tc>
                <a:extLst>
                  <a:ext uri="{0D108BD9-81ED-4DB2-BD59-A6C34878D82A}">
                    <a16:rowId xmlns:a16="http://schemas.microsoft.com/office/drawing/2014/main" val="4143526053"/>
                  </a:ext>
                </a:extLst>
              </a:tr>
              <a:tr h="384287">
                <a:tc>
                  <a:txBody>
                    <a:bodyPr/>
                    <a:lstStyle/>
                    <a:p>
                      <a:pPr algn="l"/>
                      <a:r>
                        <a:rPr lang="zh-CN" altLang="en-US" sz="1000" b="1" dirty="0">
                          <a:latin typeface="微软雅黑" panose="020B0503020204020204" pitchFamily="34" charset="-122"/>
                          <a:ea typeface="微软雅黑" panose="020B0503020204020204" pitchFamily="34" charset="-122"/>
                        </a:rPr>
                        <a:t>极板</a:t>
                      </a:r>
                      <a:endParaRPr lang="en-US" altLang="zh-CN" sz="1000" b="1" dirty="0">
                        <a:latin typeface="微软雅黑" panose="020B0503020204020204" pitchFamily="34" charset="-122"/>
                        <a:ea typeface="微软雅黑" panose="020B0503020204020204" pitchFamily="34" charset="-122"/>
                      </a:endParaRPr>
                    </a:p>
                    <a:p>
                      <a:pPr algn="l"/>
                      <a:r>
                        <a:rPr lang="zh-CN" altLang="en-US" sz="1000" b="1" dirty="0">
                          <a:latin typeface="微软雅黑" panose="020B0503020204020204" pitchFamily="34" charset="-122"/>
                          <a:ea typeface="微软雅黑" panose="020B0503020204020204" pitchFamily="34" charset="-122"/>
                        </a:rPr>
                        <a:t>距离 </a:t>
                      </a:r>
                      <a:r>
                        <a:rPr lang="en-US" altLang="zh-CN" sz="1000" b="1" dirty="0">
                          <a:latin typeface="微软雅黑" panose="020B0503020204020204" pitchFamily="34" charset="-122"/>
                          <a:ea typeface="微软雅黑" panose="020B0503020204020204" pitchFamily="34" charset="-122"/>
                        </a:rPr>
                        <a:t>(</a:t>
                      </a:r>
                      <a:r>
                        <a:rPr lang="en-US" altLang="zh-CN" sz="1000" b="1" i="1" dirty="0">
                          <a:latin typeface="微软雅黑" panose="020B0503020204020204" pitchFamily="34" charset="-122"/>
                          <a:ea typeface="微软雅黑" panose="020B0503020204020204" pitchFamily="34" charset="-122"/>
                        </a:rPr>
                        <a:t>d</a:t>
                      </a:r>
                      <a:r>
                        <a:rPr lang="en-US" altLang="zh-CN" sz="1000" b="1" i="0" dirty="0">
                          <a:latin typeface="微软雅黑" panose="020B0503020204020204" pitchFamily="34" charset="-122"/>
                          <a:ea typeface="微软雅黑" panose="020B0503020204020204" pitchFamily="34" charset="-122"/>
                        </a:rPr>
                        <a:t>)</a:t>
                      </a:r>
                      <a:endParaRPr lang="zh-CN" altLang="en-US" sz="10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zh-CN" altLang="en-US" sz="1000" b="1" dirty="0">
                          <a:latin typeface="微软雅黑" panose="020B0503020204020204" pitchFamily="34" charset="-122"/>
                          <a:ea typeface="微软雅黑" panose="020B0503020204020204" pitchFamily="34" charset="-122"/>
                        </a:rPr>
                        <a:t>极距越大，内阻增加</a:t>
                      </a:r>
                      <a:endParaRPr lang="en-US" altLang="zh-CN" sz="10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zh-CN" altLang="en-US" sz="1000" b="1" dirty="0">
                          <a:latin typeface="微软雅黑" panose="020B0503020204020204" pitchFamily="34" charset="-122"/>
                          <a:ea typeface="微软雅黑" panose="020B0503020204020204" pitchFamily="34" charset="-122"/>
                        </a:rPr>
                        <a:t>无明显影响</a:t>
                      </a:r>
                    </a:p>
                  </a:txBody>
                  <a:tcPr marL="91427" marR="91427" marT="45724" marB="45724" anchor="ctr">
                    <a:solidFill>
                      <a:schemeClr val="bg1">
                        <a:lumMod val="90000"/>
                      </a:schemeClr>
                    </a:solidFill>
                  </a:tcPr>
                </a:tc>
                <a:extLst>
                  <a:ext uri="{0D108BD9-81ED-4DB2-BD59-A6C34878D82A}">
                    <a16:rowId xmlns:a16="http://schemas.microsoft.com/office/drawing/2014/main" val="10001"/>
                  </a:ext>
                </a:extLst>
              </a:tr>
              <a:tr h="384287">
                <a:tc>
                  <a:txBody>
                    <a:bodyPr/>
                    <a:lstStyle/>
                    <a:p>
                      <a:pPr algn="l"/>
                      <a:r>
                        <a:rPr lang="zh-CN" altLang="en-US" sz="1000" b="1" dirty="0">
                          <a:latin typeface="微软雅黑" panose="020B0503020204020204" pitchFamily="34" charset="-122"/>
                          <a:ea typeface="微软雅黑" panose="020B0503020204020204" pitchFamily="34" charset="-122"/>
                        </a:rPr>
                        <a:t>极板</a:t>
                      </a:r>
                      <a:endParaRPr lang="en-US" altLang="zh-CN" sz="1000" b="1" dirty="0">
                        <a:latin typeface="微软雅黑" panose="020B0503020204020204" pitchFamily="34" charset="-122"/>
                        <a:ea typeface="微软雅黑" panose="020B0503020204020204" pitchFamily="34" charset="-122"/>
                      </a:endParaRPr>
                    </a:p>
                    <a:p>
                      <a:pPr algn="l"/>
                      <a:r>
                        <a:rPr lang="zh-CN" altLang="en-US" sz="1000" b="1" dirty="0">
                          <a:latin typeface="微软雅黑" panose="020B0503020204020204" pitchFamily="34" charset="-122"/>
                          <a:ea typeface="微软雅黑" panose="020B0503020204020204" pitchFamily="34" charset="-122"/>
                        </a:rPr>
                        <a:t>面积 </a:t>
                      </a:r>
                      <a:r>
                        <a:rPr lang="en-US" altLang="zh-CN" sz="1000" b="1" dirty="0">
                          <a:latin typeface="微软雅黑" panose="020B0503020204020204" pitchFamily="34" charset="-122"/>
                          <a:ea typeface="微软雅黑" panose="020B0503020204020204" pitchFamily="34" charset="-122"/>
                        </a:rPr>
                        <a:t>(</a:t>
                      </a:r>
                      <a:r>
                        <a:rPr lang="en-US" altLang="zh-CN" sz="1000" b="1" i="1" dirty="0">
                          <a:latin typeface="微软雅黑" panose="020B0503020204020204" pitchFamily="34" charset="-122"/>
                          <a:ea typeface="微软雅黑" panose="020B0503020204020204" pitchFamily="34" charset="-122"/>
                        </a:rPr>
                        <a:t>s</a:t>
                      </a:r>
                      <a:r>
                        <a:rPr lang="en-US" altLang="zh-CN" sz="1000" b="1" i="0" dirty="0">
                          <a:latin typeface="微软雅黑" panose="020B0503020204020204" pitchFamily="34" charset="-122"/>
                          <a:ea typeface="微软雅黑" panose="020B0503020204020204" pitchFamily="34" charset="-122"/>
                        </a:rPr>
                        <a:t>)</a:t>
                      </a:r>
                      <a:endParaRPr lang="zh-CN" altLang="en-US" sz="10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zh-CN" altLang="en-US" sz="1000" b="1" dirty="0">
                          <a:latin typeface="微软雅黑" panose="020B0503020204020204" pitchFamily="34" charset="-122"/>
                          <a:ea typeface="微软雅黑" panose="020B0503020204020204" pitchFamily="34" charset="-122"/>
                        </a:rPr>
                        <a:t>面积越大，内阻越小</a:t>
                      </a:r>
                      <a:endParaRPr lang="en-US" altLang="zh-CN" sz="10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zh-CN" altLang="en-US" sz="1000" b="1" dirty="0">
                          <a:latin typeface="微软雅黑" panose="020B0503020204020204" pitchFamily="34" charset="-122"/>
                          <a:ea typeface="微软雅黑" panose="020B0503020204020204" pitchFamily="34" charset="-122"/>
                        </a:rPr>
                        <a:t>无明显影响</a:t>
                      </a:r>
                    </a:p>
                  </a:txBody>
                  <a:tcPr marL="91427" marR="91427" marT="45724" marB="45724" anchor="ctr">
                    <a:solidFill>
                      <a:schemeClr val="bg1">
                        <a:lumMod val="90000"/>
                      </a:schemeClr>
                    </a:solidFill>
                  </a:tcPr>
                </a:tc>
                <a:extLst>
                  <a:ext uri="{0D108BD9-81ED-4DB2-BD59-A6C34878D82A}">
                    <a16:rowId xmlns:a16="http://schemas.microsoft.com/office/drawing/2014/main" val="3772960498"/>
                  </a:ext>
                </a:extLst>
              </a:tr>
              <a:tr h="384287">
                <a:tc>
                  <a:txBody>
                    <a:bodyPr/>
                    <a:lstStyle/>
                    <a:p>
                      <a:pPr algn="l"/>
                      <a:r>
                        <a:rPr lang="zh-CN" altLang="en-US" sz="1000" b="1" dirty="0">
                          <a:latin typeface="微软雅黑" panose="020B0503020204020204" pitchFamily="34" charset="-122"/>
                          <a:ea typeface="微软雅黑" panose="020B0503020204020204" pitchFamily="34" charset="-122"/>
                        </a:rPr>
                        <a:t>压强 </a:t>
                      </a:r>
                      <a:r>
                        <a:rPr lang="en-US" altLang="zh-CN" sz="1000" b="1" dirty="0">
                          <a:latin typeface="微软雅黑" panose="020B0503020204020204" pitchFamily="34" charset="-122"/>
                          <a:ea typeface="微软雅黑" panose="020B0503020204020204" pitchFamily="34" charset="-122"/>
                        </a:rPr>
                        <a:t>(</a:t>
                      </a:r>
                      <a:r>
                        <a:rPr lang="en-US" altLang="zh-CN" sz="1000" b="1" i="1" dirty="0">
                          <a:latin typeface="微软雅黑" panose="020B0503020204020204" pitchFamily="34" charset="-122"/>
                          <a:ea typeface="微软雅黑" panose="020B0503020204020204" pitchFamily="34" charset="-122"/>
                        </a:rPr>
                        <a:t>P</a:t>
                      </a:r>
                      <a:r>
                        <a:rPr lang="en-US" altLang="zh-CN" sz="1000" b="1" dirty="0">
                          <a:latin typeface="微软雅黑" panose="020B0503020204020204" pitchFamily="34" charset="-122"/>
                          <a:ea typeface="微软雅黑" panose="020B0503020204020204" pitchFamily="34" charset="-122"/>
                        </a:rPr>
                        <a:t>)</a:t>
                      </a:r>
                      <a:endParaRPr lang="zh-CN" altLang="en-US" sz="10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zh-CN" altLang="en-US" sz="1000" b="1" dirty="0">
                          <a:latin typeface="微软雅黑" panose="020B0503020204020204" pitchFamily="34" charset="-122"/>
                          <a:ea typeface="微软雅黑" panose="020B0503020204020204" pitchFamily="34" charset="-122"/>
                        </a:rPr>
                        <a:t>无明显影响</a:t>
                      </a:r>
                      <a:endParaRPr lang="en-US" altLang="zh-CN" sz="10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zh-CN" altLang="en-US" sz="1000" b="1" dirty="0">
                          <a:latin typeface="微软雅黑" panose="020B0503020204020204" pitchFamily="34" charset="-122"/>
                          <a:ea typeface="微软雅黑" panose="020B0503020204020204" pitchFamily="34" charset="-122"/>
                        </a:rPr>
                        <a:t>压强过大，影响气体纯度</a:t>
                      </a:r>
                      <a:endParaRPr lang="en-US" altLang="zh-CN" sz="1000" b="1" dirty="0">
                        <a:latin typeface="微软雅黑" panose="020B0503020204020204" pitchFamily="34" charset="-122"/>
                        <a:ea typeface="微软雅黑" panose="020B0503020204020204" pitchFamily="34" charset="-122"/>
                      </a:endParaRPr>
                    </a:p>
                    <a:p>
                      <a:pPr algn="ctr"/>
                      <a:r>
                        <a:rPr lang="zh-CN" altLang="en-US" sz="1000" b="1" dirty="0">
                          <a:latin typeface="微软雅黑" panose="020B0503020204020204" pitchFamily="34" charset="-122"/>
                          <a:ea typeface="微软雅黑" panose="020B0503020204020204" pitchFamily="34" charset="-122"/>
                        </a:rPr>
                        <a:t>（气体更易穿过隔膜）</a:t>
                      </a:r>
                      <a:endParaRPr lang="en-US" altLang="zh-CN" sz="10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extLst>
                  <a:ext uri="{0D108BD9-81ED-4DB2-BD59-A6C34878D82A}">
                    <a16:rowId xmlns:a16="http://schemas.microsoft.com/office/drawing/2014/main" val="10002"/>
                  </a:ext>
                </a:extLst>
              </a:tr>
              <a:tr h="384287">
                <a:tc>
                  <a:txBody>
                    <a:bodyPr/>
                    <a:lstStyle/>
                    <a:p>
                      <a:pPr algn="l"/>
                      <a:r>
                        <a:rPr lang="zh-CN" altLang="en-US" sz="1000" b="1" dirty="0">
                          <a:latin typeface="微软雅黑" panose="020B0503020204020204" pitchFamily="34" charset="-122"/>
                          <a:ea typeface="微软雅黑" panose="020B0503020204020204" pitchFamily="34" charset="-122"/>
                        </a:rPr>
                        <a:t>温度 </a:t>
                      </a:r>
                      <a:r>
                        <a:rPr lang="en-US" altLang="zh-CN" sz="1000" b="1" dirty="0">
                          <a:latin typeface="微软雅黑" panose="020B0503020204020204" pitchFamily="34" charset="-122"/>
                          <a:ea typeface="微软雅黑" panose="020B0503020204020204" pitchFamily="34" charset="-122"/>
                        </a:rPr>
                        <a:t>(</a:t>
                      </a:r>
                      <a:r>
                        <a:rPr lang="en-US" altLang="zh-CN" sz="1000" b="1" i="1" dirty="0">
                          <a:latin typeface="微软雅黑" panose="020B0503020204020204" pitchFamily="34" charset="-122"/>
                          <a:ea typeface="微软雅黑" panose="020B0503020204020204" pitchFamily="34" charset="-122"/>
                        </a:rPr>
                        <a:t>T</a:t>
                      </a:r>
                      <a:r>
                        <a:rPr lang="en-US" altLang="zh-CN" sz="1000" b="1" dirty="0">
                          <a:latin typeface="微软雅黑" panose="020B0503020204020204" pitchFamily="34" charset="-122"/>
                          <a:ea typeface="微软雅黑" panose="020B0503020204020204" pitchFamily="34" charset="-122"/>
                        </a:rPr>
                        <a:t>)</a:t>
                      </a:r>
                      <a:endParaRPr lang="zh-CN" altLang="en-US" sz="10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zh-CN" altLang="en-US" sz="1000" b="1" dirty="0">
                          <a:latin typeface="微软雅黑" panose="020B0503020204020204" pitchFamily="34" charset="-122"/>
                          <a:ea typeface="微软雅黑" panose="020B0503020204020204" pitchFamily="34" charset="-122"/>
                        </a:rPr>
                        <a:t>    温度越高，内阻越小，但材料稳定性降低</a:t>
                      </a:r>
                      <a:endParaRPr lang="en-US" altLang="zh-CN" sz="10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zh-CN" altLang="en-US" sz="1000" b="1" dirty="0">
                          <a:latin typeface="微软雅黑" panose="020B0503020204020204" pitchFamily="34" charset="-122"/>
                          <a:ea typeface="微软雅黑" panose="020B0503020204020204" pitchFamily="34" charset="-122"/>
                        </a:rPr>
                        <a:t>无明显影响</a:t>
                      </a:r>
                    </a:p>
                  </a:txBody>
                  <a:tcPr marL="91427" marR="91427" marT="45724" marB="45724" anchor="ctr">
                    <a:solidFill>
                      <a:schemeClr val="bg1">
                        <a:lumMod val="90000"/>
                      </a:schemeClr>
                    </a:solidFill>
                  </a:tcPr>
                </a:tc>
                <a:extLst>
                  <a:ext uri="{0D108BD9-81ED-4DB2-BD59-A6C34878D82A}">
                    <a16:rowId xmlns:a16="http://schemas.microsoft.com/office/drawing/2014/main" val="10003"/>
                  </a:ext>
                </a:extLst>
              </a:tr>
              <a:tr h="490681">
                <a:tc>
                  <a:txBody>
                    <a:bodyPr/>
                    <a:lstStyle/>
                    <a:p>
                      <a:pPr algn="l"/>
                      <a:r>
                        <a:rPr lang="zh-CN" altLang="en-US" sz="1000" b="1" dirty="0">
                          <a:latin typeface="微软雅黑" panose="020B0503020204020204" pitchFamily="34" charset="-122"/>
                          <a:ea typeface="微软雅黑" panose="020B0503020204020204" pitchFamily="34" charset="-122"/>
                        </a:rPr>
                        <a:t>碱液循环流量</a:t>
                      </a:r>
                    </a:p>
                  </a:txBody>
                  <a:tcPr marL="91427" marR="91427" marT="45724" marB="45724" anchor="ctr">
                    <a:solidFill>
                      <a:schemeClr val="bg1">
                        <a:lumMod val="90000"/>
                      </a:schemeClr>
                    </a:solidFill>
                  </a:tcPr>
                </a:tc>
                <a:tc>
                  <a:txBody>
                    <a:bodyPr/>
                    <a:lstStyle/>
                    <a:p>
                      <a:pPr algn="ctr"/>
                      <a:r>
                        <a:rPr lang="zh-CN" altLang="en-US" sz="1000" b="1" dirty="0">
                          <a:latin typeface="微软雅黑" panose="020B0503020204020204" pitchFamily="34" charset="-122"/>
                          <a:ea typeface="微软雅黑" panose="020B0503020204020204" pitchFamily="34" charset="-122"/>
                        </a:rPr>
                        <a:t>流量增大，产氢量增大（减小浓差影响）</a:t>
                      </a:r>
                    </a:p>
                  </a:txBody>
                  <a:tcPr marL="91427" marR="91427" marT="45724" marB="45724" anchor="ctr">
                    <a:solidFill>
                      <a:schemeClr val="bg1">
                        <a:lumMod val="90000"/>
                      </a:schemeClr>
                    </a:solidFill>
                  </a:tcPr>
                </a:tc>
                <a:tc>
                  <a:txBody>
                    <a:bodyPr/>
                    <a:lstStyle/>
                    <a:p>
                      <a:pPr algn="ctr"/>
                      <a:r>
                        <a:rPr lang="zh-CN" altLang="en-US" sz="1000" b="1" dirty="0">
                          <a:latin typeface="微软雅黑" panose="020B0503020204020204" pitchFamily="34" charset="-122"/>
                          <a:ea typeface="微软雅黑" panose="020B0503020204020204" pitchFamily="34" charset="-122"/>
                        </a:rPr>
                        <a:t>流量越大，纯度越差</a:t>
                      </a:r>
                      <a:endParaRPr lang="en-US" altLang="zh-CN" sz="1000" b="1" dirty="0">
                        <a:latin typeface="微软雅黑" panose="020B0503020204020204" pitchFamily="34" charset="-122"/>
                        <a:ea typeface="微软雅黑" panose="020B0503020204020204" pitchFamily="34" charset="-122"/>
                      </a:endParaRPr>
                    </a:p>
                    <a:p>
                      <a:pPr algn="ctr"/>
                      <a:r>
                        <a:rPr lang="zh-CN" altLang="en-US" sz="1000" b="1" dirty="0">
                          <a:latin typeface="微软雅黑" panose="020B0503020204020204" pitchFamily="34" charset="-122"/>
                          <a:ea typeface="微软雅黑" panose="020B0503020204020204" pitchFamily="34" charset="-122"/>
                        </a:rPr>
                        <a:t>（流速过快，气液分离不充分）</a:t>
                      </a:r>
                    </a:p>
                  </a:txBody>
                  <a:tcPr marL="91427" marR="91427" marT="45724" marB="45724" anchor="ctr">
                    <a:solidFill>
                      <a:schemeClr val="bg1">
                        <a:lumMod val="90000"/>
                      </a:schemeClr>
                    </a:solidFill>
                  </a:tcPr>
                </a:tc>
                <a:extLst>
                  <a:ext uri="{0D108BD9-81ED-4DB2-BD59-A6C34878D82A}">
                    <a16:rowId xmlns:a16="http://schemas.microsoft.com/office/drawing/2014/main" val="10004"/>
                  </a:ext>
                </a:extLst>
              </a:tr>
              <a:tr h="501543">
                <a:tc>
                  <a:txBody>
                    <a:bodyPr/>
                    <a:lstStyle/>
                    <a:p>
                      <a:pPr marL="0" algn="l" defTabSz="914400" rtl="0" eaLnBrk="1" latinLnBrk="0" hangingPunct="1"/>
                      <a:r>
                        <a:rPr lang="zh-CN" altLang="en-US" sz="1000" b="1" kern="1200" dirty="0">
                          <a:solidFill>
                            <a:schemeClr val="dk1"/>
                          </a:solidFill>
                          <a:latin typeface="微软雅黑" panose="020B0503020204020204" pitchFamily="34" charset="-122"/>
                          <a:ea typeface="微软雅黑" panose="020B0503020204020204" pitchFamily="34" charset="-122"/>
                          <a:cs typeface="+mn-cs"/>
                        </a:rPr>
                        <a:t>碱液</a:t>
                      </a:r>
                      <a:endParaRPr lang="en-US" altLang="zh-CN" sz="1000" b="1" kern="1200" dirty="0">
                        <a:solidFill>
                          <a:schemeClr val="dk1"/>
                        </a:solidFill>
                        <a:latin typeface="微软雅黑" panose="020B0503020204020204" pitchFamily="34" charset="-122"/>
                        <a:ea typeface="微软雅黑" panose="020B0503020204020204" pitchFamily="34" charset="-122"/>
                        <a:cs typeface="+mn-cs"/>
                      </a:endParaRPr>
                    </a:p>
                    <a:p>
                      <a:pPr marL="0" algn="l" defTabSz="914400" rtl="0" eaLnBrk="1" latinLnBrk="0" hangingPunct="1"/>
                      <a:r>
                        <a:rPr lang="zh-CN" altLang="en-US" sz="1000" b="1" kern="1200" dirty="0">
                          <a:solidFill>
                            <a:schemeClr val="dk1"/>
                          </a:solidFill>
                          <a:latin typeface="微软雅黑" panose="020B0503020204020204" pitchFamily="34" charset="-122"/>
                          <a:ea typeface="微软雅黑" panose="020B0503020204020204" pitchFamily="34" charset="-122"/>
                          <a:cs typeface="+mn-cs"/>
                        </a:rPr>
                        <a:t>浓度</a:t>
                      </a:r>
                    </a:p>
                  </a:txBody>
                  <a:tcPr marL="91427" marR="91427" marT="45724" marB="45724" anchor="ctr">
                    <a:solidFill>
                      <a:schemeClr val="bg1">
                        <a:lumMod val="90000"/>
                      </a:schemeClr>
                    </a:solidFill>
                  </a:tcPr>
                </a:tc>
                <a:tc>
                  <a:txBody>
                    <a:bodyPr/>
                    <a:lstStyle/>
                    <a:p>
                      <a:pPr algn="ctr"/>
                      <a:r>
                        <a:rPr lang="en-US" altLang="zh-CN" sz="1000" b="1" dirty="0">
                          <a:latin typeface="微软雅黑" panose="020B0503020204020204" pitchFamily="34" charset="-122"/>
                          <a:ea typeface="微软雅黑" panose="020B0503020204020204" pitchFamily="34" charset="-122"/>
                        </a:rPr>
                        <a:t>30%KOH</a:t>
                      </a:r>
                      <a:r>
                        <a:rPr lang="zh-CN" altLang="en-US" sz="1000" b="1" dirty="0">
                          <a:latin typeface="微软雅黑" panose="020B0503020204020204" pitchFamily="34" charset="-122"/>
                          <a:ea typeface="微软雅黑" panose="020B0503020204020204" pitchFamily="34" charset="-122"/>
                        </a:rPr>
                        <a:t>水溶液，</a:t>
                      </a:r>
                      <a:endParaRPr lang="en-US" altLang="zh-CN" sz="1000" b="1" dirty="0">
                        <a:latin typeface="微软雅黑" panose="020B0503020204020204" pitchFamily="34" charset="-122"/>
                        <a:ea typeface="微软雅黑" panose="020B0503020204020204" pitchFamily="34" charset="-122"/>
                      </a:endParaRPr>
                    </a:p>
                    <a:p>
                      <a:pPr algn="ctr"/>
                      <a:r>
                        <a:rPr lang="zh-CN" altLang="en-US" sz="1000" b="1" dirty="0">
                          <a:latin typeface="微软雅黑" panose="020B0503020204020204" pitchFamily="34" charset="-122"/>
                          <a:ea typeface="微软雅黑" panose="020B0503020204020204" pitchFamily="34" charset="-122"/>
                        </a:rPr>
                        <a:t>内阻最小</a:t>
                      </a:r>
                    </a:p>
                  </a:txBody>
                  <a:tcPr marL="91427" marR="91427" marT="45724" marB="45724" anchor="ctr">
                    <a:solidFill>
                      <a:schemeClr val="bg1">
                        <a:lumMod val="90000"/>
                      </a:schemeClr>
                    </a:solidFill>
                  </a:tcPr>
                </a:tc>
                <a:tc>
                  <a:txBody>
                    <a:bodyPr/>
                    <a:lstStyle/>
                    <a:p>
                      <a:pPr algn="ctr"/>
                      <a:r>
                        <a:rPr lang="zh-CN" altLang="en-US" sz="1000" b="1" dirty="0">
                          <a:latin typeface="微软雅黑" panose="020B0503020204020204" pitchFamily="34" charset="-122"/>
                          <a:ea typeface="微软雅黑" panose="020B0503020204020204" pitchFamily="34" charset="-122"/>
                        </a:rPr>
                        <a:t>无明显影响</a:t>
                      </a:r>
                    </a:p>
                  </a:txBody>
                  <a:tcPr marL="91427" marR="91427" marT="45724" marB="45724" anchor="ctr">
                    <a:solidFill>
                      <a:schemeClr val="bg1">
                        <a:lumMod val="90000"/>
                      </a:schemeClr>
                    </a:solidFill>
                  </a:tcPr>
                </a:tc>
                <a:extLst>
                  <a:ext uri="{0D108BD9-81ED-4DB2-BD59-A6C34878D82A}">
                    <a16:rowId xmlns:a16="http://schemas.microsoft.com/office/drawing/2014/main" val="2804987715"/>
                  </a:ext>
                </a:extLst>
              </a:tr>
            </a:tbl>
          </a:graphicData>
        </a:graphic>
      </p:graphicFrame>
      <p:sp>
        <p:nvSpPr>
          <p:cNvPr id="17450" name="矩形 5"/>
          <p:cNvSpPr>
            <a:spLocks noChangeArrowheads="1"/>
          </p:cNvSpPr>
          <p:nvPr/>
        </p:nvSpPr>
        <p:spPr bwMode="auto">
          <a:xfrm>
            <a:off x="1447800" y="836613"/>
            <a:ext cx="71612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a:solidFill>
                  <a:srgbClr val="000000"/>
                </a:solidFill>
                <a:latin typeface="微软雅黑" panose="020B0503020204020204" pitchFamily="34" charset="-122"/>
                <a:ea typeface="微软雅黑" panose="020B0503020204020204" pitchFamily="34" charset="-122"/>
                <a:sym typeface="+mn-ea"/>
              </a:rPr>
              <a:t>研究内容</a:t>
            </a:r>
            <a:r>
              <a:rPr lang="en-US" altLang="zh-CN" sz="2000">
                <a:solidFill>
                  <a:srgbClr val="000000"/>
                </a:solidFill>
                <a:latin typeface="微软雅黑" panose="020B0503020204020204" pitchFamily="34" charset="-122"/>
                <a:ea typeface="微软雅黑" panose="020B0503020204020204" pitchFamily="34" charset="-122"/>
                <a:sym typeface="+mn-ea"/>
              </a:rPr>
              <a:t>1</a:t>
            </a:r>
            <a:r>
              <a:rPr lang="zh-CN" altLang="en-US" sz="2000">
                <a:solidFill>
                  <a:srgbClr val="000000"/>
                </a:solidFill>
                <a:latin typeface="微软雅黑" panose="020B0503020204020204" pitchFamily="34" charset="-122"/>
                <a:ea typeface="微软雅黑" panose="020B0503020204020204" pitchFamily="34" charset="-122"/>
                <a:sym typeface="+mn-ea"/>
              </a:rPr>
              <a:t>：氢热电多能耦合系统动态建模技术</a:t>
            </a:r>
            <a:endParaRPr lang="zh-CN" altLang="zh-CN" sz="2000" noProof="1">
              <a:solidFill>
                <a:srgbClr val="00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7302" y="3591914"/>
            <a:ext cx="3752314" cy="2518219"/>
          </a:xfrm>
          <a:prstGeom prst="rect">
            <a:avLst/>
          </a:prstGeom>
        </p:spPr>
      </p:pic>
      <p:sp>
        <p:nvSpPr>
          <p:cNvPr id="8" name="矩形 7"/>
          <p:cNvSpPr/>
          <p:nvPr/>
        </p:nvSpPr>
        <p:spPr>
          <a:xfrm>
            <a:off x="4648200" y="3831025"/>
            <a:ext cx="510396" cy="1384995"/>
          </a:xfrm>
          <a:prstGeom prst="rect">
            <a:avLst/>
          </a:prstGeom>
        </p:spPr>
        <p:txBody>
          <a:bodyPr wrap="square">
            <a:spAutoFit/>
          </a:bodyPr>
          <a:lstStyle/>
          <a:p>
            <a:pPr algn="ctr">
              <a:lnSpc>
                <a:spcPct val="120000"/>
              </a:lnSpc>
              <a:defRPr/>
            </a:pPr>
            <a:r>
              <a:rPr kumimoji="1" lang="zh-CN" altLang="en-US" sz="1400" spc="150" dirty="0">
                <a:latin typeface="微软雅黑" panose="020B0503020204020204" pitchFamily="34" charset="-122"/>
                <a:ea typeface="微软雅黑" panose="020B0503020204020204" pitchFamily="34" charset="-122"/>
              </a:rPr>
              <a:t>极化电压</a:t>
            </a:r>
            <a:endParaRPr kumimoji="1" lang="en-US" altLang="zh-CN" sz="1400" spc="150" dirty="0">
              <a:latin typeface="微软雅黑" panose="020B0503020204020204" pitchFamily="34" charset="-122"/>
              <a:ea typeface="微软雅黑" panose="020B0503020204020204" pitchFamily="34" charset="-122"/>
            </a:endParaRPr>
          </a:p>
          <a:p>
            <a:pPr algn="ctr">
              <a:lnSpc>
                <a:spcPct val="120000"/>
              </a:lnSpc>
              <a:defRPr/>
            </a:pPr>
            <a:r>
              <a:rPr kumimoji="1" lang="en-US" altLang="zh-CN" sz="1400" spc="150" dirty="0">
                <a:latin typeface="微软雅黑" panose="020B0503020204020204" pitchFamily="34" charset="-122"/>
                <a:ea typeface="微软雅黑" panose="020B0503020204020204" pitchFamily="34" charset="-122"/>
              </a:rPr>
              <a:t>(V)</a:t>
            </a:r>
          </a:p>
        </p:txBody>
      </p:sp>
      <mc:AlternateContent xmlns:mc="http://schemas.openxmlformats.org/markup-compatibility/2006" xmlns:a14="http://schemas.microsoft.com/office/drawing/2010/main">
        <mc:Choice Requires="a14">
          <p:sp>
            <p:nvSpPr>
              <p:cNvPr id="9" name="矩形 8"/>
              <p:cNvSpPr/>
              <p:nvPr/>
            </p:nvSpPr>
            <p:spPr>
              <a:xfrm>
                <a:off x="5124808" y="6131291"/>
                <a:ext cx="3594807" cy="356636"/>
              </a:xfrm>
              <a:prstGeom prst="rect">
                <a:avLst/>
              </a:prstGeom>
            </p:spPr>
            <p:txBody>
              <a:bodyPr wrap="square">
                <a:spAutoFit/>
              </a:bodyPr>
              <a:lstStyle/>
              <a:p>
                <a:pPr algn="ctr">
                  <a:lnSpc>
                    <a:spcPct val="120000"/>
                  </a:lnSpc>
                  <a:defRPr/>
                </a:pPr>
                <a:r>
                  <a:rPr kumimoji="1" lang="zh-CN" altLang="en-US" sz="1400" spc="150" dirty="0">
                    <a:latin typeface="微软雅黑" panose="020B0503020204020204" pitchFamily="34" charset="-122"/>
                    <a:ea typeface="微软雅黑" panose="020B0503020204020204" pitchFamily="34" charset="-122"/>
                  </a:rPr>
                  <a:t>电流密度</a:t>
                </a:r>
                <a:r>
                  <a:rPr kumimoji="1" lang="en-US" altLang="zh-CN" sz="1400" spc="150" dirty="0">
                    <a:latin typeface="微软雅黑" panose="020B0503020204020204" pitchFamily="34" charset="-122"/>
                    <a:ea typeface="微软雅黑" panose="020B0503020204020204" pitchFamily="34" charset="-122"/>
                  </a:rPr>
                  <a:t>(mA/</a:t>
                </a:r>
                <a14:m>
                  <m:oMath xmlns:m="http://schemas.openxmlformats.org/officeDocument/2006/math">
                    <m:sSup>
                      <m:sSupPr>
                        <m:ctrlPr>
                          <a:rPr kumimoji="1" lang="en-US" altLang="zh-CN" sz="1400" i="1" spc="150" smtClean="0">
                            <a:latin typeface="Cambria Math" panose="02040503050406030204" pitchFamily="18" charset="0"/>
                            <a:ea typeface="微软雅黑" panose="020B0503020204020204" pitchFamily="34" charset="-122"/>
                          </a:rPr>
                        </m:ctrlPr>
                      </m:sSupPr>
                      <m:e>
                        <m:r>
                          <a:rPr kumimoji="1" lang="en-US" altLang="zh-CN" sz="1400" b="1" i="0" spc="150" smtClean="0">
                            <a:latin typeface="Cambria Math" panose="02040503050406030204" pitchFamily="18" charset="0"/>
                            <a:ea typeface="微软雅黑" panose="020B0503020204020204" pitchFamily="34" charset="-122"/>
                          </a:rPr>
                          <m:t>𝐜𝐦</m:t>
                        </m:r>
                      </m:e>
                      <m:sup>
                        <m:r>
                          <a:rPr kumimoji="1" lang="en-US" altLang="zh-CN" sz="1400" b="1" i="0" spc="150" smtClean="0">
                            <a:latin typeface="Cambria Math" panose="02040503050406030204" pitchFamily="18" charset="0"/>
                            <a:ea typeface="微软雅黑" panose="020B0503020204020204" pitchFamily="34" charset="-122"/>
                          </a:rPr>
                          <m:t>𝟐</m:t>
                        </m:r>
                      </m:sup>
                    </m:sSup>
                  </m:oMath>
                </a14:m>
                <a:r>
                  <a:rPr kumimoji="1" lang="en-US" altLang="zh-CN" sz="1400" spc="150" dirty="0">
                    <a:latin typeface="微软雅黑" panose="020B0503020204020204" pitchFamily="34" charset="-122"/>
                    <a:ea typeface="微软雅黑" panose="020B0503020204020204" pitchFamily="34" charset="-122"/>
                  </a:rPr>
                  <a:t>)</a:t>
                </a:r>
              </a:p>
            </p:txBody>
          </p:sp>
        </mc:Choice>
        <mc:Fallback xmlns="">
          <p:sp>
            <p:nvSpPr>
              <p:cNvPr id="9" name="矩形 8"/>
              <p:cNvSpPr>
                <a:spLocks noRot="1" noChangeAspect="1" noMove="1" noResize="1" noEditPoints="1" noAdjustHandles="1" noChangeArrowheads="1" noChangeShapeType="1" noTextEdit="1"/>
              </p:cNvSpPr>
              <p:nvPr/>
            </p:nvSpPr>
            <p:spPr>
              <a:xfrm>
                <a:off x="5124808" y="6131291"/>
                <a:ext cx="3594807" cy="356636"/>
              </a:xfrm>
              <a:prstGeom prst="rect">
                <a:avLst/>
              </a:prstGeom>
              <a:blipFill>
                <a:blip r:embed="rId5"/>
                <a:stretch>
                  <a:fillRect b="-10345"/>
                </a:stretch>
              </a:blipFill>
            </p:spPr>
            <p:txBody>
              <a:bodyPr/>
              <a:lstStyle/>
              <a:p>
                <a:r>
                  <a:rPr lang="zh-CN" altLang="en-US">
                    <a:noFill/>
                  </a:rPr>
                  <a:t> </a:t>
                </a:r>
              </a:p>
            </p:txBody>
          </p:sp>
        </mc:Fallback>
      </mc:AlternateContent>
      <p:sp>
        <p:nvSpPr>
          <p:cNvPr id="10" name="矩形 28"/>
          <p:cNvSpPr>
            <a:spLocks noChangeArrowheads="1"/>
          </p:cNvSpPr>
          <p:nvPr/>
        </p:nvSpPr>
        <p:spPr bwMode="auto">
          <a:xfrm>
            <a:off x="5596409" y="6464498"/>
            <a:ext cx="2768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defRPr/>
            </a:pPr>
            <a:r>
              <a:rPr lang="zh-CN" altLang="en-US" sz="1400" spc="150" dirty="0">
                <a:solidFill>
                  <a:srgbClr val="F8F8F8">
                    <a:lumMod val="25000"/>
                  </a:srgbClr>
                </a:solidFill>
                <a:latin typeface="微软雅黑" panose="020B0503020204020204" pitchFamily="34" charset="-122"/>
                <a:ea typeface="微软雅黑" panose="020B0503020204020204" pitchFamily="34" charset="-122"/>
              </a:rPr>
              <a:t>碱液电解制氢的典型极化曲线</a:t>
            </a:r>
          </a:p>
        </p:txBody>
      </p:sp>
      <mc:AlternateContent xmlns:mc="http://schemas.openxmlformats.org/markup-compatibility/2006" xmlns:a14="http://schemas.microsoft.com/office/drawing/2010/main">
        <mc:Choice Requires="a14">
          <p:sp>
            <p:nvSpPr>
              <p:cNvPr id="3" name="矩形 2"/>
              <p:cNvSpPr/>
              <p:nvPr/>
            </p:nvSpPr>
            <p:spPr>
              <a:xfrm>
                <a:off x="2264037" y="2295472"/>
                <a:ext cx="6087537" cy="369332"/>
              </a:xfrm>
              <a:prstGeom prst="rect">
                <a:avLst/>
              </a:prstGeom>
            </p:spPr>
            <p:txBody>
              <a:bodyPr wrap="square">
                <a:spAutoFit/>
              </a:bodyPr>
              <a:lstStyle/>
              <a:p>
                <a:pPr lvl="0">
                  <a:defRPr/>
                </a:pPr>
                <a14:m>
                  <m:oMathPara xmlns:m="http://schemas.openxmlformats.org/officeDocument/2006/math">
                    <m:oMathParaPr>
                      <m:jc m:val="left"/>
                    </m:oMathParaPr>
                    <m:oMath xmlns:m="http://schemas.openxmlformats.org/officeDocument/2006/math">
                      <m:r>
                        <a:rPr kumimoji="1" lang="en-US" altLang="zh-CN" sz="1800" i="1" spc="150" smtClean="0">
                          <a:solidFill>
                            <a:srgbClr val="FF0000"/>
                          </a:solidFill>
                          <a:latin typeface="Cambria Math" panose="02040503050406030204" pitchFamily="18" charset="0"/>
                          <a:ea typeface="微软雅黑" panose="020B0503020204020204" pitchFamily="34" charset="-122"/>
                        </a:rPr>
                        <m:t>𝑼</m:t>
                      </m:r>
                      <m:r>
                        <a:rPr kumimoji="1" lang="en-US" altLang="zh-CN" sz="1800" i="1" spc="150" smtClean="0">
                          <a:solidFill>
                            <a:srgbClr val="FF0000"/>
                          </a:solidFill>
                          <a:latin typeface="Cambria Math" panose="02040503050406030204" pitchFamily="18" charset="0"/>
                          <a:ea typeface="微软雅黑" panose="020B0503020204020204" pitchFamily="34" charset="-122"/>
                        </a:rPr>
                        <m:t>=</m:t>
                      </m:r>
                      <m:r>
                        <a:rPr kumimoji="1" lang="en-US" altLang="zh-CN" sz="1800" i="1" spc="150" smtClean="0">
                          <a:solidFill>
                            <a:srgbClr val="FF0000"/>
                          </a:solidFill>
                          <a:latin typeface="Cambria Math" panose="02040503050406030204" pitchFamily="18" charset="0"/>
                          <a:ea typeface="微软雅黑" panose="020B0503020204020204" pitchFamily="34" charset="-122"/>
                        </a:rPr>
                        <m:t>𝑵</m:t>
                      </m:r>
                      <m:r>
                        <a:rPr kumimoji="1" lang="en-US" altLang="zh-CN" sz="1800" i="1" spc="150">
                          <a:solidFill>
                            <a:srgbClr val="FF0000"/>
                          </a:solidFill>
                          <a:latin typeface="Cambria Math" panose="02040503050406030204" pitchFamily="18" charset="0"/>
                          <a:ea typeface="Cambria Math" panose="02040503050406030204" pitchFamily="18" charset="0"/>
                        </a:rPr>
                        <m:t>∙</m:t>
                      </m:r>
                      <m:r>
                        <a:rPr kumimoji="1" lang="en-US" altLang="zh-CN" sz="1800" b="1" i="1" spc="150" smtClean="0">
                          <a:solidFill>
                            <a:srgbClr val="FF0000"/>
                          </a:solidFill>
                          <a:latin typeface="Cambria Math" panose="02040503050406030204" pitchFamily="18" charset="0"/>
                          <a:ea typeface="Cambria Math" panose="02040503050406030204" pitchFamily="18" charset="0"/>
                        </a:rPr>
                        <m:t>[</m:t>
                      </m:r>
                      <m:sSub>
                        <m:sSubPr>
                          <m:ctrlPr>
                            <a:rPr kumimoji="1" lang="en-US" altLang="zh-CN" sz="1800" i="1" spc="150">
                              <a:solidFill>
                                <a:srgbClr val="FF0000"/>
                              </a:solidFill>
                              <a:latin typeface="Cambria Math" panose="02040503050406030204" pitchFamily="18" charset="0"/>
                              <a:ea typeface="微软雅黑" panose="020B0503020204020204" pitchFamily="34" charset="-122"/>
                            </a:rPr>
                          </m:ctrlPr>
                        </m:sSubPr>
                        <m:e>
                          <m:r>
                            <a:rPr kumimoji="1" lang="en-US" altLang="zh-CN" sz="1800" i="1" spc="150">
                              <a:solidFill>
                                <a:srgbClr val="FF0000"/>
                              </a:solidFill>
                              <a:latin typeface="Cambria Math" panose="02040503050406030204" pitchFamily="18" charset="0"/>
                              <a:ea typeface="微软雅黑" panose="020B0503020204020204" pitchFamily="34" charset="-122"/>
                            </a:rPr>
                            <m:t>𝑼</m:t>
                          </m:r>
                        </m:e>
                        <m:sub>
                          <m:r>
                            <a:rPr kumimoji="1" lang="en-US" altLang="zh-CN" sz="1800" i="1" spc="150">
                              <a:solidFill>
                                <a:srgbClr val="FF0000"/>
                              </a:solidFill>
                              <a:latin typeface="Cambria Math" panose="02040503050406030204" pitchFamily="18" charset="0"/>
                              <a:ea typeface="微软雅黑" panose="020B0503020204020204" pitchFamily="34" charset="-122"/>
                            </a:rPr>
                            <m:t>𝒓𝒆𝒗</m:t>
                          </m:r>
                        </m:sub>
                      </m:sSub>
                      <m:r>
                        <a:rPr kumimoji="1" lang="en-US" altLang="zh-CN" sz="1800" i="1" spc="150">
                          <a:solidFill>
                            <a:srgbClr val="FF0000"/>
                          </a:solidFill>
                          <a:latin typeface="Cambria Math" panose="02040503050406030204" pitchFamily="18" charset="0"/>
                          <a:ea typeface="微软雅黑" panose="020B0503020204020204" pitchFamily="34" charset="-122"/>
                        </a:rPr>
                        <m:t>+</m:t>
                      </m:r>
                      <m:sSub>
                        <m:sSubPr>
                          <m:ctrlPr>
                            <a:rPr kumimoji="1" lang="en-US" altLang="zh-CN" sz="1800" i="1" spc="150">
                              <a:solidFill>
                                <a:srgbClr val="FF0000"/>
                              </a:solidFill>
                              <a:latin typeface="Cambria Math" panose="02040503050406030204" pitchFamily="18" charset="0"/>
                              <a:ea typeface="微软雅黑" panose="020B0503020204020204" pitchFamily="34" charset="-122"/>
                            </a:rPr>
                          </m:ctrlPr>
                        </m:sSubPr>
                        <m:e>
                          <m:r>
                            <a:rPr kumimoji="1" lang="en-US" altLang="zh-CN" sz="1800" i="1" spc="150">
                              <a:solidFill>
                                <a:srgbClr val="FF0000"/>
                              </a:solidFill>
                              <a:latin typeface="Cambria Math" panose="02040503050406030204" pitchFamily="18" charset="0"/>
                              <a:ea typeface="微软雅黑" panose="020B0503020204020204" pitchFamily="34" charset="-122"/>
                            </a:rPr>
                            <m:t>𝑼</m:t>
                          </m:r>
                        </m:e>
                        <m:sub>
                          <m:r>
                            <a:rPr kumimoji="1" lang="en-US" altLang="zh-CN" sz="1800" i="1" spc="150">
                              <a:solidFill>
                                <a:srgbClr val="FF0000"/>
                              </a:solidFill>
                              <a:latin typeface="Cambria Math" panose="02040503050406030204" pitchFamily="18" charset="0"/>
                              <a:ea typeface="微软雅黑" panose="020B0503020204020204" pitchFamily="34" charset="-122"/>
                            </a:rPr>
                            <m:t>𝒐𝒉𝒎</m:t>
                          </m:r>
                        </m:sub>
                      </m:sSub>
                      <m:d>
                        <m:dPr>
                          <m:ctrlPr>
                            <a:rPr kumimoji="1" lang="en-US" altLang="zh-CN" sz="1800" b="1" i="1" spc="150" smtClean="0">
                              <a:solidFill>
                                <a:srgbClr val="FF0000"/>
                              </a:solidFill>
                              <a:latin typeface="Cambria Math" panose="02040503050406030204" pitchFamily="18" charset="0"/>
                              <a:ea typeface="微软雅黑" panose="020B0503020204020204" pitchFamily="34" charset="-122"/>
                            </a:rPr>
                          </m:ctrlPr>
                        </m:dPr>
                        <m:e>
                          <m:r>
                            <a:rPr kumimoji="1" lang="en-US" altLang="zh-CN" sz="1800" b="1" i="1" spc="150" smtClean="0">
                              <a:solidFill>
                                <a:srgbClr val="FF0000"/>
                              </a:solidFill>
                              <a:latin typeface="Cambria Math" panose="02040503050406030204" pitchFamily="18" charset="0"/>
                              <a:ea typeface="微软雅黑" panose="020B0503020204020204" pitchFamily="34" charset="-122"/>
                            </a:rPr>
                            <m:t>𝑰</m:t>
                          </m:r>
                          <m:r>
                            <a:rPr kumimoji="1" lang="en-US" altLang="zh-CN" sz="1800" b="1" i="1" spc="150" smtClean="0">
                              <a:solidFill>
                                <a:srgbClr val="FF0000"/>
                              </a:solidFill>
                              <a:latin typeface="Cambria Math" panose="02040503050406030204" pitchFamily="18" charset="0"/>
                              <a:ea typeface="微软雅黑" panose="020B0503020204020204" pitchFamily="34" charset="-122"/>
                            </a:rPr>
                            <m:t>,</m:t>
                          </m:r>
                          <m:r>
                            <a:rPr kumimoji="1" lang="en-US" altLang="zh-CN" sz="1800" b="1" i="1" spc="150" smtClean="0">
                              <a:solidFill>
                                <a:srgbClr val="FF0000"/>
                              </a:solidFill>
                              <a:latin typeface="Cambria Math" panose="02040503050406030204" pitchFamily="18" charset="0"/>
                              <a:ea typeface="微软雅黑" panose="020B0503020204020204" pitchFamily="34" charset="-122"/>
                            </a:rPr>
                            <m:t>𝑻</m:t>
                          </m:r>
                        </m:e>
                      </m:d>
                      <m:r>
                        <a:rPr kumimoji="1" lang="en-US" altLang="zh-CN" sz="1800" i="1" spc="150">
                          <a:solidFill>
                            <a:srgbClr val="FF0000"/>
                          </a:solidFill>
                          <a:latin typeface="Cambria Math" panose="02040503050406030204" pitchFamily="18" charset="0"/>
                          <a:ea typeface="微软雅黑" panose="020B0503020204020204" pitchFamily="34" charset="-122"/>
                        </a:rPr>
                        <m:t>+</m:t>
                      </m:r>
                      <m:sSub>
                        <m:sSubPr>
                          <m:ctrlPr>
                            <a:rPr kumimoji="1" lang="en-US" altLang="zh-CN" sz="1800" i="1" spc="150">
                              <a:solidFill>
                                <a:srgbClr val="FF0000"/>
                              </a:solidFill>
                              <a:latin typeface="Cambria Math" panose="02040503050406030204" pitchFamily="18" charset="0"/>
                              <a:ea typeface="微软雅黑" panose="020B0503020204020204" pitchFamily="34" charset="-122"/>
                            </a:rPr>
                          </m:ctrlPr>
                        </m:sSubPr>
                        <m:e>
                          <m:r>
                            <a:rPr kumimoji="1" lang="en-US" altLang="zh-CN" sz="1800" i="1" spc="150">
                              <a:solidFill>
                                <a:srgbClr val="FF0000"/>
                              </a:solidFill>
                              <a:latin typeface="Cambria Math" panose="02040503050406030204" pitchFamily="18" charset="0"/>
                              <a:ea typeface="微软雅黑" panose="020B0503020204020204" pitchFamily="34" charset="-122"/>
                            </a:rPr>
                            <m:t>𝑼</m:t>
                          </m:r>
                        </m:e>
                        <m:sub>
                          <m:r>
                            <a:rPr kumimoji="1" lang="en-US" altLang="zh-CN" sz="1800" i="1" spc="150">
                              <a:solidFill>
                                <a:srgbClr val="FF0000"/>
                              </a:solidFill>
                              <a:latin typeface="Cambria Math" panose="02040503050406030204" pitchFamily="18" charset="0"/>
                              <a:ea typeface="微软雅黑" panose="020B0503020204020204" pitchFamily="34" charset="-122"/>
                            </a:rPr>
                            <m:t>𝒂𝒄𝒕</m:t>
                          </m:r>
                        </m:sub>
                      </m:sSub>
                      <m:d>
                        <m:dPr>
                          <m:ctrlPr>
                            <a:rPr kumimoji="1" lang="en-US" altLang="zh-CN" sz="1800" b="1" i="1" spc="150" smtClean="0">
                              <a:solidFill>
                                <a:srgbClr val="FF0000"/>
                              </a:solidFill>
                              <a:latin typeface="Cambria Math" panose="02040503050406030204" pitchFamily="18" charset="0"/>
                              <a:ea typeface="微软雅黑" panose="020B0503020204020204" pitchFamily="34" charset="-122"/>
                            </a:rPr>
                          </m:ctrlPr>
                        </m:dPr>
                        <m:e>
                          <m:r>
                            <a:rPr kumimoji="1" lang="en-US" altLang="zh-CN" sz="1800" b="1" i="1" spc="150" smtClean="0">
                              <a:solidFill>
                                <a:srgbClr val="FF0000"/>
                              </a:solidFill>
                              <a:latin typeface="Cambria Math" panose="02040503050406030204" pitchFamily="18" charset="0"/>
                              <a:ea typeface="微软雅黑" panose="020B0503020204020204" pitchFamily="34" charset="-122"/>
                            </a:rPr>
                            <m:t>𝑰</m:t>
                          </m:r>
                          <m:r>
                            <a:rPr kumimoji="1" lang="en-US" altLang="zh-CN" sz="1800" b="1" i="1" spc="150" smtClean="0">
                              <a:solidFill>
                                <a:srgbClr val="FF0000"/>
                              </a:solidFill>
                              <a:latin typeface="Cambria Math" panose="02040503050406030204" pitchFamily="18" charset="0"/>
                              <a:ea typeface="微软雅黑" panose="020B0503020204020204" pitchFamily="34" charset="-122"/>
                            </a:rPr>
                            <m:t>,</m:t>
                          </m:r>
                          <m:r>
                            <a:rPr kumimoji="1" lang="en-US" altLang="zh-CN" sz="1800" b="1" i="1" spc="150" smtClean="0">
                              <a:solidFill>
                                <a:srgbClr val="FF0000"/>
                              </a:solidFill>
                              <a:latin typeface="Cambria Math" panose="02040503050406030204" pitchFamily="18" charset="0"/>
                              <a:ea typeface="微软雅黑" panose="020B0503020204020204" pitchFamily="34" charset="-122"/>
                            </a:rPr>
                            <m:t>𝑻</m:t>
                          </m:r>
                        </m:e>
                      </m:d>
                      <m:r>
                        <a:rPr kumimoji="1" lang="en-US" altLang="zh-CN" sz="1800" b="1" i="1" spc="150" smtClean="0">
                          <a:solidFill>
                            <a:srgbClr val="FF0000"/>
                          </a:solidFill>
                          <a:latin typeface="Cambria Math" panose="02040503050406030204" pitchFamily="18" charset="0"/>
                          <a:ea typeface="微软雅黑" panose="020B0503020204020204" pitchFamily="34" charset="-122"/>
                        </a:rPr>
                        <m:t>]</m:t>
                      </m:r>
                    </m:oMath>
                  </m:oMathPara>
                </a14:m>
                <a:endParaRPr kumimoji="1" lang="en-US" altLang="zh-CN" sz="1800" spc="150"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2264037" y="2295472"/>
                <a:ext cx="6087537" cy="369332"/>
              </a:xfrm>
              <a:prstGeom prst="rect">
                <a:avLst/>
              </a:prstGeom>
              <a:blipFill>
                <a:blip r:embed="rId6"/>
                <a:stretch>
                  <a:fillRect b="-18333"/>
                </a:stretch>
              </a:blipFill>
            </p:spPr>
            <p:txBody>
              <a:bodyPr/>
              <a:lstStyle/>
              <a:p>
                <a:r>
                  <a:rPr lang="zh-CN" altLang="en-US">
                    <a:noFill/>
                  </a:rPr>
                  <a:t> </a:t>
                </a:r>
              </a:p>
            </p:txBody>
          </p:sp>
        </mc:Fallback>
      </mc:AlternateContent>
      <p:cxnSp>
        <p:nvCxnSpPr>
          <p:cNvPr id="5" name="直接连接符 4"/>
          <p:cNvCxnSpPr/>
          <p:nvPr/>
        </p:nvCxnSpPr>
        <p:spPr bwMode="auto">
          <a:xfrm flipV="1">
            <a:off x="5307806" y="5362794"/>
            <a:ext cx="0" cy="517530"/>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8575" cap="flat" cmpd="sng" algn="ctr">
            <a:solidFill>
              <a:srgbClr val="FF0000"/>
            </a:solidFill>
            <a:prstDash val="dash"/>
            <a:round/>
            <a:headEnd type="none" w="med" len="med"/>
            <a:tailEnd type="none" w="med" len="med"/>
          </a:ln>
          <a:effectLst/>
        </p:spPr>
      </p:cxnSp>
      <mc:AlternateContent xmlns:mc="http://schemas.openxmlformats.org/markup-compatibility/2006" xmlns:a14="http://schemas.microsoft.com/office/drawing/2010/main">
        <mc:Choice Requires="a14">
          <p:sp>
            <p:nvSpPr>
              <p:cNvPr id="15" name="矩形 14"/>
              <p:cNvSpPr/>
              <p:nvPr/>
            </p:nvSpPr>
            <p:spPr>
              <a:xfrm>
                <a:off x="4608312" y="5206060"/>
                <a:ext cx="611388" cy="8309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b="0" i="1" spc="150" smtClean="0">
                              <a:solidFill>
                                <a:srgbClr val="FF0000"/>
                              </a:solidFill>
                              <a:latin typeface="Cambria Math" panose="02040503050406030204" pitchFamily="18" charset="0"/>
                              <a:ea typeface="微软雅黑" panose="020B0503020204020204" pitchFamily="34" charset="-122"/>
                            </a:rPr>
                          </m:ctrlPr>
                        </m:sSubPr>
                        <m:e>
                          <m:r>
                            <a:rPr kumimoji="1" lang="en-US" altLang="zh-CN" sz="1200" b="0" i="1" spc="150">
                              <a:solidFill>
                                <a:srgbClr val="FF0000"/>
                              </a:solidFill>
                              <a:latin typeface="Cambria Math" panose="02040503050406030204" pitchFamily="18" charset="0"/>
                              <a:ea typeface="微软雅黑" panose="020B0503020204020204" pitchFamily="34" charset="-122"/>
                            </a:rPr>
                            <m:t>𝑈</m:t>
                          </m:r>
                        </m:e>
                        <m:sub>
                          <m:r>
                            <a:rPr kumimoji="1" lang="en-US" altLang="zh-CN" sz="1200" b="0" i="1" spc="150">
                              <a:solidFill>
                                <a:srgbClr val="FF0000"/>
                              </a:solidFill>
                              <a:latin typeface="Cambria Math" panose="02040503050406030204" pitchFamily="18" charset="0"/>
                              <a:ea typeface="微软雅黑" panose="020B0503020204020204" pitchFamily="34" charset="-122"/>
                            </a:rPr>
                            <m:t>𝑟𝑒𝑣</m:t>
                          </m:r>
                        </m:sub>
                      </m:sSub>
                    </m:oMath>
                  </m:oMathPara>
                </a14:m>
                <a:endParaRPr lang="en-US" altLang="zh-CN" sz="1200" b="0" dirty="0">
                  <a:solidFill>
                    <a:srgbClr val="FF0000"/>
                  </a:solidFill>
                  <a:latin typeface="微软雅黑" panose="020B0503020204020204" pitchFamily="34" charset="-122"/>
                  <a:ea typeface="微软雅黑" panose="020B0503020204020204" pitchFamily="34" charset="-122"/>
                </a:endParaRPr>
              </a:p>
              <a:p>
                <a:r>
                  <a:rPr lang="zh-CN" altLang="en-US" sz="1200" b="0" dirty="0">
                    <a:solidFill>
                      <a:srgbClr val="FF0000"/>
                    </a:solidFill>
                    <a:latin typeface="微软雅黑" panose="020B0503020204020204" pitchFamily="34" charset="-122"/>
                    <a:ea typeface="微软雅黑" panose="020B0503020204020204" pitchFamily="34" charset="-122"/>
                  </a:rPr>
                  <a:t>影响</a:t>
                </a:r>
                <a:endParaRPr lang="en-US" altLang="zh-CN" sz="1200" b="0" dirty="0">
                  <a:solidFill>
                    <a:srgbClr val="FF0000"/>
                  </a:solidFill>
                  <a:latin typeface="微软雅黑" panose="020B0503020204020204" pitchFamily="34" charset="-122"/>
                  <a:ea typeface="微软雅黑" panose="020B0503020204020204" pitchFamily="34" charset="-122"/>
                </a:endParaRPr>
              </a:p>
              <a:p>
                <a:r>
                  <a:rPr lang="zh-CN" altLang="en-US" sz="1200" dirty="0">
                    <a:solidFill>
                      <a:srgbClr val="FF0000"/>
                    </a:solidFill>
                    <a:latin typeface="微软雅黑" panose="020B0503020204020204" pitchFamily="34" charset="-122"/>
                    <a:ea typeface="微软雅黑" panose="020B0503020204020204" pitchFamily="34" charset="-122"/>
                  </a:rPr>
                  <a:t>空载</a:t>
                </a:r>
                <a:r>
                  <a:rPr lang="zh-CN" altLang="en-US" sz="1200" b="0" dirty="0">
                    <a:solidFill>
                      <a:srgbClr val="FF0000"/>
                    </a:solidFill>
                    <a:latin typeface="微软雅黑" panose="020B0503020204020204" pitchFamily="34" charset="-122"/>
                    <a:ea typeface="微软雅黑" panose="020B0503020204020204" pitchFamily="34" charset="-122"/>
                  </a:rPr>
                  <a:t>区域</a:t>
                </a:r>
              </a:p>
            </p:txBody>
          </p:sp>
        </mc:Choice>
        <mc:Fallback xmlns="">
          <p:sp>
            <p:nvSpPr>
              <p:cNvPr id="15" name="矩形 14"/>
              <p:cNvSpPr>
                <a:spLocks noRot="1" noChangeAspect="1" noMove="1" noResize="1" noEditPoints="1" noAdjustHandles="1" noChangeArrowheads="1" noChangeShapeType="1" noTextEdit="1"/>
              </p:cNvSpPr>
              <p:nvPr/>
            </p:nvSpPr>
            <p:spPr>
              <a:xfrm>
                <a:off x="4608312" y="5206060"/>
                <a:ext cx="611388" cy="830997"/>
              </a:xfrm>
              <a:prstGeom prst="rect">
                <a:avLst/>
              </a:prstGeom>
              <a:blipFill>
                <a:blip r:embed="rId7"/>
                <a:stretch>
                  <a:fillRect l="-1000" b="-5147"/>
                </a:stretch>
              </a:blipFill>
            </p:spPr>
            <p:txBody>
              <a:bodyPr/>
              <a:lstStyle/>
              <a:p>
                <a:r>
                  <a:rPr lang="zh-CN" altLang="en-US">
                    <a:noFill/>
                  </a:rPr>
                  <a:t> </a:t>
                </a:r>
              </a:p>
            </p:txBody>
          </p:sp>
        </mc:Fallback>
      </mc:AlternateContent>
      <p:cxnSp>
        <p:nvCxnSpPr>
          <p:cNvPr id="21" name="直接连接符 20"/>
          <p:cNvCxnSpPr/>
          <p:nvPr/>
        </p:nvCxnSpPr>
        <p:spPr bwMode="auto">
          <a:xfrm flipH="1" flipV="1">
            <a:off x="5913120" y="3833766"/>
            <a:ext cx="10500" cy="1386840"/>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8575" cap="flat" cmpd="sng" algn="ctr">
            <a:solidFill>
              <a:srgbClr val="FF0000"/>
            </a:solidFill>
            <a:prstDash val="dash"/>
            <a:round/>
            <a:headEnd type="none" w="med" len="med"/>
            <a:tailEnd type="none" w="med" len="med"/>
          </a:ln>
          <a:effectLst/>
        </p:spPr>
      </p:cxnSp>
      <mc:AlternateContent xmlns:mc="http://schemas.openxmlformats.org/markup-compatibility/2006" xmlns:a14="http://schemas.microsoft.com/office/drawing/2010/main">
        <mc:Choice Requires="a14">
          <p:sp>
            <p:nvSpPr>
              <p:cNvPr id="24" name="矩形 23"/>
              <p:cNvSpPr/>
              <p:nvPr/>
            </p:nvSpPr>
            <p:spPr>
              <a:xfrm>
                <a:off x="5331555" y="3692525"/>
                <a:ext cx="611388" cy="8309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b="0" i="1" spc="150" smtClean="0">
                              <a:solidFill>
                                <a:srgbClr val="FF0000"/>
                              </a:solidFill>
                              <a:latin typeface="Cambria Math" panose="02040503050406030204" pitchFamily="18" charset="0"/>
                              <a:ea typeface="微软雅黑" panose="020B0503020204020204" pitchFamily="34" charset="-122"/>
                            </a:rPr>
                          </m:ctrlPr>
                        </m:sSubPr>
                        <m:e>
                          <m:r>
                            <a:rPr kumimoji="1" lang="en-US" altLang="zh-CN" sz="1200" b="0" i="1" spc="150">
                              <a:solidFill>
                                <a:srgbClr val="FF0000"/>
                              </a:solidFill>
                              <a:latin typeface="Cambria Math" panose="02040503050406030204" pitchFamily="18" charset="0"/>
                              <a:ea typeface="微软雅黑" panose="020B0503020204020204" pitchFamily="34" charset="-122"/>
                            </a:rPr>
                            <m:t>𝑈</m:t>
                          </m:r>
                        </m:e>
                        <m:sub>
                          <m:r>
                            <a:rPr kumimoji="1" lang="en-US" altLang="zh-CN" sz="1200" b="0" i="1" spc="150" smtClean="0">
                              <a:solidFill>
                                <a:srgbClr val="FF0000"/>
                              </a:solidFill>
                              <a:latin typeface="Cambria Math" panose="02040503050406030204" pitchFamily="18" charset="0"/>
                              <a:ea typeface="微软雅黑" panose="020B0503020204020204" pitchFamily="34" charset="-122"/>
                            </a:rPr>
                            <m:t>𝑎𝑐𝑡</m:t>
                          </m:r>
                        </m:sub>
                      </m:sSub>
                    </m:oMath>
                  </m:oMathPara>
                </a14:m>
                <a:endParaRPr lang="en-US" altLang="zh-CN" sz="1200" b="0" dirty="0">
                  <a:solidFill>
                    <a:srgbClr val="FF0000"/>
                  </a:solidFill>
                  <a:latin typeface="微软雅黑" panose="020B0503020204020204" pitchFamily="34" charset="-122"/>
                  <a:ea typeface="微软雅黑" panose="020B0503020204020204" pitchFamily="34" charset="-122"/>
                </a:endParaRPr>
              </a:p>
              <a:p>
                <a:r>
                  <a:rPr lang="zh-CN" altLang="en-US" sz="1200" b="0" dirty="0">
                    <a:solidFill>
                      <a:srgbClr val="FF0000"/>
                    </a:solidFill>
                    <a:latin typeface="微软雅黑" panose="020B0503020204020204" pitchFamily="34" charset="-122"/>
                    <a:ea typeface="微软雅黑" panose="020B0503020204020204" pitchFamily="34" charset="-122"/>
                  </a:rPr>
                  <a:t>影响</a:t>
                </a:r>
                <a:endParaRPr lang="en-US" altLang="zh-CN" sz="1200" b="0" dirty="0">
                  <a:solidFill>
                    <a:srgbClr val="FF0000"/>
                  </a:solidFill>
                  <a:latin typeface="微软雅黑" panose="020B0503020204020204" pitchFamily="34" charset="-122"/>
                  <a:ea typeface="微软雅黑" panose="020B0503020204020204" pitchFamily="34" charset="-122"/>
                </a:endParaRPr>
              </a:p>
              <a:p>
                <a:r>
                  <a:rPr lang="zh-CN" altLang="en-US" sz="1200" dirty="0">
                    <a:solidFill>
                      <a:srgbClr val="FF0000"/>
                    </a:solidFill>
                    <a:latin typeface="微软雅黑" panose="020B0503020204020204" pitchFamily="34" charset="-122"/>
                    <a:ea typeface="微软雅黑" panose="020B0503020204020204" pitchFamily="34" charset="-122"/>
                  </a:rPr>
                  <a:t>低载</a:t>
                </a:r>
                <a:r>
                  <a:rPr lang="zh-CN" altLang="en-US" sz="1200" b="0" dirty="0">
                    <a:solidFill>
                      <a:srgbClr val="FF0000"/>
                    </a:solidFill>
                    <a:latin typeface="微软雅黑" panose="020B0503020204020204" pitchFamily="34" charset="-122"/>
                    <a:ea typeface="微软雅黑" panose="020B0503020204020204" pitchFamily="34" charset="-122"/>
                  </a:rPr>
                  <a:t>区域</a:t>
                </a:r>
                <a:endParaRPr lang="en-US" altLang="zh-CN" sz="1200" b="0"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24" name="矩形 23"/>
              <p:cNvSpPr>
                <a:spLocks noRot="1" noChangeAspect="1" noMove="1" noResize="1" noEditPoints="1" noAdjustHandles="1" noChangeArrowheads="1" noChangeShapeType="1" noTextEdit="1"/>
              </p:cNvSpPr>
              <p:nvPr/>
            </p:nvSpPr>
            <p:spPr>
              <a:xfrm>
                <a:off x="5331555" y="3692525"/>
                <a:ext cx="611388" cy="830997"/>
              </a:xfrm>
              <a:prstGeom prst="rect">
                <a:avLst/>
              </a:prstGeom>
              <a:blipFill>
                <a:blip r:embed="rId8"/>
                <a:stretch>
                  <a:fillRect l="-1000" b="-5147"/>
                </a:stretch>
              </a:blipFill>
            </p:spPr>
            <p:txBody>
              <a:bodyPr/>
              <a:lstStyle/>
              <a:p>
                <a:r>
                  <a:rPr lang="zh-CN" altLang="en-US">
                    <a:noFill/>
                  </a:rPr>
                  <a:t> </a:t>
                </a:r>
              </a:p>
            </p:txBody>
          </p:sp>
        </mc:Fallback>
      </mc:AlternateContent>
      <p:cxnSp>
        <p:nvCxnSpPr>
          <p:cNvPr id="25" name="直接连接符 24"/>
          <p:cNvCxnSpPr/>
          <p:nvPr/>
        </p:nvCxnSpPr>
        <p:spPr bwMode="auto">
          <a:xfrm flipH="1" flipV="1">
            <a:off x="8442960" y="3697214"/>
            <a:ext cx="10500" cy="1386840"/>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8575" cap="flat" cmpd="sng" algn="ctr">
            <a:solidFill>
              <a:srgbClr val="FF0000"/>
            </a:solidFill>
            <a:prstDash val="dash"/>
            <a:round/>
            <a:headEnd type="none" w="med" len="med"/>
            <a:tailEnd type="none" w="med" len="med"/>
          </a:ln>
          <a:effectLst/>
        </p:spPr>
      </p:cxnSp>
      <mc:AlternateContent xmlns:mc="http://schemas.openxmlformats.org/markup-compatibility/2006" xmlns:a14="http://schemas.microsoft.com/office/drawing/2010/main">
        <mc:Choice Requires="a14">
          <p:sp>
            <p:nvSpPr>
              <p:cNvPr id="26" name="矩形 25"/>
              <p:cNvSpPr/>
              <p:nvPr/>
            </p:nvSpPr>
            <p:spPr>
              <a:xfrm>
                <a:off x="6534929" y="4181179"/>
                <a:ext cx="1653067" cy="276999"/>
              </a:xfrm>
              <a:prstGeom prst="rect">
                <a:avLst/>
              </a:prstGeom>
            </p:spPr>
            <p:txBody>
              <a:bodyPr wrap="square">
                <a:spAutoFit/>
              </a:bodyPr>
              <a:lstStyle/>
              <a:p>
                <a14:m>
                  <m:oMath xmlns:m="http://schemas.openxmlformats.org/officeDocument/2006/math">
                    <m:sSub>
                      <m:sSubPr>
                        <m:ctrlPr>
                          <a:rPr kumimoji="1" lang="en-US" altLang="zh-CN" sz="1200" b="0" i="1" spc="150" smtClean="0">
                            <a:solidFill>
                              <a:srgbClr val="FF0000"/>
                            </a:solidFill>
                            <a:latin typeface="Cambria Math" panose="02040503050406030204" pitchFamily="18" charset="0"/>
                            <a:ea typeface="微软雅黑" panose="020B0503020204020204" pitchFamily="34" charset="-122"/>
                          </a:rPr>
                        </m:ctrlPr>
                      </m:sSubPr>
                      <m:e>
                        <m:r>
                          <a:rPr kumimoji="1" lang="en-US" altLang="zh-CN" sz="1200" b="0" i="1" spc="150">
                            <a:solidFill>
                              <a:srgbClr val="FF0000"/>
                            </a:solidFill>
                            <a:latin typeface="Cambria Math" panose="02040503050406030204" pitchFamily="18" charset="0"/>
                            <a:ea typeface="微软雅黑" panose="020B0503020204020204" pitchFamily="34" charset="-122"/>
                          </a:rPr>
                          <m:t>𝑈</m:t>
                        </m:r>
                      </m:e>
                      <m:sub>
                        <m:r>
                          <a:rPr kumimoji="1" lang="en-US" altLang="zh-CN" sz="1200" b="0" i="1" spc="150" smtClean="0">
                            <a:solidFill>
                              <a:srgbClr val="FF0000"/>
                            </a:solidFill>
                            <a:latin typeface="Cambria Math" panose="02040503050406030204" pitchFamily="18" charset="0"/>
                            <a:ea typeface="微软雅黑" panose="020B0503020204020204" pitchFamily="34" charset="-122"/>
                          </a:rPr>
                          <m:t>𝑜h𝑚</m:t>
                        </m:r>
                      </m:sub>
                    </m:sSub>
                  </m:oMath>
                </a14:m>
                <a:r>
                  <a:rPr lang="zh-CN" altLang="en-US" sz="1200" b="0" dirty="0">
                    <a:solidFill>
                      <a:srgbClr val="FF0000"/>
                    </a:solidFill>
                    <a:latin typeface="微软雅黑" panose="020B0503020204020204" pitchFamily="34" charset="-122"/>
                    <a:ea typeface="微软雅黑" panose="020B0503020204020204" pitchFamily="34" charset="-122"/>
                  </a:rPr>
                  <a:t>影响</a:t>
                </a:r>
                <a:r>
                  <a:rPr lang="zh-CN" altLang="en-US" sz="1200" dirty="0">
                    <a:solidFill>
                      <a:srgbClr val="FF0000"/>
                    </a:solidFill>
                    <a:latin typeface="微软雅黑" panose="020B0503020204020204" pitchFamily="34" charset="-122"/>
                    <a:ea typeface="微软雅黑" panose="020B0503020204020204" pitchFamily="34" charset="-122"/>
                  </a:rPr>
                  <a:t>高载</a:t>
                </a:r>
                <a:r>
                  <a:rPr lang="zh-CN" altLang="en-US" sz="1200" b="0" dirty="0">
                    <a:solidFill>
                      <a:srgbClr val="FF0000"/>
                    </a:solidFill>
                    <a:latin typeface="微软雅黑" panose="020B0503020204020204" pitchFamily="34" charset="-122"/>
                    <a:ea typeface="微软雅黑" panose="020B0503020204020204" pitchFamily="34" charset="-122"/>
                  </a:rPr>
                  <a:t>区域</a:t>
                </a:r>
                <a:endParaRPr lang="en-US" altLang="zh-CN" sz="1200" b="0"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26" name="矩形 25"/>
              <p:cNvSpPr>
                <a:spLocks noRot="1" noChangeAspect="1" noMove="1" noResize="1" noEditPoints="1" noAdjustHandles="1" noChangeArrowheads="1" noChangeShapeType="1" noTextEdit="1"/>
              </p:cNvSpPr>
              <p:nvPr/>
            </p:nvSpPr>
            <p:spPr>
              <a:xfrm>
                <a:off x="6534929" y="4181179"/>
                <a:ext cx="1653067" cy="276999"/>
              </a:xfrm>
              <a:prstGeom prst="rect">
                <a:avLst/>
              </a:prstGeom>
              <a:blipFill>
                <a:blip r:embed="rId9"/>
                <a:stretch>
                  <a:fillRect t="-2222" b="-17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625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35" name="圆角矩形 53"/>
              <p:cNvSpPr/>
              <p:nvPr/>
            </p:nvSpPr>
            <p:spPr>
              <a:xfrm>
                <a:off x="310550" y="1355604"/>
                <a:ext cx="8767313" cy="2974856"/>
              </a:xfrm>
              <a:prstGeom prst="roundRect">
                <a:avLst>
                  <a:gd name="adj" fmla="val 4806"/>
                </a:avLst>
              </a:prstGeom>
              <a:solidFill>
                <a:sysClr val="window" lastClr="FFFFFF"/>
              </a:solidFill>
              <a:ln w="28575" cap="flat" cmpd="sng" algn="ctr">
                <a:solidFill>
                  <a:srgbClr val="076655"/>
                </a:solidFill>
                <a:prstDash val="sysDash"/>
                <a:miter lim="800000"/>
              </a:ln>
              <a:effectLst/>
            </p:spPr>
            <p:txBody>
              <a:bodyPr anchor="ctr"/>
              <a:lstStyle/>
              <a:p>
                <a:pPr algn="just">
                  <a:lnSpc>
                    <a:spcPct val="120000"/>
                  </a:lnSpc>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    根据所搭建的</a:t>
                </a:r>
                <a:r>
                  <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rPr>
                  <a:t>10kW</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多工况碱液测试平台实验结果，推导出电解槽经验数学模型：</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algn="just">
                  <a:lnSpc>
                    <a:spcPct val="120000"/>
                  </a:lnSpc>
                  <a:defRPr/>
                </a:pP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algn="just">
                  <a:lnSpc>
                    <a:spcPct val="120000"/>
                  </a:lnSpc>
                  <a:defRPr/>
                </a:pP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algn="just">
                  <a:lnSpc>
                    <a:spcPct val="120000"/>
                  </a:lnSpc>
                  <a:defRPr/>
                </a:pP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algn="just">
                  <a:lnSpc>
                    <a:spcPct val="120000"/>
                  </a:lnSpc>
                  <a:defRPr/>
                </a:pPr>
                <a:endParaRPr kumimoji="1" lang="en-US" altLang="zh-CN" sz="1800" i="1" spc="150" dirty="0">
                  <a:solidFill>
                    <a:srgbClr val="F8F8F8">
                      <a:lumMod val="25000"/>
                    </a:srgbClr>
                  </a:solidFill>
                  <a:latin typeface="微软雅黑" panose="020B0503020204020204" pitchFamily="34" charset="-122"/>
                  <a:ea typeface="微软雅黑" panose="020B0503020204020204" pitchFamily="34" charset="-122"/>
                </a:endParaRPr>
              </a:p>
              <a:p>
                <a:pPr algn="just">
                  <a:lnSpc>
                    <a:spcPct val="120000"/>
                  </a:lnSpc>
                  <a:defRPr/>
                </a:pPr>
                <a:r>
                  <a:rPr kumimoji="1" lang="en-US" altLang="zh-CN" sz="1800" i="1" spc="150" dirty="0" err="1">
                    <a:solidFill>
                      <a:srgbClr val="F8F8F8">
                        <a:lumMod val="25000"/>
                      </a:srgbClr>
                    </a:solidFill>
                    <a:latin typeface="微软雅黑" panose="020B0503020204020204" pitchFamily="34" charset="-122"/>
                    <a:ea typeface="微软雅黑" panose="020B0503020204020204" pitchFamily="34" charset="-122"/>
                  </a:rPr>
                  <a:t>T,d,s</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分别为槽体温度，极板距离和面积</a:t>
                </a:r>
                <a:r>
                  <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rPr>
                  <a:t>,</a:t>
                </a:r>
                <a:r>
                  <a:rPr kumimoji="1" lang="en-US" altLang="zh-CN" sz="1800" spc="150" dirty="0">
                    <a:solidFill>
                      <a:srgbClr val="F8F8F8">
                        <a:lumMod val="25000"/>
                      </a:srgbClr>
                    </a:solidFill>
                    <a:ea typeface="微软雅黑" panose="020B0503020204020204" pitchFamily="34" charset="-122"/>
                  </a:rPr>
                  <a:t> </a:t>
                </a:r>
                <a14:m>
                  <m:oMath xmlns:m="http://schemas.openxmlformats.org/officeDocument/2006/math">
                    <m:sSub>
                      <m:sSubPr>
                        <m:ctrlP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𝒏</m:t>
                        </m:r>
                      </m:e>
                      <m:sub>
                        <m:sSub>
                          <m:sSubPr>
                            <m:ctrlP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𝑯</m:t>
                            </m:r>
                          </m:e>
                          <m:sub>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𝟐</m:t>
                            </m:r>
                          </m:sub>
                        </m:sSub>
                      </m:sub>
                    </m:sSub>
                  </m:oMath>
                </a14:m>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为氢气产量，</a:t>
                </a:r>
                <a14:m>
                  <m:oMath xmlns:m="http://schemas.openxmlformats.org/officeDocument/2006/math">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𝑭</m:t>
                    </m:r>
                  </m:oMath>
                </a14:m>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为法拉第常量。</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algn="just">
                  <a:lnSpc>
                    <a:spcPct val="120000"/>
                  </a:lnSpc>
                  <a:defRPr/>
                </a:pPr>
                <a:r>
                  <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rPr>
                  <a:t>    </a:t>
                </a:r>
                <a14:m>
                  <m:oMath xmlns:m="http://schemas.openxmlformats.org/officeDocument/2006/math">
                    <m:sSub>
                      <m:sSubPr>
                        <m:ctrlP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zh-CN" altLang="en-US" sz="1800" i="1" spc="150">
                            <a:solidFill>
                              <a:srgbClr val="F8F8F8">
                                <a:lumMod val="25000"/>
                              </a:srgbClr>
                            </a:solidFill>
                            <a:latin typeface="Cambria Math" panose="02040503050406030204" pitchFamily="18" charset="0"/>
                            <a:ea typeface="微软雅黑" panose="020B0503020204020204" pitchFamily="34" charset="-122"/>
                          </a:rPr>
                          <m:t>𝜶</m:t>
                        </m:r>
                      </m:e>
                      <m:sub>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𝟏</m:t>
                        </m:r>
                      </m:sub>
                    </m:sSub>
                  </m:oMath>
                </a14:m>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和</a:t>
                </a:r>
                <a14:m>
                  <m:oMath xmlns:m="http://schemas.openxmlformats.org/officeDocument/2006/math">
                    <m:sSub>
                      <m:sSubPr>
                        <m:ctrlP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zh-CN" altLang="en-US" sz="1800" i="1" spc="150">
                            <a:solidFill>
                              <a:srgbClr val="F8F8F8">
                                <a:lumMod val="25000"/>
                              </a:srgbClr>
                            </a:solidFill>
                            <a:latin typeface="Cambria Math" panose="02040503050406030204" pitchFamily="18" charset="0"/>
                            <a:ea typeface="微软雅黑" panose="020B0503020204020204" pitchFamily="34" charset="-122"/>
                          </a:rPr>
                          <m:t>𝜶</m:t>
                        </m:r>
                      </m:e>
                      <m:sub>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𝟐</m:t>
                        </m:r>
                      </m:sub>
                    </m:sSub>
                  </m:oMath>
                </a14:m>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用来衡量考虑温度影响在内的碱液内阻</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algn="just">
                  <a:lnSpc>
                    <a:spcPct val="120000"/>
                  </a:lnSpc>
                  <a:defRPr/>
                </a:pPr>
                <a:r>
                  <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rPr>
                  <a:t>    </a:t>
                </a:r>
                <a14:m>
                  <m:oMath xmlns:m="http://schemas.openxmlformats.org/officeDocument/2006/math">
                    <m:sSub>
                      <m:sSubPr>
                        <m:ctrlP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zh-CN" altLang="en-US" sz="1800" i="1" spc="150">
                            <a:solidFill>
                              <a:srgbClr val="F8F8F8">
                                <a:lumMod val="25000"/>
                              </a:srgbClr>
                            </a:solidFill>
                            <a:latin typeface="Cambria Math" panose="02040503050406030204" pitchFamily="18" charset="0"/>
                            <a:ea typeface="微软雅黑" panose="020B0503020204020204" pitchFamily="34" charset="-122"/>
                          </a:rPr>
                          <m:t>𝜷</m:t>
                        </m:r>
                      </m:e>
                      <m:sub>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𝟎</m:t>
                        </m:r>
                      </m:sub>
                    </m:sSub>
                  </m:oMath>
                </a14:m>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a:t>
                </a:r>
                <a14:m>
                  <m:oMath xmlns:m="http://schemas.openxmlformats.org/officeDocument/2006/math">
                    <m:sSub>
                      <m:sSubPr>
                        <m:ctrlP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zh-CN" altLang="en-US" sz="1800" i="1" spc="150">
                            <a:solidFill>
                              <a:srgbClr val="F8F8F8">
                                <a:lumMod val="25000"/>
                              </a:srgbClr>
                            </a:solidFill>
                            <a:latin typeface="Cambria Math" panose="02040503050406030204" pitchFamily="18" charset="0"/>
                            <a:ea typeface="微软雅黑" panose="020B0503020204020204" pitchFamily="34" charset="-122"/>
                          </a:rPr>
                          <m:t>𝜷</m:t>
                        </m:r>
                      </m:e>
                      <m:sub>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𝟏</m:t>
                        </m:r>
                      </m:sub>
                    </m:sSub>
                  </m:oMath>
                </a14:m>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和</a:t>
                </a:r>
                <a14:m>
                  <m:oMath xmlns:m="http://schemas.openxmlformats.org/officeDocument/2006/math">
                    <m:sSub>
                      <m:sSubPr>
                        <m:ctrlP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zh-CN" altLang="en-US" sz="1800" i="1" spc="150">
                            <a:solidFill>
                              <a:srgbClr val="F8F8F8">
                                <a:lumMod val="25000"/>
                              </a:srgbClr>
                            </a:solidFill>
                            <a:latin typeface="Cambria Math" panose="02040503050406030204" pitchFamily="18" charset="0"/>
                            <a:ea typeface="微软雅黑" panose="020B0503020204020204" pitchFamily="34" charset="-122"/>
                          </a:rPr>
                          <m:t>𝜷</m:t>
                        </m:r>
                      </m:e>
                      <m:sub>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𝟐</m:t>
                        </m:r>
                      </m:sub>
                    </m:sSub>
                  </m:oMath>
                </a14:m>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用来衡量考虑温度影响在内的极化电压</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p:txBody>
          </p:sp>
        </mc:Choice>
        <mc:Fallback xmlns="">
          <p:sp>
            <p:nvSpPr>
              <p:cNvPr id="35" name="圆角矩形 53"/>
              <p:cNvSpPr>
                <a:spLocks noRot="1" noChangeAspect="1" noMove="1" noResize="1" noEditPoints="1" noAdjustHandles="1" noChangeArrowheads="1" noChangeShapeType="1" noTextEdit="1"/>
              </p:cNvSpPr>
              <p:nvPr/>
            </p:nvSpPr>
            <p:spPr>
              <a:xfrm>
                <a:off x="310550" y="1355604"/>
                <a:ext cx="8767313" cy="2974856"/>
              </a:xfrm>
              <a:prstGeom prst="roundRect">
                <a:avLst>
                  <a:gd name="adj" fmla="val 4806"/>
                </a:avLst>
              </a:prstGeom>
              <a:blipFill>
                <a:blip r:embed="rId3"/>
                <a:stretch>
                  <a:fillRect t="-1420" b="-3651"/>
                </a:stretch>
              </a:blipFill>
              <a:ln w="28575" cap="flat" cmpd="sng" algn="ctr">
                <a:solidFill>
                  <a:srgbClr val="076655"/>
                </a:solidFill>
                <a:prstDash val="sysDash"/>
                <a:miter lim="800000"/>
              </a:ln>
              <a:effectLst/>
            </p:spPr>
            <p:txBody>
              <a:bodyPr/>
              <a:lstStyle/>
              <a:p>
                <a:r>
                  <a:rPr lang="zh-CN" altLang="en-US">
                    <a:noFill/>
                  </a:rPr>
                  <a:t> </a:t>
                </a:r>
              </a:p>
            </p:txBody>
          </p:sp>
        </mc:Fallback>
      </mc:AlternateContent>
      <p:sp>
        <p:nvSpPr>
          <p:cNvPr id="17450" name="矩形 5"/>
          <p:cNvSpPr>
            <a:spLocks noChangeArrowheads="1"/>
          </p:cNvSpPr>
          <p:nvPr/>
        </p:nvSpPr>
        <p:spPr bwMode="auto">
          <a:xfrm>
            <a:off x="1447800" y="836613"/>
            <a:ext cx="71612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a:solidFill>
                  <a:srgbClr val="000000"/>
                </a:solidFill>
                <a:latin typeface="微软雅黑" panose="020B0503020204020204" pitchFamily="34" charset="-122"/>
                <a:ea typeface="微软雅黑" panose="020B0503020204020204" pitchFamily="34" charset="-122"/>
                <a:sym typeface="+mn-ea"/>
              </a:rPr>
              <a:t>研究内容</a:t>
            </a:r>
            <a:r>
              <a:rPr lang="en-US" altLang="zh-CN" sz="2000">
                <a:solidFill>
                  <a:srgbClr val="000000"/>
                </a:solidFill>
                <a:latin typeface="微软雅黑" panose="020B0503020204020204" pitchFamily="34" charset="-122"/>
                <a:ea typeface="微软雅黑" panose="020B0503020204020204" pitchFamily="34" charset="-122"/>
                <a:sym typeface="+mn-ea"/>
              </a:rPr>
              <a:t>1</a:t>
            </a:r>
            <a:r>
              <a:rPr lang="zh-CN" altLang="en-US" sz="2000">
                <a:solidFill>
                  <a:srgbClr val="000000"/>
                </a:solidFill>
                <a:latin typeface="微软雅黑" panose="020B0503020204020204" pitchFamily="34" charset="-122"/>
                <a:ea typeface="微软雅黑" panose="020B0503020204020204" pitchFamily="34" charset="-122"/>
                <a:sym typeface="+mn-ea"/>
              </a:rPr>
              <a:t>：氢热电多能耦合系统动态建模技术</a:t>
            </a:r>
            <a:endParaRPr lang="zh-CN" altLang="zh-CN" sz="2000" noProof="1">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 name="矩形 2"/>
              <p:cNvSpPr/>
              <p:nvPr/>
            </p:nvSpPr>
            <p:spPr>
              <a:xfrm>
                <a:off x="1832278" y="1972557"/>
                <a:ext cx="6927094" cy="1365054"/>
              </a:xfrm>
              <a:prstGeom prst="rect">
                <a:avLst/>
              </a:prstGeom>
            </p:spPr>
            <p:txBody>
              <a:bodyPr wrap="square">
                <a:spAutoFit/>
              </a:bodyPr>
              <a:lstStyle/>
              <a:p>
                <a:pPr lvl="0">
                  <a:defRPr/>
                </a:pPr>
                <a14:m>
                  <m:oMathPara xmlns:m="http://schemas.openxmlformats.org/officeDocument/2006/math">
                    <m:oMathParaPr>
                      <m:jc m:val="left"/>
                    </m:oMathParaPr>
                    <m:oMath xmlns:m="http://schemas.openxmlformats.org/officeDocument/2006/math">
                      <m:r>
                        <a:rPr kumimoji="1" lang="en-US" altLang="zh-CN" sz="1600" i="1" spc="150" smtClean="0">
                          <a:solidFill>
                            <a:srgbClr val="F8F8F8">
                              <a:lumMod val="25000"/>
                            </a:srgbClr>
                          </a:solidFill>
                          <a:latin typeface="Cambria Math" panose="02040503050406030204" pitchFamily="18" charset="0"/>
                          <a:ea typeface="微软雅黑" panose="020B0503020204020204" pitchFamily="34" charset="-122"/>
                        </a:rPr>
                        <m:t>𝑼</m:t>
                      </m:r>
                      <m:r>
                        <a:rPr kumimoji="1" lang="en-US" altLang="zh-CN" sz="1600" i="1" spc="150" smtClean="0">
                          <a:solidFill>
                            <a:srgbClr val="F8F8F8">
                              <a:lumMod val="25000"/>
                            </a:srgbClr>
                          </a:solidFill>
                          <a:latin typeface="Cambria Math" panose="02040503050406030204" pitchFamily="18" charset="0"/>
                          <a:ea typeface="微软雅黑" panose="020B0503020204020204" pitchFamily="34" charset="-122"/>
                        </a:rPr>
                        <m:t>=</m:t>
                      </m:r>
                      <m:r>
                        <a:rPr kumimoji="1" lang="en-US" altLang="zh-CN" sz="1600" i="1" spc="150" smtClean="0">
                          <a:solidFill>
                            <a:srgbClr val="F8F8F8">
                              <a:lumMod val="25000"/>
                            </a:srgbClr>
                          </a:solidFill>
                          <a:latin typeface="Cambria Math" panose="02040503050406030204" pitchFamily="18" charset="0"/>
                          <a:ea typeface="微软雅黑" panose="020B0503020204020204" pitchFamily="34" charset="-122"/>
                        </a:rPr>
                        <m:t>𝑵</m:t>
                      </m:r>
                      <m:r>
                        <a:rPr kumimoji="1" lang="en-US" altLang="zh-CN" sz="1600" i="1" spc="150">
                          <a:solidFill>
                            <a:srgbClr val="F8F8F8">
                              <a:lumMod val="25000"/>
                            </a:srgbClr>
                          </a:solidFill>
                          <a:latin typeface="Cambria Math" panose="02040503050406030204" pitchFamily="18" charset="0"/>
                          <a:ea typeface="Cambria Math" panose="02040503050406030204" pitchFamily="18" charset="0"/>
                        </a:rPr>
                        <m:t>∙</m:t>
                      </m:r>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m:t>
                      </m:r>
                      <m:sSub>
                        <m:sSubPr>
                          <m:ctrlP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𝑼</m:t>
                          </m:r>
                        </m:e>
                        <m:sub>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𝒓𝒆𝒗</m:t>
                          </m:r>
                        </m:sub>
                      </m:sSub>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m:t>
                      </m:r>
                      <m:sSub>
                        <m:sSubPr>
                          <m:ctrlP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𝑼</m:t>
                          </m:r>
                        </m:e>
                        <m:sub>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𝒐𝒉𝒎</m:t>
                          </m:r>
                        </m:sub>
                      </m:sSub>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m:t>
                      </m:r>
                      <m:sSub>
                        <m:sSubPr>
                          <m:ctrlP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𝑼</m:t>
                          </m:r>
                        </m:e>
                        <m:sub>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𝒂𝒄𝒕</m:t>
                          </m:r>
                        </m:sub>
                      </m:sSub>
                      <m:r>
                        <a:rPr kumimoji="1" lang="en-US" altLang="zh-CN" sz="1600" i="1" spc="150" smtClean="0">
                          <a:solidFill>
                            <a:srgbClr val="F8F8F8">
                              <a:lumMod val="25000"/>
                            </a:srgbClr>
                          </a:solidFill>
                          <a:latin typeface="Cambria Math" panose="02040503050406030204" pitchFamily="18" charset="0"/>
                          <a:ea typeface="微软雅黑" panose="020B0503020204020204" pitchFamily="34" charset="-122"/>
                        </a:rPr>
                        <m:t>]</m:t>
                      </m:r>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m:t>
                      </m:r>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𝑵</m:t>
                      </m:r>
                      <m:r>
                        <a:rPr kumimoji="1" lang="en-US" altLang="zh-CN" sz="1600" i="1" spc="150">
                          <a:solidFill>
                            <a:srgbClr val="F8F8F8">
                              <a:lumMod val="25000"/>
                            </a:srgbClr>
                          </a:solidFill>
                          <a:latin typeface="Cambria Math" panose="02040503050406030204" pitchFamily="18" charset="0"/>
                          <a:ea typeface="Cambria Math" panose="02040503050406030204" pitchFamily="18" charset="0"/>
                        </a:rPr>
                        <m:t>∙</m:t>
                      </m:r>
                      <m:d>
                        <m:dPr>
                          <m:begChr m:val="["/>
                          <m:endChr m:val="]"/>
                          <m:ctrlPr>
                            <a:rPr kumimoji="1" lang="en-US" altLang="zh-CN" sz="1600" i="1" spc="150" smtClean="0">
                              <a:solidFill>
                                <a:srgbClr val="F8F8F8">
                                  <a:lumMod val="25000"/>
                                </a:srgbClr>
                              </a:solidFill>
                              <a:latin typeface="Cambria Math" panose="02040503050406030204" pitchFamily="18" charset="0"/>
                              <a:ea typeface="Cambria Math" panose="02040503050406030204" pitchFamily="18" charset="0"/>
                            </a:rPr>
                          </m:ctrlPr>
                        </m:dPr>
                        <m:e>
                          <m:sSub>
                            <m:sSubPr>
                              <m:ctrlP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𝑼</m:t>
                              </m:r>
                            </m:e>
                            <m:sub>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𝒓𝒆𝒗</m:t>
                              </m:r>
                            </m:sub>
                          </m:sSub>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m:t>
                          </m:r>
                          <m:d>
                            <m:dPr>
                              <m:ctrlP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ctrlPr>
                            </m:dPr>
                            <m:e>
                              <m:sSub>
                                <m:sSubPr>
                                  <m:ctrlP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zh-CN" altLang="en-US" sz="1600" i="1" spc="150">
                                      <a:solidFill>
                                        <a:srgbClr val="F8F8F8">
                                          <a:lumMod val="25000"/>
                                        </a:srgbClr>
                                      </a:solidFill>
                                      <a:latin typeface="Cambria Math" panose="02040503050406030204" pitchFamily="18" charset="0"/>
                                      <a:ea typeface="微软雅黑" panose="020B0503020204020204" pitchFamily="34" charset="-122"/>
                                    </a:rPr>
                                    <m:t>𝜶</m:t>
                                  </m:r>
                                </m:e>
                                <m:sub>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𝟏</m:t>
                                  </m:r>
                                </m:sub>
                              </m:sSub>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m:t>
                              </m:r>
                              <m:sSub>
                                <m:sSubPr>
                                  <m:ctrlP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zh-CN" altLang="en-US" sz="1600" i="1" spc="150">
                                      <a:solidFill>
                                        <a:srgbClr val="F8F8F8">
                                          <a:lumMod val="25000"/>
                                        </a:srgbClr>
                                      </a:solidFill>
                                      <a:latin typeface="Cambria Math" panose="02040503050406030204" pitchFamily="18" charset="0"/>
                                      <a:ea typeface="微软雅黑" panose="020B0503020204020204" pitchFamily="34" charset="-122"/>
                                    </a:rPr>
                                    <m:t>𝜶</m:t>
                                  </m:r>
                                </m:e>
                                <m:sub>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𝟐</m:t>
                                  </m:r>
                                </m:sub>
                              </m:sSub>
                              <m:r>
                                <a:rPr kumimoji="1" lang="en-US" altLang="zh-CN" sz="1600" i="1" spc="150">
                                  <a:solidFill>
                                    <a:srgbClr val="C00000"/>
                                  </a:solidFill>
                                  <a:latin typeface="Cambria Math" panose="02040503050406030204" pitchFamily="18" charset="0"/>
                                  <a:ea typeface="微软雅黑" panose="020B0503020204020204" pitchFamily="34" charset="-122"/>
                                </a:rPr>
                                <m:t>𝑻</m:t>
                              </m:r>
                            </m:e>
                          </m:d>
                          <m:f>
                            <m:fPr>
                              <m:ctrlP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ctrlPr>
                            </m:fPr>
                            <m:num>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𝒅</m:t>
                              </m:r>
                            </m:num>
                            <m:den>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𝒔</m:t>
                              </m:r>
                            </m:den>
                          </m:f>
                          <m:r>
                            <a:rPr kumimoji="1" lang="en-US" altLang="zh-CN" sz="1600" i="1" spc="150">
                              <a:solidFill>
                                <a:srgbClr val="C00000"/>
                              </a:solidFill>
                              <a:latin typeface="Cambria Math" panose="02040503050406030204" pitchFamily="18" charset="0"/>
                              <a:ea typeface="微软雅黑" panose="020B0503020204020204" pitchFamily="34" charset="-122"/>
                            </a:rPr>
                            <m:t>𝑰</m:t>
                          </m:r>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m:t>
                          </m:r>
                          <m:sSub>
                            <m:sSubPr>
                              <m:ctrlP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zh-CN" altLang="en-US" sz="1600" i="1" spc="150">
                                  <a:solidFill>
                                    <a:srgbClr val="F8F8F8">
                                      <a:lumMod val="25000"/>
                                    </a:srgbClr>
                                  </a:solidFill>
                                  <a:latin typeface="Cambria Math" panose="02040503050406030204" pitchFamily="18" charset="0"/>
                                  <a:ea typeface="微软雅黑" panose="020B0503020204020204" pitchFamily="34" charset="-122"/>
                                </a:rPr>
                                <m:t>𝜷</m:t>
                              </m:r>
                            </m:e>
                            <m:sub>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𝟎</m:t>
                              </m:r>
                            </m:sub>
                          </m:sSub>
                          <m:r>
                            <a:rPr kumimoji="1" lang="en-US" altLang="zh-CN" sz="1600" spc="150">
                              <a:solidFill>
                                <a:srgbClr val="F8F8F8">
                                  <a:lumMod val="25000"/>
                                </a:srgbClr>
                              </a:solidFill>
                              <a:latin typeface="Cambria Math" panose="02040503050406030204" pitchFamily="18" charset="0"/>
                              <a:ea typeface="微软雅黑" panose="020B0503020204020204" pitchFamily="34" charset="-122"/>
                            </a:rPr>
                            <m:t>𝐥𝐨𝐠</m:t>
                          </m:r>
                          <m:d>
                            <m:dPr>
                              <m:ctrlP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ctrlPr>
                            </m:dPr>
                            <m:e>
                              <m:d>
                                <m:dPr>
                                  <m:ctrlP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ctrlPr>
                                </m:dPr>
                                <m:e>
                                  <m:sSub>
                                    <m:sSubPr>
                                      <m:ctrlP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zh-CN" altLang="en-US" sz="1600" i="1" spc="150">
                                          <a:solidFill>
                                            <a:srgbClr val="F8F8F8">
                                              <a:lumMod val="25000"/>
                                            </a:srgbClr>
                                          </a:solidFill>
                                          <a:latin typeface="Cambria Math" panose="02040503050406030204" pitchFamily="18" charset="0"/>
                                          <a:ea typeface="微软雅黑" panose="020B0503020204020204" pitchFamily="34" charset="-122"/>
                                        </a:rPr>
                                        <m:t>𝜷</m:t>
                                      </m:r>
                                    </m:e>
                                    <m:sub>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𝟏</m:t>
                                      </m:r>
                                    </m:sub>
                                  </m:sSub>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m:t>
                                  </m:r>
                                  <m:sSub>
                                    <m:sSubPr>
                                      <m:ctrlP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zh-CN" altLang="en-US" sz="1600" i="1" spc="150">
                                          <a:solidFill>
                                            <a:srgbClr val="F8F8F8">
                                              <a:lumMod val="25000"/>
                                            </a:srgbClr>
                                          </a:solidFill>
                                          <a:latin typeface="Cambria Math" panose="02040503050406030204" pitchFamily="18" charset="0"/>
                                          <a:ea typeface="微软雅黑" panose="020B0503020204020204" pitchFamily="34" charset="-122"/>
                                        </a:rPr>
                                        <m:t>𝜷</m:t>
                                      </m:r>
                                    </m:e>
                                    <m:sub>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𝟐</m:t>
                                      </m:r>
                                    </m:sub>
                                  </m:sSub>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m:t>
                                  </m:r>
                                  <m:r>
                                    <a:rPr kumimoji="1" lang="en-US" altLang="zh-CN" sz="1600" i="1" spc="150">
                                      <a:solidFill>
                                        <a:srgbClr val="C00000"/>
                                      </a:solidFill>
                                      <a:latin typeface="Cambria Math" panose="02040503050406030204" pitchFamily="18" charset="0"/>
                                      <a:ea typeface="微软雅黑" panose="020B0503020204020204" pitchFamily="34" charset="-122"/>
                                    </a:rPr>
                                    <m:t>𝑻</m:t>
                                  </m:r>
                                </m:e>
                              </m:d>
                              <m:f>
                                <m:fPr>
                                  <m:type m:val="lin"/>
                                  <m:ctrlP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ctrlPr>
                                </m:fPr>
                                <m:num>
                                  <m:r>
                                    <a:rPr kumimoji="1" lang="en-US" altLang="zh-CN" sz="1600" i="1" spc="150">
                                      <a:solidFill>
                                        <a:srgbClr val="C00000"/>
                                      </a:solidFill>
                                      <a:latin typeface="Cambria Math" panose="02040503050406030204" pitchFamily="18" charset="0"/>
                                      <a:ea typeface="微软雅黑" panose="020B0503020204020204" pitchFamily="34" charset="-122"/>
                                    </a:rPr>
                                    <m:t>𝑰</m:t>
                                  </m:r>
                                </m:num>
                                <m:den>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𝒔</m:t>
                                  </m:r>
                                </m:den>
                              </m:f>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m:t>
                              </m:r>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𝟏</m:t>
                              </m:r>
                            </m:e>
                          </m:d>
                        </m:e>
                      </m:d>
                    </m:oMath>
                  </m:oMathPara>
                </a14:m>
                <a:endParaRPr kumimoji="1" lang="en-US" altLang="zh-CN" sz="1600" spc="150" dirty="0">
                  <a:solidFill>
                    <a:srgbClr val="F8F8F8">
                      <a:lumMod val="25000"/>
                    </a:srgbClr>
                  </a:solidFill>
                  <a:latin typeface="微软雅黑" panose="020B0503020204020204" pitchFamily="34" charset="-122"/>
                  <a:ea typeface="微软雅黑" panose="020B0503020204020204" pitchFamily="34" charset="-122"/>
                </a:endParaRPr>
              </a:p>
              <a:p>
                <a:pPr lvl="0">
                  <a:defRPr/>
                </a:pPr>
                <a14:m>
                  <m:oMathPara xmlns:m="http://schemas.openxmlformats.org/officeDocument/2006/math">
                    <m:oMathParaPr>
                      <m:jc m:val="left"/>
                    </m:oMathParaPr>
                    <m:oMath xmlns:m="http://schemas.openxmlformats.org/officeDocument/2006/math">
                      <m:f>
                        <m:fPr>
                          <m:ctrlP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ctrlPr>
                        </m:fPr>
                        <m:num>
                          <m: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t>𝒅</m:t>
                          </m:r>
                          <m:sSub>
                            <m:sSubPr>
                              <m:ctrlP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600" b="1" i="1" spc="150" smtClean="0">
                                  <a:solidFill>
                                    <a:srgbClr val="F8F8F8">
                                      <a:lumMod val="25000"/>
                                    </a:srgbClr>
                                  </a:solidFill>
                                  <a:latin typeface="Cambria Math" panose="02040503050406030204" pitchFamily="18" charset="0"/>
                                  <a:ea typeface="微软雅黑" panose="020B0503020204020204" pitchFamily="34" charset="-122"/>
                                </a:rPr>
                                <m:t>𝒏</m:t>
                              </m:r>
                            </m:e>
                            <m:sub>
                              <m:sSub>
                                <m:sSubPr>
                                  <m:ctrlP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600" b="1" i="1" spc="150" smtClean="0">
                                      <a:solidFill>
                                        <a:srgbClr val="F8F8F8">
                                          <a:lumMod val="25000"/>
                                        </a:srgbClr>
                                      </a:solidFill>
                                      <a:latin typeface="Cambria Math" panose="02040503050406030204" pitchFamily="18" charset="0"/>
                                      <a:ea typeface="微软雅黑" panose="020B0503020204020204" pitchFamily="34" charset="-122"/>
                                    </a:rPr>
                                    <m:t>𝑯</m:t>
                                  </m:r>
                                </m:e>
                                <m:sub>
                                  <m:r>
                                    <a:rPr kumimoji="1" lang="en-US" altLang="zh-CN" sz="1600" b="1" i="1" spc="150" smtClean="0">
                                      <a:solidFill>
                                        <a:srgbClr val="F8F8F8">
                                          <a:lumMod val="25000"/>
                                        </a:srgbClr>
                                      </a:solidFill>
                                      <a:latin typeface="Cambria Math" panose="02040503050406030204" pitchFamily="18" charset="0"/>
                                      <a:ea typeface="微软雅黑" panose="020B0503020204020204" pitchFamily="34" charset="-122"/>
                                    </a:rPr>
                                    <m:t>𝟐</m:t>
                                  </m:r>
                                </m:sub>
                              </m:sSub>
                            </m:sub>
                          </m:sSub>
                        </m:num>
                        <m:den>
                          <m:r>
                            <a:rPr kumimoji="1" lang="en-US" altLang="zh-CN" sz="1600" b="1" i="1" spc="150" smtClean="0">
                              <a:solidFill>
                                <a:srgbClr val="F8F8F8">
                                  <a:lumMod val="25000"/>
                                </a:srgbClr>
                              </a:solidFill>
                              <a:latin typeface="Cambria Math" panose="02040503050406030204" pitchFamily="18" charset="0"/>
                              <a:ea typeface="微软雅黑" panose="020B0503020204020204" pitchFamily="34" charset="-122"/>
                            </a:rPr>
                            <m:t>𝒅𝒕</m:t>
                          </m:r>
                        </m:den>
                      </m:f>
                      <m:r>
                        <a:rPr kumimoji="1" lang="en-US" altLang="zh-CN" sz="1600" b="1" i="1" spc="150" smtClean="0">
                          <a:solidFill>
                            <a:srgbClr val="F8F8F8">
                              <a:lumMod val="25000"/>
                            </a:srgbClr>
                          </a:solidFill>
                          <a:latin typeface="Cambria Math" panose="02040503050406030204" pitchFamily="18" charset="0"/>
                          <a:ea typeface="微软雅黑" panose="020B0503020204020204" pitchFamily="34" charset="-122"/>
                        </a:rPr>
                        <m:t>=</m:t>
                      </m:r>
                      <m:r>
                        <a:rPr kumimoji="1" lang="en-US" altLang="zh-CN" sz="1600" b="1" i="1" spc="150" smtClean="0">
                          <a:solidFill>
                            <a:srgbClr val="F8F8F8">
                              <a:lumMod val="25000"/>
                            </a:srgbClr>
                          </a:solidFill>
                          <a:latin typeface="Cambria Math" panose="02040503050406030204" pitchFamily="18" charset="0"/>
                          <a:ea typeface="微软雅黑" panose="020B0503020204020204" pitchFamily="34" charset="-122"/>
                        </a:rPr>
                        <m:t>𝑵</m:t>
                      </m:r>
                      <m:r>
                        <a:rPr kumimoji="1" lang="en-US" altLang="zh-CN" sz="1600" i="1" spc="150">
                          <a:solidFill>
                            <a:srgbClr val="F8F8F8">
                              <a:lumMod val="25000"/>
                            </a:srgbClr>
                          </a:solidFill>
                          <a:latin typeface="Cambria Math" panose="02040503050406030204" pitchFamily="18" charset="0"/>
                          <a:ea typeface="Cambria Math" panose="02040503050406030204" pitchFamily="18" charset="0"/>
                        </a:rPr>
                        <m:t>∙</m:t>
                      </m:r>
                      <m:f>
                        <m:fPr>
                          <m:ctrlPr>
                            <a:rPr kumimoji="1" lang="en-US" altLang="zh-CN" sz="1600" i="1" spc="150">
                              <a:solidFill>
                                <a:srgbClr val="F8F8F8">
                                  <a:lumMod val="25000"/>
                                </a:srgbClr>
                              </a:solidFill>
                              <a:latin typeface="Cambria Math" panose="02040503050406030204" pitchFamily="18" charset="0"/>
                              <a:ea typeface="微软雅黑" panose="020B0503020204020204" pitchFamily="34" charset="-122"/>
                            </a:rPr>
                          </m:ctrlPr>
                        </m:fPr>
                        <m:num>
                          <m:r>
                            <a:rPr kumimoji="1" lang="en-US" altLang="zh-CN" sz="1600" i="1" spc="150">
                              <a:solidFill>
                                <a:srgbClr val="C00000"/>
                              </a:solidFill>
                              <a:latin typeface="Cambria Math" panose="02040503050406030204" pitchFamily="18" charset="0"/>
                              <a:ea typeface="微软雅黑" panose="020B0503020204020204" pitchFamily="34" charset="-122"/>
                            </a:rPr>
                            <m:t>𝑰</m:t>
                          </m:r>
                          <m:r>
                            <m:rPr>
                              <m:nor/>
                            </m:rPr>
                            <a:rPr kumimoji="1" lang="en-US" altLang="zh-CN" sz="1600" spc="150" dirty="0">
                              <a:solidFill>
                                <a:srgbClr val="F8F8F8">
                                  <a:lumMod val="25000"/>
                                </a:srgbClr>
                              </a:solidFill>
                              <a:latin typeface="微软雅黑" panose="020B0503020204020204" pitchFamily="34" charset="-122"/>
                              <a:ea typeface="微软雅黑" panose="020B0503020204020204" pitchFamily="34" charset="-122"/>
                            </a:rPr>
                            <m:t> </m:t>
                          </m:r>
                        </m:num>
                        <m:den>
                          <m:r>
                            <a:rPr kumimoji="1" lang="en-US" altLang="zh-CN" sz="1600" b="1" i="1" spc="150" smtClean="0">
                              <a:solidFill>
                                <a:srgbClr val="F8F8F8">
                                  <a:lumMod val="25000"/>
                                </a:srgbClr>
                              </a:solidFill>
                              <a:latin typeface="Cambria Math" panose="02040503050406030204" pitchFamily="18" charset="0"/>
                              <a:ea typeface="微软雅黑" panose="020B0503020204020204" pitchFamily="34" charset="-122"/>
                            </a:rPr>
                            <m:t>𝟐</m:t>
                          </m:r>
                          <m:r>
                            <a:rPr kumimoji="1" lang="en-US" altLang="zh-CN" sz="1600" b="1" i="1" spc="150" smtClean="0">
                              <a:solidFill>
                                <a:srgbClr val="F8F8F8">
                                  <a:lumMod val="25000"/>
                                </a:srgbClr>
                              </a:solidFill>
                              <a:latin typeface="Cambria Math" panose="02040503050406030204" pitchFamily="18" charset="0"/>
                              <a:ea typeface="微软雅黑" panose="020B0503020204020204" pitchFamily="34" charset="-122"/>
                            </a:rPr>
                            <m:t>𝑭</m:t>
                          </m:r>
                        </m:den>
                      </m:f>
                    </m:oMath>
                  </m:oMathPara>
                </a14:m>
                <a:endParaRPr kumimoji="1" lang="en-US" altLang="zh-CN" sz="1600" spc="150" dirty="0">
                  <a:solidFill>
                    <a:srgbClr val="F8F8F8">
                      <a:lumMod val="25000"/>
                    </a:srgbClr>
                  </a:solidFill>
                  <a:latin typeface="微软雅黑" panose="020B0503020204020204" pitchFamily="34" charset="-122"/>
                  <a:ea typeface="微软雅黑" panose="020B0503020204020204"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1832278" y="1972557"/>
                <a:ext cx="6927094" cy="1365054"/>
              </a:xfrm>
              <a:prstGeom prst="rect">
                <a:avLst/>
              </a:prstGeom>
              <a:blipFill>
                <a:blip r:embed="rId4"/>
                <a:stretch>
                  <a:fillRect/>
                </a:stretch>
              </a:blipFill>
            </p:spPr>
            <p:txBody>
              <a:bodyPr/>
              <a:lstStyle/>
              <a:p>
                <a:r>
                  <a:rPr lang="zh-CN" altLang="en-US">
                    <a:noFill/>
                  </a:rPr>
                  <a:t> </a:t>
                </a:r>
              </a:p>
            </p:txBody>
          </p:sp>
        </mc:Fallback>
      </mc:AlternateContent>
      <p:sp>
        <p:nvSpPr>
          <p:cNvPr id="13" name="矩形 28"/>
          <p:cNvSpPr>
            <a:spLocks noChangeArrowheads="1"/>
          </p:cNvSpPr>
          <p:nvPr/>
        </p:nvSpPr>
        <p:spPr bwMode="auto">
          <a:xfrm>
            <a:off x="4405758" y="4947413"/>
            <a:ext cx="13710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defRPr/>
            </a:pPr>
            <a:r>
              <a:rPr lang="zh-CN" altLang="en-US" sz="1400" spc="150" dirty="0">
                <a:solidFill>
                  <a:srgbClr val="F8F8F8">
                    <a:lumMod val="25000"/>
                  </a:srgbClr>
                </a:solidFill>
                <a:latin typeface="微软雅黑" panose="020B0503020204020204" pitchFamily="34" charset="-122"/>
                <a:ea typeface="微软雅黑" panose="020B0503020204020204" pitchFamily="34" charset="-122"/>
              </a:rPr>
              <a:t>产气率模型</a:t>
            </a:r>
          </a:p>
        </p:txBody>
      </p:sp>
      <p:sp>
        <p:nvSpPr>
          <p:cNvPr id="15" name="矩形 28"/>
          <p:cNvSpPr>
            <a:spLocks noChangeArrowheads="1"/>
          </p:cNvSpPr>
          <p:nvPr/>
        </p:nvSpPr>
        <p:spPr bwMode="auto">
          <a:xfrm>
            <a:off x="208212" y="4690522"/>
            <a:ext cx="461342"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defRPr/>
            </a:pPr>
            <a:r>
              <a:rPr lang="zh-CN" altLang="en-US" sz="1400" spc="150" dirty="0">
                <a:solidFill>
                  <a:srgbClr val="F8F8F8">
                    <a:lumMod val="25000"/>
                  </a:srgbClr>
                </a:solidFill>
                <a:latin typeface="微软雅黑" panose="020B0503020204020204" pitchFamily="34" charset="-122"/>
                <a:ea typeface="微软雅黑" panose="020B0503020204020204" pitchFamily="34" charset="-122"/>
              </a:rPr>
              <a:t>电解槽静态模型</a:t>
            </a:r>
            <a:endParaRPr lang="en-US" altLang="zh-CN" sz="1400" spc="150" dirty="0">
              <a:solidFill>
                <a:srgbClr val="F8F8F8">
                  <a:lumMod val="25000"/>
                </a:srgb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FBEB444E-565E-40A3-B691-EF1133F23AD1}"/>
              </a:ext>
            </a:extLst>
          </p:cNvPr>
          <p:cNvPicPr>
            <a:picLocks noChangeAspect="1"/>
          </p:cNvPicPr>
          <p:nvPr/>
        </p:nvPicPr>
        <p:blipFill>
          <a:blip r:embed="rId5"/>
          <a:stretch>
            <a:fillRect/>
          </a:stretch>
        </p:blipFill>
        <p:spPr>
          <a:xfrm>
            <a:off x="669554" y="4450164"/>
            <a:ext cx="3374044" cy="2280330"/>
          </a:xfrm>
          <a:prstGeom prst="rect">
            <a:avLst/>
          </a:prstGeom>
        </p:spPr>
      </p:pic>
      <p:pic>
        <p:nvPicPr>
          <p:cNvPr id="11" name="图片 10">
            <a:extLst>
              <a:ext uri="{FF2B5EF4-FFF2-40B4-BE49-F238E27FC236}">
                <a16:creationId xmlns:a16="http://schemas.microsoft.com/office/drawing/2014/main" id="{A33E85C0-B776-4E22-AFB0-EFEFA5A7605F}"/>
              </a:ext>
            </a:extLst>
          </p:cNvPr>
          <p:cNvPicPr>
            <a:picLocks noChangeAspect="1"/>
          </p:cNvPicPr>
          <p:nvPr/>
        </p:nvPicPr>
        <p:blipFill>
          <a:blip r:embed="rId6"/>
          <a:stretch>
            <a:fillRect/>
          </a:stretch>
        </p:blipFill>
        <p:spPr>
          <a:xfrm>
            <a:off x="4820234" y="4450164"/>
            <a:ext cx="3788779" cy="2280330"/>
          </a:xfrm>
          <a:prstGeom prst="rect">
            <a:avLst/>
          </a:prstGeom>
        </p:spPr>
      </p:pic>
      <p:sp>
        <p:nvSpPr>
          <p:cNvPr id="12" name="矩形 28"/>
          <p:cNvSpPr>
            <a:spLocks noChangeArrowheads="1"/>
          </p:cNvSpPr>
          <p:nvPr/>
        </p:nvSpPr>
        <p:spPr bwMode="auto">
          <a:xfrm>
            <a:off x="3155899" y="5290686"/>
            <a:ext cx="9724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defRPr/>
            </a:pPr>
            <a:r>
              <a:rPr lang="en-US" altLang="zh-CN" sz="1000" spc="150" dirty="0">
                <a:solidFill>
                  <a:srgbClr val="FF0000"/>
                </a:solidFill>
                <a:latin typeface="微软雅黑" panose="020B0503020204020204" pitchFamily="34" charset="-122"/>
                <a:ea typeface="微软雅黑" panose="020B0503020204020204" pitchFamily="34" charset="-122"/>
              </a:rPr>
              <a:t>.</a:t>
            </a:r>
            <a:r>
              <a:rPr lang="zh-CN" altLang="en-US" sz="1000" spc="150" dirty="0">
                <a:solidFill>
                  <a:srgbClr val="FF0000"/>
                </a:solidFill>
                <a:latin typeface="微软雅黑" panose="020B0503020204020204" pitchFamily="34" charset="-122"/>
                <a:ea typeface="微软雅黑" panose="020B0503020204020204" pitchFamily="34" charset="-122"/>
              </a:rPr>
              <a:t>实验值</a:t>
            </a:r>
            <a:endParaRPr lang="en-US" altLang="zh-CN" sz="1000" spc="150" dirty="0">
              <a:solidFill>
                <a:srgbClr val="FF0000"/>
              </a:solidFill>
              <a:latin typeface="微软雅黑" panose="020B0503020204020204" pitchFamily="34" charset="-122"/>
              <a:ea typeface="微软雅黑" panose="020B0503020204020204" pitchFamily="34" charset="-122"/>
            </a:endParaRPr>
          </a:p>
          <a:p>
            <a:pPr>
              <a:spcBef>
                <a:spcPct val="0"/>
              </a:spcBef>
              <a:spcAft>
                <a:spcPct val="0"/>
              </a:spcAft>
              <a:buClrTx/>
              <a:buSzTx/>
              <a:buFontTx/>
              <a:buNone/>
              <a:defRPr/>
            </a:pPr>
            <a:r>
              <a:rPr lang="en-US" altLang="zh-CN" sz="1000" spc="150" dirty="0">
                <a:solidFill>
                  <a:srgbClr val="FF0000"/>
                </a:solidFill>
                <a:latin typeface="微软雅黑" panose="020B0503020204020204" pitchFamily="34" charset="-122"/>
                <a:ea typeface="微软雅黑" panose="020B0503020204020204" pitchFamily="34" charset="-122"/>
              </a:rPr>
              <a:t>-</a:t>
            </a:r>
            <a:r>
              <a:rPr lang="zh-CN" altLang="en-US" sz="1000" spc="150" dirty="0">
                <a:solidFill>
                  <a:srgbClr val="FF0000"/>
                </a:solidFill>
                <a:latin typeface="微软雅黑" panose="020B0503020204020204" pitchFamily="34" charset="-122"/>
                <a:ea typeface="微软雅黑" panose="020B0503020204020204" pitchFamily="34" charset="-122"/>
              </a:rPr>
              <a:t>理论值</a:t>
            </a:r>
          </a:p>
        </p:txBody>
      </p:sp>
      <p:sp>
        <p:nvSpPr>
          <p:cNvPr id="14" name="矩形 28"/>
          <p:cNvSpPr>
            <a:spLocks noChangeArrowheads="1"/>
          </p:cNvSpPr>
          <p:nvPr/>
        </p:nvSpPr>
        <p:spPr bwMode="auto">
          <a:xfrm>
            <a:off x="7651049" y="5332133"/>
            <a:ext cx="9724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defRPr/>
            </a:pPr>
            <a:r>
              <a:rPr lang="en-US" altLang="zh-CN" sz="1000" spc="150" dirty="0">
                <a:solidFill>
                  <a:srgbClr val="FF0000"/>
                </a:solidFill>
                <a:latin typeface="微软雅黑" panose="020B0503020204020204" pitchFamily="34" charset="-122"/>
                <a:ea typeface="微软雅黑" panose="020B0503020204020204" pitchFamily="34" charset="-122"/>
              </a:rPr>
              <a:t>.</a:t>
            </a:r>
            <a:r>
              <a:rPr lang="zh-CN" altLang="en-US" sz="1000" spc="150" dirty="0">
                <a:solidFill>
                  <a:srgbClr val="FF0000"/>
                </a:solidFill>
                <a:latin typeface="微软雅黑" panose="020B0503020204020204" pitchFamily="34" charset="-122"/>
                <a:ea typeface="微软雅黑" panose="020B0503020204020204" pitchFamily="34" charset="-122"/>
              </a:rPr>
              <a:t>实验值</a:t>
            </a:r>
            <a:endParaRPr lang="en-US" altLang="zh-CN" sz="1000" spc="150" dirty="0">
              <a:solidFill>
                <a:srgbClr val="FF0000"/>
              </a:solidFill>
              <a:latin typeface="微软雅黑" panose="020B0503020204020204" pitchFamily="34" charset="-122"/>
              <a:ea typeface="微软雅黑" panose="020B0503020204020204" pitchFamily="34" charset="-122"/>
            </a:endParaRPr>
          </a:p>
          <a:p>
            <a:pPr>
              <a:spcBef>
                <a:spcPct val="0"/>
              </a:spcBef>
              <a:spcAft>
                <a:spcPct val="0"/>
              </a:spcAft>
              <a:buClrTx/>
              <a:buSzTx/>
              <a:buFontTx/>
              <a:buNone/>
              <a:defRPr/>
            </a:pPr>
            <a:r>
              <a:rPr lang="en-US" altLang="zh-CN" sz="1000" spc="150" dirty="0">
                <a:solidFill>
                  <a:srgbClr val="FF0000"/>
                </a:solidFill>
                <a:latin typeface="微软雅黑" panose="020B0503020204020204" pitchFamily="34" charset="-122"/>
                <a:ea typeface="微软雅黑" panose="020B0503020204020204" pitchFamily="34" charset="-122"/>
              </a:rPr>
              <a:t>-</a:t>
            </a:r>
            <a:r>
              <a:rPr lang="zh-CN" altLang="en-US" sz="1000" spc="150" dirty="0">
                <a:solidFill>
                  <a:srgbClr val="FF0000"/>
                </a:solidFill>
                <a:latin typeface="微软雅黑" panose="020B0503020204020204" pitchFamily="34" charset="-122"/>
                <a:ea typeface="微软雅黑" panose="020B0503020204020204" pitchFamily="34" charset="-122"/>
              </a:rPr>
              <a:t>理论值</a:t>
            </a:r>
          </a:p>
        </p:txBody>
      </p:sp>
    </p:spTree>
    <p:extLst>
      <p:ext uri="{BB962C8B-B14F-4D97-AF65-F5344CB8AC3E}">
        <p14:creationId xmlns:p14="http://schemas.microsoft.com/office/powerpoint/2010/main" val="454309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p:sp>
        <p:nvSpPr>
          <p:cNvPr id="21507" name="矩形 5"/>
          <p:cNvSpPr>
            <a:spLocks noChangeArrowheads="1"/>
          </p:cNvSpPr>
          <p:nvPr/>
        </p:nvSpPr>
        <p:spPr bwMode="auto">
          <a:xfrm>
            <a:off x="1447800" y="836613"/>
            <a:ext cx="71612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a:solidFill>
                  <a:srgbClr val="000000"/>
                </a:solidFill>
                <a:latin typeface="微软雅黑" panose="020B0503020204020204" pitchFamily="34" charset="-122"/>
                <a:ea typeface="微软雅黑" panose="020B0503020204020204" pitchFamily="34" charset="-122"/>
                <a:sym typeface="+mn-ea"/>
              </a:rPr>
              <a:t>研究内容</a:t>
            </a:r>
            <a:r>
              <a:rPr lang="en-US" altLang="zh-CN" sz="2000">
                <a:solidFill>
                  <a:srgbClr val="000000"/>
                </a:solidFill>
                <a:latin typeface="微软雅黑" panose="020B0503020204020204" pitchFamily="34" charset="-122"/>
                <a:ea typeface="微软雅黑" panose="020B0503020204020204" pitchFamily="34" charset="-122"/>
                <a:sym typeface="+mn-ea"/>
              </a:rPr>
              <a:t>1</a:t>
            </a:r>
            <a:r>
              <a:rPr lang="zh-CN" altLang="en-US" sz="2000">
                <a:solidFill>
                  <a:srgbClr val="000000"/>
                </a:solidFill>
                <a:latin typeface="微软雅黑" panose="020B0503020204020204" pitchFamily="34" charset="-122"/>
                <a:ea typeface="微软雅黑" panose="020B0503020204020204" pitchFamily="34" charset="-122"/>
                <a:sym typeface="+mn-ea"/>
              </a:rPr>
              <a:t>：氢热电多能耦合系统动态建模技术</a:t>
            </a:r>
            <a:endParaRPr lang="zh-CN" altLang="zh-CN" sz="2000" noProof="1">
              <a:solidFill>
                <a:srgbClr val="000000"/>
              </a:solidFill>
              <a:latin typeface="微软雅黑" panose="020B0503020204020204" pitchFamily="34" charset="-122"/>
              <a:ea typeface="微软雅黑" panose="020B0503020204020204" pitchFamily="34" charset="-122"/>
            </a:endParaRPr>
          </a:p>
        </p:txBody>
      </p:sp>
      <p:sp>
        <p:nvSpPr>
          <p:cNvPr id="33" name="圆角矩形 53"/>
          <p:cNvSpPr/>
          <p:nvPr/>
        </p:nvSpPr>
        <p:spPr>
          <a:xfrm>
            <a:off x="298450" y="1592263"/>
            <a:ext cx="8547100" cy="1231900"/>
          </a:xfrm>
          <a:prstGeom prst="roundRect">
            <a:avLst>
              <a:gd name="adj" fmla="val 4806"/>
            </a:avLst>
          </a:prstGeom>
          <a:solidFill>
            <a:sysClr val="window" lastClr="FFFFFF"/>
          </a:solidFill>
          <a:ln w="28575" cap="flat" cmpd="sng" algn="ctr">
            <a:solidFill>
              <a:srgbClr val="076655"/>
            </a:solidFill>
            <a:prstDash val="sysDash"/>
            <a:miter lim="800000"/>
          </a:ln>
          <a:effectLst/>
        </p:spPr>
        <p:txBody>
          <a:bodyPr anchor="ctr"/>
          <a:lstStyle/>
          <a:p>
            <a:pPr>
              <a:lnSpc>
                <a:spcPct val="120000"/>
              </a:lnSpc>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     基于上述电解槽模型，将其推广至</a:t>
            </a:r>
            <a:r>
              <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rPr>
              <a:t>20kW</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碱液电解制氢设备，所得理论结果和实验结果相符，模型误差小于</a:t>
            </a:r>
            <a:r>
              <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rPr>
              <a:t>5%</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。据此，在</a:t>
            </a:r>
            <a:r>
              <a:rPr kumimoji="1" lang="en-US" altLang="zh-CN" sz="1800" spc="150" dirty="0" err="1">
                <a:solidFill>
                  <a:srgbClr val="F8F8F8">
                    <a:lumMod val="25000"/>
                  </a:srgbClr>
                </a:solidFill>
                <a:latin typeface="微软雅黑" panose="020B0503020204020204" pitchFamily="34" charset="-122"/>
                <a:ea typeface="微软雅黑" panose="020B0503020204020204" pitchFamily="34" charset="-122"/>
              </a:rPr>
              <a:t>Matlab</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环境中搭建了相应的仿真模型库。</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p:txBody>
      </p:sp>
      <p:sp>
        <p:nvSpPr>
          <p:cNvPr id="21513" name="文本框 24"/>
          <p:cNvSpPr txBox="1">
            <a:spLocks noChangeArrowheads="1"/>
          </p:cNvSpPr>
          <p:nvPr/>
        </p:nvSpPr>
        <p:spPr bwMode="auto">
          <a:xfrm>
            <a:off x="1031875" y="6067326"/>
            <a:ext cx="29209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en-US" altLang="zh-CN" sz="1400" dirty="0">
                <a:solidFill>
                  <a:srgbClr val="000000"/>
                </a:solidFill>
                <a:latin typeface="微软雅黑" panose="020B0503020204020204" pitchFamily="34" charset="-122"/>
                <a:ea typeface="微软雅黑" panose="020B0503020204020204" pitchFamily="34" charset="-122"/>
              </a:rPr>
              <a:t>20kW</a:t>
            </a:r>
            <a:r>
              <a:rPr kumimoji="0" lang="zh-CN" altLang="en-US" sz="1400" dirty="0">
                <a:solidFill>
                  <a:srgbClr val="000000"/>
                </a:solidFill>
                <a:latin typeface="微软雅黑" panose="020B0503020204020204" pitchFamily="34" charset="-122"/>
                <a:ea typeface="微软雅黑" panose="020B0503020204020204" pitchFamily="34" charset="-122"/>
              </a:rPr>
              <a:t>碱液制氢模型误差小于</a:t>
            </a:r>
            <a:r>
              <a:rPr kumimoji="0" lang="en-US" altLang="zh-CN" sz="1400" dirty="0">
                <a:solidFill>
                  <a:srgbClr val="000000"/>
                </a:solidFill>
                <a:latin typeface="微软雅黑" panose="020B0503020204020204" pitchFamily="34" charset="-122"/>
                <a:ea typeface="微软雅黑" panose="020B0503020204020204" pitchFamily="34" charset="-122"/>
              </a:rPr>
              <a:t>5%</a:t>
            </a:r>
            <a:endParaRPr kumimoji="0"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14" name="文本框 24"/>
          <p:cNvSpPr txBox="1">
            <a:spLocks noChangeArrowheads="1"/>
          </p:cNvSpPr>
          <p:nvPr/>
        </p:nvSpPr>
        <p:spPr bwMode="auto">
          <a:xfrm>
            <a:off x="5867400" y="6044904"/>
            <a:ext cx="20288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en-US" altLang="zh-CN" sz="1400" dirty="0" err="1">
                <a:solidFill>
                  <a:srgbClr val="000000"/>
                </a:solidFill>
                <a:latin typeface="微软雅黑" panose="020B0503020204020204" pitchFamily="34" charset="-122"/>
                <a:ea typeface="微软雅黑" panose="020B0503020204020204" pitchFamily="34" charset="-122"/>
              </a:rPr>
              <a:t>Matlab</a:t>
            </a:r>
            <a:r>
              <a:rPr kumimoji="0" lang="zh-CN" altLang="en-US" sz="1400" dirty="0">
                <a:solidFill>
                  <a:srgbClr val="000000"/>
                </a:solidFill>
                <a:latin typeface="微软雅黑" panose="020B0503020204020204" pitchFamily="34" charset="-122"/>
                <a:ea typeface="微软雅黑" panose="020B0503020204020204" pitchFamily="34" charset="-122"/>
              </a:rPr>
              <a:t>碱液制氢模型</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33" y="3400425"/>
            <a:ext cx="4609883" cy="2584451"/>
          </a:xfrm>
          <a:prstGeom prst="rect">
            <a:avLst/>
          </a:prstGeom>
        </p:spPr>
      </p:pic>
      <p:pic>
        <p:nvPicPr>
          <p:cNvPr id="10" name="图片 9">
            <a:extLst>
              <a:ext uri="{FF2B5EF4-FFF2-40B4-BE49-F238E27FC236}">
                <a16:creationId xmlns:a16="http://schemas.microsoft.com/office/drawing/2014/main" id="{FA69A4BA-BF5E-43B4-8F0C-B9865E7AC7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8406" y="3400425"/>
            <a:ext cx="3974123" cy="258445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p:sp>
        <p:nvSpPr>
          <p:cNvPr id="23555" name="矩形 5"/>
          <p:cNvSpPr>
            <a:spLocks noChangeArrowheads="1"/>
          </p:cNvSpPr>
          <p:nvPr/>
        </p:nvSpPr>
        <p:spPr bwMode="auto">
          <a:xfrm>
            <a:off x="1447800" y="836613"/>
            <a:ext cx="71612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a:solidFill>
                  <a:srgbClr val="000000"/>
                </a:solidFill>
                <a:latin typeface="微软雅黑" panose="020B0503020204020204" pitchFamily="34" charset="-122"/>
                <a:ea typeface="微软雅黑" panose="020B0503020204020204" pitchFamily="34" charset="-122"/>
                <a:sym typeface="+mn-ea"/>
              </a:rPr>
              <a:t>研究内容</a:t>
            </a:r>
            <a:r>
              <a:rPr lang="en-US" altLang="zh-CN" sz="2000">
                <a:solidFill>
                  <a:srgbClr val="000000"/>
                </a:solidFill>
                <a:latin typeface="微软雅黑" panose="020B0503020204020204" pitchFamily="34" charset="-122"/>
                <a:ea typeface="微软雅黑" panose="020B0503020204020204" pitchFamily="34" charset="-122"/>
                <a:sym typeface="+mn-ea"/>
              </a:rPr>
              <a:t>1</a:t>
            </a:r>
            <a:r>
              <a:rPr lang="zh-CN" altLang="en-US" sz="2000">
                <a:solidFill>
                  <a:srgbClr val="000000"/>
                </a:solidFill>
                <a:latin typeface="微软雅黑" panose="020B0503020204020204" pitchFamily="34" charset="-122"/>
                <a:ea typeface="微软雅黑" panose="020B0503020204020204" pitchFamily="34" charset="-122"/>
                <a:sym typeface="+mn-ea"/>
              </a:rPr>
              <a:t>：氢热电多能耦合系统动态建模技术</a:t>
            </a:r>
            <a:endParaRPr lang="zh-CN" altLang="zh-CN" sz="2000" noProof="1">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3" name="圆角矩形 53"/>
              <p:cNvSpPr/>
              <p:nvPr/>
            </p:nvSpPr>
            <p:spPr>
              <a:xfrm>
                <a:off x="104775" y="1593850"/>
                <a:ext cx="8991600" cy="2241088"/>
              </a:xfrm>
              <a:prstGeom prst="roundRect">
                <a:avLst>
                  <a:gd name="adj" fmla="val 4806"/>
                </a:avLst>
              </a:prstGeom>
              <a:solidFill>
                <a:sysClr val="window" lastClr="FFFFFF"/>
              </a:solidFill>
              <a:ln w="28575" cap="flat" cmpd="sng" algn="ctr">
                <a:solidFill>
                  <a:srgbClr val="076655"/>
                </a:solidFill>
                <a:prstDash val="sysDash"/>
                <a:miter lim="800000"/>
              </a:ln>
              <a:effectLst/>
            </p:spPr>
            <p:txBody>
              <a:bodyPr anchor="ctr"/>
              <a:lstStyle/>
              <a:p>
                <a:pPr>
                  <a:lnSpc>
                    <a:spcPct val="120000"/>
                  </a:lnSpc>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     在动态模型方面，依据电化学</a:t>
                </a:r>
                <a:r>
                  <a:rPr kumimoji="1" lang="zh-CN" altLang="en-US" sz="1800" spc="150" dirty="0">
                    <a:solidFill>
                      <a:srgbClr val="FF0000"/>
                    </a:solidFill>
                    <a:latin typeface="微软雅黑" panose="020B0503020204020204" pitchFamily="34" charset="-122"/>
                    <a:ea typeface="微软雅黑" panose="020B0503020204020204" pitchFamily="34" charset="-122"/>
                  </a:rPr>
                  <a:t>双层电容模型</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以及</a:t>
                </a:r>
                <a:r>
                  <a:rPr kumimoji="1" lang="zh-CN" altLang="en-US" sz="1800" spc="150" dirty="0">
                    <a:solidFill>
                      <a:srgbClr val="FF0000"/>
                    </a:solidFill>
                    <a:latin typeface="微软雅黑" panose="020B0503020204020204" pitchFamily="34" charset="-122"/>
                    <a:ea typeface="微软雅黑" panose="020B0503020204020204" pitchFamily="34" charset="-122"/>
                  </a:rPr>
                  <a:t>碱液内阻模型</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，初步构建了碱液制氢端口动态外特性模型：</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a:lnSpc>
                    <a:spcPct val="120000"/>
                  </a:lnSpc>
                  <a:defRPr/>
                </a:pPr>
                <a14:m>
                  <m:oMathPara xmlns:m="http://schemas.openxmlformats.org/officeDocument/2006/math">
                    <m:oMathParaPr>
                      <m:jc m:val="centerGroup"/>
                    </m:oMathParaPr>
                    <m:oMath xmlns:m="http://schemas.openxmlformats.org/officeDocument/2006/math">
                      <m:f>
                        <m:fPr>
                          <m:ctrlPr>
                            <a:rPr kumimoji="1" lang="en-US" altLang="zh-CN" sz="1800" i="1" spc="150" smtClean="0">
                              <a:solidFill>
                                <a:srgbClr val="F8F8F8">
                                  <a:lumMod val="25000"/>
                                </a:srgbClr>
                              </a:solidFill>
                              <a:latin typeface="Cambria Math" panose="02040503050406030204" pitchFamily="18" charset="0"/>
                              <a:ea typeface="微软雅黑" panose="020B0503020204020204" pitchFamily="34" charset="-122"/>
                            </a:rPr>
                          </m:ctrlPr>
                        </m:fPr>
                        <m:num>
                          <m:r>
                            <a:rPr kumimoji="1" lang="en-US" altLang="zh-CN" sz="1800" b="1" i="1" spc="150" smtClean="0">
                              <a:solidFill>
                                <a:srgbClr val="F8F8F8">
                                  <a:lumMod val="25000"/>
                                </a:srgbClr>
                              </a:solidFill>
                              <a:latin typeface="Cambria Math" panose="02040503050406030204" pitchFamily="18" charset="0"/>
                              <a:ea typeface="微软雅黑" panose="020B0503020204020204" pitchFamily="34" charset="-122"/>
                            </a:rPr>
                            <m:t>𝒊</m:t>
                          </m:r>
                        </m:num>
                        <m:den>
                          <m:r>
                            <a:rPr kumimoji="1" lang="en-US" altLang="zh-CN" sz="1800" b="1" i="1" spc="150" smtClean="0">
                              <a:solidFill>
                                <a:srgbClr val="F8F8F8">
                                  <a:lumMod val="25000"/>
                                </a:srgbClr>
                              </a:solidFill>
                              <a:latin typeface="Cambria Math" panose="02040503050406030204" pitchFamily="18" charset="0"/>
                              <a:ea typeface="微软雅黑" panose="020B0503020204020204" pitchFamily="34" charset="-122"/>
                            </a:rPr>
                            <m:t>𝒖</m:t>
                          </m:r>
                        </m:den>
                      </m:f>
                      <m:r>
                        <a:rPr kumimoji="1" lang="en-US" altLang="zh-CN" sz="1800" b="1" i="1" spc="150" smtClean="0">
                          <a:solidFill>
                            <a:srgbClr val="F8F8F8">
                              <a:lumMod val="25000"/>
                            </a:srgbClr>
                          </a:solidFill>
                          <a:latin typeface="Cambria Math" panose="02040503050406030204" pitchFamily="18" charset="0"/>
                          <a:ea typeface="微软雅黑" panose="020B0503020204020204" pitchFamily="34" charset="-122"/>
                        </a:rPr>
                        <m:t>=</m:t>
                      </m:r>
                      <m:f>
                        <m:fPr>
                          <m:ctrlPr>
                            <a:rPr kumimoji="1" lang="en-US" altLang="zh-CN" sz="1800" b="1" i="1" spc="150" smtClean="0">
                              <a:solidFill>
                                <a:srgbClr val="F8F8F8">
                                  <a:lumMod val="25000"/>
                                </a:srgbClr>
                              </a:solidFill>
                              <a:latin typeface="Cambria Math" panose="02040503050406030204" pitchFamily="18" charset="0"/>
                              <a:ea typeface="微软雅黑" panose="020B0503020204020204" pitchFamily="34" charset="-122"/>
                            </a:rPr>
                          </m:ctrlPr>
                        </m:fPr>
                        <m:num>
                          <m:sSub>
                            <m:sSubPr>
                              <m:ctrlPr>
                                <a:rPr kumimoji="1" lang="en-US" altLang="zh-CN" sz="1800" b="1" i="1" spc="150" smtClean="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800" b="1" i="1" spc="150" smtClean="0">
                                  <a:solidFill>
                                    <a:srgbClr val="F8F8F8">
                                      <a:lumMod val="25000"/>
                                    </a:srgbClr>
                                  </a:solidFill>
                                  <a:latin typeface="Cambria Math" panose="02040503050406030204" pitchFamily="18" charset="0"/>
                                  <a:ea typeface="微软雅黑" panose="020B0503020204020204" pitchFamily="34" charset="-122"/>
                                </a:rPr>
                                <m:t>𝑹</m:t>
                              </m:r>
                            </m:e>
                            <m:sub>
                              <m:r>
                                <a:rPr kumimoji="1" lang="en-US" altLang="zh-CN" sz="1800" b="1" i="1" spc="150" smtClean="0">
                                  <a:solidFill>
                                    <a:srgbClr val="F8F8F8">
                                      <a:lumMod val="25000"/>
                                    </a:srgbClr>
                                  </a:solidFill>
                                  <a:latin typeface="Cambria Math" panose="02040503050406030204" pitchFamily="18" charset="0"/>
                                  <a:ea typeface="微软雅黑" panose="020B0503020204020204" pitchFamily="34" charset="-122"/>
                                </a:rPr>
                                <m:t>𝒂</m:t>
                              </m:r>
                            </m:sub>
                          </m:sSub>
                        </m:num>
                        <m:den>
                          <m:sSub>
                            <m:sSubPr>
                              <m:ctrlP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𝑹</m:t>
                              </m:r>
                            </m:e>
                            <m:sub>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𝒂</m:t>
                              </m:r>
                            </m:sub>
                          </m:sSub>
                          <m:sSub>
                            <m:sSubPr>
                              <m:ctrlP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800" b="1" i="1" spc="150" smtClean="0">
                                  <a:solidFill>
                                    <a:srgbClr val="F8F8F8">
                                      <a:lumMod val="25000"/>
                                    </a:srgbClr>
                                  </a:solidFill>
                                  <a:latin typeface="Cambria Math" panose="02040503050406030204" pitchFamily="18" charset="0"/>
                                  <a:ea typeface="微软雅黑" panose="020B0503020204020204" pitchFamily="34" charset="-122"/>
                                </a:rPr>
                                <m:t>𝑪</m:t>
                              </m:r>
                            </m:e>
                            <m:sub>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𝒂</m:t>
                              </m:r>
                            </m:sub>
                          </m:sSub>
                          <m:r>
                            <a:rPr kumimoji="1" lang="en-US" altLang="zh-CN" sz="1800" b="1" i="1" spc="150" smtClean="0">
                              <a:solidFill>
                                <a:srgbClr val="F8F8F8">
                                  <a:lumMod val="25000"/>
                                </a:srgbClr>
                              </a:solidFill>
                              <a:latin typeface="Cambria Math" panose="02040503050406030204" pitchFamily="18" charset="0"/>
                              <a:ea typeface="微软雅黑" panose="020B0503020204020204" pitchFamily="34" charset="-122"/>
                            </a:rPr>
                            <m:t>𝒔</m:t>
                          </m:r>
                          <m:r>
                            <a:rPr kumimoji="1" lang="en-US" altLang="zh-CN" sz="1800" b="1" i="1" spc="150" smtClean="0">
                              <a:solidFill>
                                <a:srgbClr val="F8F8F8">
                                  <a:lumMod val="25000"/>
                                </a:srgbClr>
                              </a:solidFill>
                              <a:latin typeface="Cambria Math" panose="02040503050406030204" pitchFamily="18" charset="0"/>
                              <a:ea typeface="微软雅黑" panose="020B0503020204020204" pitchFamily="34" charset="-122"/>
                            </a:rPr>
                            <m:t>+</m:t>
                          </m:r>
                          <m:r>
                            <a:rPr kumimoji="1" lang="en-US" altLang="zh-CN" sz="1800" b="1" i="1" spc="150" smtClean="0">
                              <a:solidFill>
                                <a:srgbClr val="F8F8F8">
                                  <a:lumMod val="25000"/>
                                </a:srgbClr>
                              </a:solidFill>
                              <a:latin typeface="Cambria Math" panose="02040503050406030204" pitchFamily="18" charset="0"/>
                              <a:ea typeface="微软雅黑" panose="020B0503020204020204" pitchFamily="34" charset="-122"/>
                            </a:rPr>
                            <m:t>𝟏</m:t>
                          </m:r>
                        </m:den>
                      </m:f>
                      <m:r>
                        <a:rPr kumimoji="1" lang="en-US" altLang="zh-CN" sz="1800" b="1" i="1" spc="150" smtClean="0">
                          <a:solidFill>
                            <a:srgbClr val="F8F8F8">
                              <a:lumMod val="25000"/>
                            </a:srgbClr>
                          </a:solidFill>
                          <a:latin typeface="Cambria Math" panose="02040503050406030204" pitchFamily="18" charset="0"/>
                          <a:ea typeface="微软雅黑" panose="020B0503020204020204" pitchFamily="34" charset="-122"/>
                        </a:rPr>
                        <m:t>+</m:t>
                      </m:r>
                      <m:f>
                        <m:fPr>
                          <m:ctrlP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ctrlPr>
                        </m:fPr>
                        <m:num>
                          <m:sSub>
                            <m:sSubPr>
                              <m:ctrlP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𝑹</m:t>
                              </m:r>
                            </m:e>
                            <m:sub>
                              <m:r>
                                <a:rPr kumimoji="1" lang="en-US" altLang="zh-CN" sz="1800" b="1" i="1" spc="150" smtClean="0">
                                  <a:solidFill>
                                    <a:srgbClr val="F8F8F8">
                                      <a:lumMod val="25000"/>
                                    </a:srgbClr>
                                  </a:solidFill>
                                  <a:latin typeface="Cambria Math" panose="02040503050406030204" pitchFamily="18" charset="0"/>
                                  <a:ea typeface="微软雅黑" panose="020B0503020204020204" pitchFamily="34" charset="-122"/>
                                </a:rPr>
                                <m:t>𝒄</m:t>
                              </m:r>
                            </m:sub>
                          </m:sSub>
                        </m:num>
                        <m:den>
                          <m:sSub>
                            <m:sSubPr>
                              <m:ctrlP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𝑹</m:t>
                              </m:r>
                            </m:e>
                            <m:sub>
                              <m:r>
                                <a:rPr kumimoji="1" lang="en-US" altLang="zh-CN" sz="1800" b="1" i="1" spc="150" smtClean="0">
                                  <a:solidFill>
                                    <a:srgbClr val="F8F8F8">
                                      <a:lumMod val="25000"/>
                                    </a:srgbClr>
                                  </a:solidFill>
                                  <a:latin typeface="Cambria Math" panose="02040503050406030204" pitchFamily="18" charset="0"/>
                                  <a:ea typeface="微软雅黑" panose="020B0503020204020204" pitchFamily="34" charset="-122"/>
                                </a:rPr>
                                <m:t>𝒄</m:t>
                              </m:r>
                            </m:sub>
                          </m:sSub>
                          <m:sSub>
                            <m:sSubPr>
                              <m:ctrlP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𝑪</m:t>
                              </m:r>
                            </m:e>
                            <m:sub>
                              <m:r>
                                <a:rPr kumimoji="1" lang="en-US" altLang="zh-CN" sz="1800" b="1" i="1" spc="150" smtClean="0">
                                  <a:solidFill>
                                    <a:srgbClr val="F8F8F8">
                                      <a:lumMod val="25000"/>
                                    </a:srgbClr>
                                  </a:solidFill>
                                  <a:latin typeface="Cambria Math" panose="02040503050406030204" pitchFamily="18" charset="0"/>
                                  <a:ea typeface="微软雅黑" panose="020B0503020204020204" pitchFamily="34" charset="-122"/>
                                </a:rPr>
                                <m:t>𝒄</m:t>
                              </m:r>
                            </m:sub>
                          </m:sSub>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𝒔</m:t>
                          </m:r>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m:t>
                          </m:r>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𝟏</m:t>
                          </m:r>
                        </m:den>
                      </m:f>
                      <m:r>
                        <a:rPr kumimoji="1" lang="en-US" altLang="zh-CN" sz="1800" b="1" i="1" spc="150" smtClean="0">
                          <a:solidFill>
                            <a:srgbClr val="F8F8F8">
                              <a:lumMod val="25000"/>
                            </a:srgbClr>
                          </a:solidFill>
                          <a:latin typeface="Cambria Math" panose="02040503050406030204" pitchFamily="18" charset="0"/>
                          <a:ea typeface="微软雅黑" panose="020B0503020204020204" pitchFamily="34" charset="-122"/>
                        </a:rPr>
                        <m:t>+</m:t>
                      </m:r>
                      <m:sSub>
                        <m:sSubPr>
                          <m:ctrlP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𝑹</m:t>
                          </m:r>
                        </m:e>
                        <m:sub>
                          <m:r>
                            <a:rPr kumimoji="1" lang="en-US" altLang="zh-CN" sz="1800" b="1" i="1" spc="150" smtClean="0">
                              <a:solidFill>
                                <a:srgbClr val="F8F8F8">
                                  <a:lumMod val="25000"/>
                                </a:srgbClr>
                              </a:solidFill>
                              <a:latin typeface="Cambria Math" panose="02040503050406030204" pitchFamily="18" charset="0"/>
                              <a:ea typeface="微软雅黑" panose="020B0503020204020204" pitchFamily="34" charset="-122"/>
                            </a:rPr>
                            <m:t>𝒐𝒉𝒎</m:t>
                          </m:r>
                        </m:sub>
                      </m:sSub>
                    </m:oMath>
                  </m:oMathPara>
                </a14:m>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a:lnSpc>
                    <a:spcPct val="120000"/>
                  </a:lnSpc>
                  <a:defRPr/>
                </a:pPr>
                <a14:m>
                  <m:oMath xmlns:m="http://schemas.openxmlformats.org/officeDocument/2006/math">
                    <m:sSub>
                      <m:sSubPr>
                        <m:ctrlP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𝑹</m:t>
                        </m:r>
                      </m:e>
                      <m:sub>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𝒂</m:t>
                        </m:r>
                      </m:sub>
                    </m:sSub>
                  </m:oMath>
                </a14:m>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和</a:t>
                </a:r>
                <a14:m>
                  <m:oMath xmlns:m="http://schemas.openxmlformats.org/officeDocument/2006/math">
                    <m:sSub>
                      <m:sSubPr>
                        <m:ctrlP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𝑪</m:t>
                        </m:r>
                      </m:e>
                      <m:sub>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𝒂</m:t>
                        </m:r>
                      </m:sub>
                    </m:sSub>
                  </m:oMath>
                </a14:m>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刻画阳极动态特性，</a:t>
                </a:r>
                <a14:m>
                  <m:oMath xmlns:m="http://schemas.openxmlformats.org/officeDocument/2006/math">
                    <m:sSub>
                      <m:sSubPr>
                        <m:ctrlP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𝑹</m:t>
                        </m:r>
                      </m:e>
                      <m:sub>
                        <m:r>
                          <a:rPr kumimoji="1" lang="en-US" altLang="zh-CN" sz="1800" b="1" i="1" spc="150" smtClean="0">
                            <a:solidFill>
                              <a:srgbClr val="F8F8F8">
                                <a:lumMod val="25000"/>
                              </a:srgbClr>
                            </a:solidFill>
                            <a:latin typeface="Cambria Math" panose="02040503050406030204" pitchFamily="18" charset="0"/>
                            <a:ea typeface="微软雅黑" panose="020B0503020204020204" pitchFamily="34" charset="-122"/>
                          </a:rPr>
                          <m:t>𝒄</m:t>
                        </m:r>
                      </m:sub>
                    </m:sSub>
                  </m:oMath>
                </a14:m>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和</a:t>
                </a:r>
                <a14:m>
                  <m:oMath xmlns:m="http://schemas.openxmlformats.org/officeDocument/2006/math">
                    <m:sSub>
                      <m:sSubPr>
                        <m:ctrlP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𝑪</m:t>
                        </m:r>
                      </m:e>
                      <m:sub>
                        <m:r>
                          <a:rPr kumimoji="1" lang="en-US" altLang="zh-CN" sz="1800" b="1" i="1" spc="150" smtClean="0">
                            <a:solidFill>
                              <a:srgbClr val="F8F8F8">
                                <a:lumMod val="25000"/>
                              </a:srgbClr>
                            </a:solidFill>
                            <a:latin typeface="Cambria Math" panose="02040503050406030204" pitchFamily="18" charset="0"/>
                            <a:ea typeface="微软雅黑" panose="020B0503020204020204" pitchFamily="34" charset="-122"/>
                          </a:rPr>
                          <m:t>𝒄</m:t>
                        </m:r>
                      </m:sub>
                    </m:sSub>
                  </m:oMath>
                </a14:m>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刻画阴极动态特性，</a:t>
                </a:r>
                <a14:m>
                  <m:oMath xmlns:m="http://schemas.openxmlformats.org/officeDocument/2006/math">
                    <m:sSub>
                      <m:sSubPr>
                        <m:ctrlP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𝑹</m:t>
                        </m:r>
                      </m:e>
                      <m:sub>
                        <m:r>
                          <a:rPr kumimoji="1" lang="en-US" altLang="zh-CN" sz="1800" i="1" spc="150">
                            <a:solidFill>
                              <a:srgbClr val="F8F8F8">
                                <a:lumMod val="25000"/>
                              </a:srgbClr>
                            </a:solidFill>
                            <a:latin typeface="Cambria Math" panose="02040503050406030204" pitchFamily="18" charset="0"/>
                            <a:ea typeface="微软雅黑" panose="020B0503020204020204" pitchFamily="34" charset="-122"/>
                          </a:rPr>
                          <m:t>𝒐𝒉𝒎</m:t>
                        </m:r>
                      </m:sub>
                    </m:sSub>
                  </m:oMath>
                </a14:m>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表征碱液内阻，其中</a:t>
                </a:r>
                <a14:m>
                  <m:oMath xmlns:m="http://schemas.openxmlformats.org/officeDocument/2006/math">
                    <m:sSub>
                      <m:sSubPr>
                        <m:ctrlPr>
                          <a:rPr kumimoji="1" lang="en-US" altLang="zh-CN" sz="1800" i="1" spc="150" smtClean="0">
                            <a:solidFill>
                              <a:srgbClr val="FF0000"/>
                            </a:solidFill>
                            <a:latin typeface="Cambria Math" panose="02040503050406030204" pitchFamily="18" charset="0"/>
                            <a:ea typeface="微软雅黑" panose="020B0503020204020204" pitchFamily="34" charset="-122"/>
                          </a:rPr>
                        </m:ctrlPr>
                      </m:sSubPr>
                      <m:e>
                        <m:r>
                          <a:rPr kumimoji="1" lang="en-US" altLang="zh-CN" sz="1800" i="1" spc="150">
                            <a:solidFill>
                              <a:srgbClr val="FF0000"/>
                            </a:solidFill>
                            <a:latin typeface="Cambria Math" panose="02040503050406030204" pitchFamily="18" charset="0"/>
                            <a:ea typeface="微软雅黑" panose="020B0503020204020204" pitchFamily="34" charset="-122"/>
                          </a:rPr>
                          <m:t>𝑹</m:t>
                        </m:r>
                      </m:e>
                      <m:sub>
                        <m:r>
                          <a:rPr kumimoji="1" lang="en-US" altLang="zh-CN" sz="1800" i="1" spc="150">
                            <a:solidFill>
                              <a:srgbClr val="FF0000"/>
                            </a:solidFill>
                            <a:latin typeface="Cambria Math" panose="02040503050406030204" pitchFamily="18" charset="0"/>
                            <a:ea typeface="微软雅黑" panose="020B0503020204020204" pitchFamily="34" charset="-122"/>
                          </a:rPr>
                          <m:t>𝒂</m:t>
                        </m:r>
                      </m:sub>
                    </m:sSub>
                  </m:oMath>
                </a14:m>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和</a:t>
                </a:r>
                <a14:m>
                  <m:oMath xmlns:m="http://schemas.openxmlformats.org/officeDocument/2006/math">
                    <m:sSub>
                      <m:sSubPr>
                        <m:ctrlPr>
                          <a:rPr kumimoji="1" lang="en-US" altLang="zh-CN" sz="1800" i="1" spc="150" smtClean="0">
                            <a:solidFill>
                              <a:srgbClr val="FF0000"/>
                            </a:solidFill>
                            <a:latin typeface="Cambria Math" panose="02040503050406030204" pitchFamily="18" charset="0"/>
                            <a:ea typeface="微软雅黑" panose="020B0503020204020204" pitchFamily="34" charset="-122"/>
                          </a:rPr>
                        </m:ctrlPr>
                      </m:sSubPr>
                      <m:e>
                        <m:r>
                          <a:rPr kumimoji="1" lang="en-US" altLang="zh-CN" sz="1800" i="1" spc="150">
                            <a:solidFill>
                              <a:srgbClr val="FF0000"/>
                            </a:solidFill>
                            <a:latin typeface="Cambria Math" panose="02040503050406030204" pitchFamily="18" charset="0"/>
                            <a:ea typeface="微软雅黑" panose="020B0503020204020204" pitchFamily="34" charset="-122"/>
                          </a:rPr>
                          <m:t>𝑪</m:t>
                        </m:r>
                      </m:e>
                      <m:sub>
                        <m:r>
                          <a:rPr kumimoji="1" lang="en-US" altLang="zh-CN" sz="1800" i="1" spc="150">
                            <a:solidFill>
                              <a:srgbClr val="FF0000"/>
                            </a:solidFill>
                            <a:latin typeface="Cambria Math" panose="02040503050406030204" pitchFamily="18" charset="0"/>
                            <a:ea typeface="微软雅黑" panose="020B0503020204020204" pitchFamily="34" charset="-122"/>
                          </a:rPr>
                          <m:t>𝒂</m:t>
                        </m:r>
                      </m:sub>
                    </m:sSub>
                  </m:oMath>
                </a14:m>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a:t>
                </a:r>
                <a14:m>
                  <m:oMath xmlns:m="http://schemas.openxmlformats.org/officeDocument/2006/math">
                    <m:sSub>
                      <m:sSubPr>
                        <m:ctrlPr>
                          <a:rPr kumimoji="1" lang="en-US" altLang="zh-CN" sz="1800" i="1" spc="150" smtClean="0">
                            <a:solidFill>
                              <a:srgbClr val="FF0000"/>
                            </a:solidFill>
                            <a:latin typeface="Cambria Math" panose="02040503050406030204" pitchFamily="18" charset="0"/>
                            <a:ea typeface="微软雅黑" panose="020B0503020204020204" pitchFamily="34" charset="-122"/>
                          </a:rPr>
                        </m:ctrlPr>
                      </m:sSubPr>
                      <m:e>
                        <m:r>
                          <a:rPr kumimoji="1" lang="en-US" altLang="zh-CN" sz="1800" i="1" spc="150">
                            <a:solidFill>
                              <a:srgbClr val="FF0000"/>
                            </a:solidFill>
                            <a:latin typeface="Cambria Math" panose="02040503050406030204" pitchFamily="18" charset="0"/>
                            <a:ea typeface="微软雅黑" panose="020B0503020204020204" pitchFamily="34" charset="-122"/>
                          </a:rPr>
                          <m:t>𝑹</m:t>
                        </m:r>
                      </m:e>
                      <m:sub>
                        <m:r>
                          <a:rPr kumimoji="1" lang="en-US" altLang="zh-CN" sz="1800" i="1" spc="150">
                            <a:solidFill>
                              <a:srgbClr val="FF0000"/>
                            </a:solidFill>
                            <a:latin typeface="Cambria Math" panose="02040503050406030204" pitchFamily="18" charset="0"/>
                            <a:ea typeface="微软雅黑" panose="020B0503020204020204" pitchFamily="34" charset="-122"/>
                          </a:rPr>
                          <m:t>𝒄</m:t>
                        </m:r>
                      </m:sub>
                    </m:sSub>
                  </m:oMath>
                </a14:m>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和</a:t>
                </a:r>
                <a14:m>
                  <m:oMath xmlns:m="http://schemas.openxmlformats.org/officeDocument/2006/math">
                    <m:sSub>
                      <m:sSubPr>
                        <m:ctrlPr>
                          <a:rPr kumimoji="1" lang="en-US" altLang="zh-CN" sz="1800" i="1" spc="150" smtClean="0">
                            <a:solidFill>
                              <a:srgbClr val="FF0000"/>
                            </a:solidFill>
                            <a:latin typeface="Cambria Math" panose="02040503050406030204" pitchFamily="18" charset="0"/>
                            <a:ea typeface="微软雅黑" panose="020B0503020204020204" pitchFamily="34" charset="-122"/>
                          </a:rPr>
                        </m:ctrlPr>
                      </m:sSubPr>
                      <m:e>
                        <m:r>
                          <a:rPr kumimoji="1" lang="en-US" altLang="zh-CN" sz="1800" i="1" spc="150">
                            <a:solidFill>
                              <a:srgbClr val="FF0000"/>
                            </a:solidFill>
                            <a:latin typeface="Cambria Math" panose="02040503050406030204" pitchFamily="18" charset="0"/>
                            <a:ea typeface="微软雅黑" panose="020B0503020204020204" pitchFamily="34" charset="-122"/>
                          </a:rPr>
                          <m:t>𝑪</m:t>
                        </m:r>
                      </m:e>
                      <m:sub>
                        <m:r>
                          <a:rPr kumimoji="1" lang="en-US" altLang="zh-CN" sz="1800" i="1" spc="150">
                            <a:solidFill>
                              <a:srgbClr val="FF0000"/>
                            </a:solidFill>
                            <a:latin typeface="Cambria Math" panose="02040503050406030204" pitchFamily="18" charset="0"/>
                            <a:ea typeface="微软雅黑" panose="020B0503020204020204" pitchFamily="34" charset="-122"/>
                          </a:rPr>
                          <m:t>𝒄</m:t>
                        </m:r>
                      </m:sub>
                    </m:sSub>
                  </m:oMath>
                </a14:m>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依赖于系统运行状态，呈现</a:t>
                </a:r>
                <a:r>
                  <a:rPr kumimoji="1" lang="zh-CN" altLang="en-US" sz="1800" spc="150" dirty="0">
                    <a:solidFill>
                      <a:srgbClr val="FF0000"/>
                    </a:solidFill>
                    <a:latin typeface="微软雅黑" panose="020B0503020204020204" pitchFamily="34" charset="-122"/>
                    <a:ea typeface="微软雅黑" panose="020B0503020204020204" pitchFamily="34" charset="-122"/>
                  </a:rPr>
                  <a:t>高度非线性特性</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p:txBody>
          </p:sp>
        </mc:Choice>
        <mc:Fallback xmlns="">
          <p:sp>
            <p:nvSpPr>
              <p:cNvPr id="13" name="圆角矩形 53"/>
              <p:cNvSpPr>
                <a:spLocks noRot="1" noChangeAspect="1" noMove="1" noResize="1" noEditPoints="1" noAdjustHandles="1" noChangeArrowheads="1" noChangeShapeType="1" noTextEdit="1"/>
              </p:cNvSpPr>
              <p:nvPr/>
            </p:nvSpPr>
            <p:spPr>
              <a:xfrm>
                <a:off x="104775" y="1593850"/>
                <a:ext cx="8991600" cy="2241088"/>
              </a:xfrm>
              <a:prstGeom prst="roundRect">
                <a:avLst>
                  <a:gd name="adj" fmla="val 4806"/>
                </a:avLst>
              </a:prstGeom>
              <a:blipFill>
                <a:blip r:embed="rId3"/>
                <a:stretch>
                  <a:fillRect l="-68"/>
                </a:stretch>
              </a:blipFill>
              <a:ln w="28575" cap="flat" cmpd="sng" algn="ctr">
                <a:solidFill>
                  <a:srgbClr val="076655"/>
                </a:solidFill>
                <a:prstDash val="sysDash"/>
                <a:miter lim="800000"/>
              </a:ln>
              <a:effectLst/>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104775" y="4236575"/>
            <a:ext cx="3885804" cy="2040096"/>
          </a:xfrm>
          <a:prstGeom prst="rect">
            <a:avLst/>
          </a:prstGeom>
        </p:spPr>
      </p:pic>
      <p:sp>
        <p:nvSpPr>
          <p:cNvPr id="12" name="矩形 28"/>
          <p:cNvSpPr>
            <a:spLocks noChangeArrowheads="1"/>
          </p:cNvSpPr>
          <p:nvPr/>
        </p:nvSpPr>
        <p:spPr bwMode="auto">
          <a:xfrm>
            <a:off x="1133223" y="6200416"/>
            <a:ext cx="23711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defRPr/>
            </a:pPr>
            <a:r>
              <a:rPr lang="zh-CN" altLang="en-US" sz="1400" spc="150" dirty="0">
                <a:solidFill>
                  <a:srgbClr val="F8F8F8">
                    <a:lumMod val="25000"/>
                  </a:srgbClr>
                </a:solidFill>
                <a:latin typeface="微软雅黑" panose="020B0503020204020204" pitchFamily="34" charset="-122"/>
                <a:ea typeface="微软雅黑" panose="020B0503020204020204" pitchFamily="34" charset="-122"/>
              </a:rPr>
              <a:t>碱液制氢端口外特性模型</a:t>
            </a: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9805" y="4160328"/>
            <a:ext cx="2173124" cy="1714793"/>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0218" y="4160328"/>
            <a:ext cx="2166268" cy="1715621"/>
          </a:xfrm>
          <a:prstGeom prst="rect">
            <a:avLst/>
          </a:prstGeom>
        </p:spPr>
      </p:pic>
      <p:sp>
        <p:nvSpPr>
          <p:cNvPr id="15" name="矩形 28"/>
          <p:cNvSpPr>
            <a:spLocks noChangeArrowheads="1"/>
          </p:cNvSpPr>
          <p:nvPr/>
        </p:nvSpPr>
        <p:spPr bwMode="auto">
          <a:xfrm>
            <a:off x="5108549" y="5875121"/>
            <a:ext cx="9156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defRPr/>
            </a:pPr>
            <a:r>
              <a:rPr lang="zh-CN" altLang="en-US" sz="1400" spc="150" dirty="0">
                <a:solidFill>
                  <a:srgbClr val="F8F8F8">
                    <a:lumMod val="25000"/>
                  </a:srgbClr>
                </a:solidFill>
                <a:latin typeface="微软雅黑" panose="020B0503020204020204" pitchFamily="34" charset="-122"/>
                <a:ea typeface="微软雅黑" panose="020B0503020204020204" pitchFamily="34" charset="-122"/>
              </a:rPr>
              <a:t>电流</a:t>
            </a:r>
            <a:r>
              <a:rPr lang="en-US" altLang="zh-CN" sz="1400" spc="150" dirty="0">
                <a:solidFill>
                  <a:srgbClr val="F8F8F8">
                    <a:lumMod val="25000"/>
                  </a:srgbClr>
                </a:solidFill>
                <a:latin typeface="微软雅黑" panose="020B0503020204020204" pitchFamily="34" charset="-122"/>
                <a:ea typeface="微软雅黑" panose="020B0503020204020204" pitchFamily="34" charset="-122"/>
              </a:rPr>
              <a:t>(A)</a:t>
            </a:r>
            <a:endParaRPr lang="zh-CN" altLang="en-US" sz="1400" spc="150" dirty="0">
              <a:solidFill>
                <a:srgbClr val="F8F8F8">
                  <a:lumMod val="25000"/>
                </a:srgbClr>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矩形 5"/>
              <p:cNvSpPr/>
              <p:nvPr/>
            </p:nvSpPr>
            <p:spPr>
              <a:xfrm>
                <a:off x="4056254" y="4612901"/>
                <a:ext cx="35787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pc="150" smtClean="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400" i="1" spc="150">
                              <a:solidFill>
                                <a:srgbClr val="F8F8F8">
                                  <a:lumMod val="25000"/>
                                </a:srgbClr>
                              </a:solidFill>
                              <a:latin typeface="Cambria Math" panose="02040503050406030204" pitchFamily="18" charset="0"/>
                              <a:ea typeface="微软雅黑" panose="020B0503020204020204" pitchFamily="34" charset="-122"/>
                            </a:rPr>
                            <m:t>𝑹</m:t>
                          </m:r>
                        </m:e>
                        <m:sub>
                          <m:r>
                            <a:rPr kumimoji="1" lang="en-US" altLang="zh-CN" sz="1400" i="1" spc="150">
                              <a:solidFill>
                                <a:srgbClr val="F8F8F8">
                                  <a:lumMod val="25000"/>
                                </a:srgbClr>
                              </a:solidFill>
                              <a:latin typeface="Cambria Math" panose="02040503050406030204" pitchFamily="18" charset="0"/>
                              <a:ea typeface="微软雅黑" panose="020B0503020204020204" pitchFamily="34" charset="-122"/>
                            </a:rPr>
                            <m:t>𝒂</m:t>
                          </m:r>
                        </m:sub>
                      </m:sSub>
                    </m:oMath>
                  </m:oMathPara>
                </a14:m>
                <a:endParaRPr kumimoji="1" lang="en-US" altLang="zh-CN" sz="1400" i="1" spc="150" dirty="0">
                  <a:solidFill>
                    <a:srgbClr val="F8F8F8">
                      <a:lumMod val="25000"/>
                    </a:srgbClr>
                  </a:solidFill>
                  <a:latin typeface="Cambria Math" panose="02040503050406030204" pitchFamily="18" charset="0"/>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kumimoji="1" lang="en-US" altLang="zh-CN" sz="1400" b="1" i="1" spc="150" smtClean="0">
                          <a:solidFill>
                            <a:srgbClr val="F8F8F8">
                              <a:lumMod val="25000"/>
                            </a:srgbClr>
                          </a:solidFill>
                          <a:latin typeface="Cambria Math" panose="02040503050406030204" pitchFamily="18" charset="0"/>
                          <a:ea typeface="微软雅黑" panose="020B0503020204020204" pitchFamily="34" charset="-122"/>
                        </a:rPr>
                        <m:t>(</m:t>
                      </m:r>
                      <m:r>
                        <m:rPr>
                          <m:sty m:val="p"/>
                        </m:rPr>
                        <a:rPr kumimoji="1" lang="el-GR" altLang="zh-CN" sz="1400" b="1" i="1" spc="150" smtClean="0">
                          <a:solidFill>
                            <a:srgbClr val="F8F8F8">
                              <a:lumMod val="25000"/>
                            </a:srgbClr>
                          </a:solidFill>
                          <a:latin typeface="Cambria Math" panose="02040503050406030204" pitchFamily="18" charset="0"/>
                          <a:ea typeface="微软雅黑" panose="020B0503020204020204" pitchFamily="34" charset="-122"/>
                        </a:rPr>
                        <m:t>Ω</m:t>
                      </m:r>
                      <m:r>
                        <a:rPr kumimoji="1" lang="en-US" altLang="zh-CN" sz="1400" b="1" i="1" spc="150" smtClean="0">
                          <a:solidFill>
                            <a:srgbClr val="F8F8F8">
                              <a:lumMod val="25000"/>
                            </a:srgbClr>
                          </a:solidFill>
                          <a:latin typeface="Cambria Math" panose="02040503050406030204" pitchFamily="18" charset="0"/>
                          <a:ea typeface="微软雅黑" panose="020B0503020204020204" pitchFamily="34" charset="-122"/>
                        </a:rPr>
                        <m:t>)</m:t>
                      </m:r>
                    </m:oMath>
                  </m:oMathPara>
                </a14:m>
                <a:endParaRPr lang="zh-CN" altLang="en-US" sz="1400" dirty="0"/>
              </a:p>
            </p:txBody>
          </p:sp>
        </mc:Choice>
        <mc:Fallback xmlns="">
          <p:sp>
            <p:nvSpPr>
              <p:cNvPr id="6" name="矩形 5"/>
              <p:cNvSpPr>
                <a:spLocks noRot="1" noChangeAspect="1" noMove="1" noResize="1" noEditPoints="1" noAdjustHandles="1" noChangeArrowheads="1" noChangeShapeType="1" noTextEdit="1"/>
              </p:cNvSpPr>
              <p:nvPr/>
            </p:nvSpPr>
            <p:spPr>
              <a:xfrm>
                <a:off x="4056254" y="4612901"/>
                <a:ext cx="357875" cy="523220"/>
              </a:xfrm>
              <a:prstGeom prst="rect">
                <a:avLst/>
              </a:prstGeom>
              <a:blipFill>
                <a:blip r:embed="rId7"/>
                <a:stretch>
                  <a:fillRect r="-38983" b="-46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607636" y="4612901"/>
                <a:ext cx="35787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pc="150" smtClean="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400" i="1" spc="150">
                              <a:solidFill>
                                <a:srgbClr val="F8F8F8">
                                  <a:lumMod val="25000"/>
                                </a:srgbClr>
                              </a:solidFill>
                              <a:latin typeface="Cambria Math" panose="02040503050406030204" pitchFamily="18" charset="0"/>
                              <a:ea typeface="微软雅黑" panose="020B0503020204020204" pitchFamily="34" charset="-122"/>
                            </a:rPr>
                            <m:t>𝑹</m:t>
                          </m:r>
                        </m:e>
                        <m:sub>
                          <m:r>
                            <a:rPr kumimoji="1" lang="en-US" altLang="zh-CN" sz="1400" b="1" i="1" spc="150" smtClean="0">
                              <a:solidFill>
                                <a:srgbClr val="F8F8F8">
                                  <a:lumMod val="25000"/>
                                </a:srgbClr>
                              </a:solidFill>
                              <a:latin typeface="Cambria Math" panose="02040503050406030204" pitchFamily="18" charset="0"/>
                              <a:ea typeface="微软雅黑" panose="020B0503020204020204" pitchFamily="34" charset="-122"/>
                            </a:rPr>
                            <m:t>𝒄</m:t>
                          </m:r>
                        </m:sub>
                      </m:sSub>
                    </m:oMath>
                  </m:oMathPara>
                </a14:m>
                <a:endParaRPr kumimoji="1" lang="en-US" altLang="zh-CN" sz="1400" i="1" spc="150" dirty="0">
                  <a:solidFill>
                    <a:srgbClr val="F8F8F8">
                      <a:lumMod val="25000"/>
                    </a:srgbClr>
                  </a:solidFill>
                  <a:latin typeface="Cambria Math" panose="02040503050406030204" pitchFamily="18" charset="0"/>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kumimoji="1" lang="en-US" altLang="zh-CN" sz="1400" b="1" i="1" spc="150" smtClean="0">
                          <a:solidFill>
                            <a:srgbClr val="F8F8F8">
                              <a:lumMod val="25000"/>
                            </a:srgbClr>
                          </a:solidFill>
                          <a:latin typeface="Cambria Math" panose="02040503050406030204" pitchFamily="18" charset="0"/>
                          <a:ea typeface="微软雅黑" panose="020B0503020204020204" pitchFamily="34" charset="-122"/>
                        </a:rPr>
                        <m:t>(</m:t>
                      </m:r>
                      <m:r>
                        <m:rPr>
                          <m:sty m:val="p"/>
                        </m:rPr>
                        <a:rPr kumimoji="1" lang="el-GR" altLang="zh-CN" sz="1400" b="1" i="1" spc="150" smtClean="0">
                          <a:solidFill>
                            <a:srgbClr val="F8F8F8">
                              <a:lumMod val="25000"/>
                            </a:srgbClr>
                          </a:solidFill>
                          <a:latin typeface="Cambria Math" panose="02040503050406030204" pitchFamily="18" charset="0"/>
                          <a:ea typeface="微软雅黑" panose="020B0503020204020204" pitchFamily="34" charset="-122"/>
                        </a:rPr>
                        <m:t>Ω</m:t>
                      </m:r>
                      <m:r>
                        <a:rPr kumimoji="1" lang="en-US" altLang="zh-CN" sz="1400" b="1" i="1" spc="150" smtClean="0">
                          <a:solidFill>
                            <a:srgbClr val="F8F8F8">
                              <a:lumMod val="25000"/>
                            </a:srgbClr>
                          </a:solidFill>
                          <a:latin typeface="Cambria Math" panose="02040503050406030204" pitchFamily="18" charset="0"/>
                          <a:ea typeface="微软雅黑" panose="020B0503020204020204" pitchFamily="34" charset="-122"/>
                        </a:rPr>
                        <m:t>)</m:t>
                      </m:r>
                    </m:oMath>
                  </m:oMathPara>
                </a14:m>
                <a:endParaRPr lang="zh-CN" altLang="en-US" sz="1400" dirty="0"/>
              </a:p>
            </p:txBody>
          </p:sp>
        </mc:Choice>
        <mc:Fallback xmlns="">
          <p:sp>
            <p:nvSpPr>
              <p:cNvPr id="19" name="矩形 18"/>
              <p:cNvSpPr>
                <a:spLocks noRot="1" noChangeAspect="1" noMove="1" noResize="1" noEditPoints="1" noAdjustHandles="1" noChangeArrowheads="1" noChangeShapeType="1" noTextEdit="1"/>
              </p:cNvSpPr>
              <p:nvPr/>
            </p:nvSpPr>
            <p:spPr>
              <a:xfrm>
                <a:off x="6607636" y="4612901"/>
                <a:ext cx="357875" cy="523220"/>
              </a:xfrm>
              <a:prstGeom prst="rect">
                <a:avLst/>
              </a:prstGeom>
              <a:blipFill>
                <a:blip r:embed="rId8"/>
                <a:stretch>
                  <a:fillRect r="-37288" b="-4651"/>
                </a:stretch>
              </a:blipFill>
            </p:spPr>
            <p:txBody>
              <a:bodyPr/>
              <a:lstStyle/>
              <a:p>
                <a:r>
                  <a:rPr lang="zh-CN" altLang="en-US">
                    <a:noFill/>
                  </a:rPr>
                  <a:t> </a:t>
                </a:r>
              </a:p>
            </p:txBody>
          </p:sp>
        </mc:Fallback>
      </mc:AlternateContent>
      <p:sp>
        <p:nvSpPr>
          <p:cNvPr id="20" name="矩形 28"/>
          <p:cNvSpPr>
            <a:spLocks noChangeArrowheads="1"/>
          </p:cNvSpPr>
          <p:nvPr/>
        </p:nvSpPr>
        <p:spPr bwMode="auto">
          <a:xfrm>
            <a:off x="7693378" y="5893562"/>
            <a:ext cx="9156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defRPr/>
            </a:pPr>
            <a:r>
              <a:rPr lang="zh-CN" altLang="en-US" sz="1400" spc="150" dirty="0">
                <a:solidFill>
                  <a:srgbClr val="F8F8F8">
                    <a:lumMod val="25000"/>
                  </a:srgbClr>
                </a:solidFill>
                <a:latin typeface="微软雅黑" panose="020B0503020204020204" pitchFamily="34" charset="-122"/>
                <a:ea typeface="微软雅黑" panose="020B0503020204020204" pitchFamily="34" charset="-122"/>
              </a:rPr>
              <a:t>电流</a:t>
            </a:r>
            <a:r>
              <a:rPr lang="en-US" altLang="zh-CN" sz="1400" spc="150" dirty="0">
                <a:solidFill>
                  <a:srgbClr val="F8F8F8">
                    <a:lumMod val="25000"/>
                  </a:srgbClr>
                </a:solidFill>
                <a:latin typeface="微软雅黑" panose="020B0503020204020204" pitchFamily="34" charset="-122"/>
                <a:ea typeface="微软雅黑" panose="020B0503020204020204" pitchFamily="34" charset="-122"/>
              </a:rPr>
              <a:t>(A)</a:t>
            </a:r>
            <a:endParaRPr lang="zh-CN" altLang="en-US" sz="1400" spc="150" dirty="0">
              <a:solidFill>
                <a:srgbClr val="F8F8F8">
                  <a:lumMod val="25000"/>
                </a:srgbClr>
              </a:solidFill>
              <a:latin typeface="微软雅黑" panose="020B0503020204020204" pitchFamily="34" charset="-122"/>
              <a:ea typeface="微软雅黑" panose="020B0503020204020204" pitchFamily="34" charset="-122"/>
            </a:endParaRPr>
          </a:p>
        </p:txBody>
      </p:sp>
      <p:sp>
        <p:nvSpPr>
          <p:cNvPr id="21" name="矩形 28"/>
          <p:cNvSpPr>
            <a:spLocks noChangeArrowheads="1"/>
          </p:cNvSpPr>
          <p:nvPr/>
        </p:nvSpPr>
        <p:spPr bwMode="auto">
          <a:xfrm>
            <a:off x="5734637" y="6200416"/>
            <a:ext cx="23711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defRPr/>
            </a:pPr>
            <a:r>
              <a:rPr lang="zh-CN" altLang="en-US" sz="1400" spc="150" dirty="0">
                <a:solidFill>
                  <a:srgbClr val="F8F8F8">
                    <a:lumMod val="25000"/>
                  </a:srgbClr>
                </a:solidFill>
                <a:latin typeface="微软雅黑" panose="020B0503020204020204" pitchFamily="34" charset="-122"/>
                <a:ea typeface="微软雅黑" panose="020B0503020204020204" pitchFamily="34" charset="-122"/>
              </a:rPr>
              <a:t>等效电阻呈现非线性特性</a:t>
            </a:r>
          </a:p>
        </p:txBody>
      </p:sp>
      <p:sp>
        <p:nvSpPr>
          <p:cNvPr id="2" name="文本框 1">
            <a:extLst>
              <a:ext uri="{FF2B5EF4-FFF2-40B4-BE49-F238E27FC236}">
                <a16:creationId xmlns:a16="http://schemas.microsoft.com/office/drawing/2014/main" id="{C4703826-21C0-4CC8-A9F6-8FFACD3BEB56}"/>
              </a:ext>
            </a:extLst>
          </p:cNvPr>
          <p:cNvSpPr txBox="1"/>
          <p:nvPr/>
        </p:nvSpPr>
        <p:spPr>
          <a:xfrm>
            <a:off x="3321497" y="3489754"/>
            <a:ext cx="3272050" cy="1323439"/>
          </a:xfrm>
          <a:prstGeom prst="rect">
            <a:avLst/>
          </a:prstGeom>
          <a:solidFill>
            <a:schemeClr val="bg1"/>
          </a:solidFill>
        </p:spPr>
        <p:txBody>
          <a:bodyPr wrap="none" rtlCol="0">
            <a:spAutoFit/>
          </a:bodyPr>
          <a:lstStyle/>
          <a:p>
            <a:pPr algn="ctr"/>
            <a:r>
              <a:rPr lang="zh-CN" altLang="en-US" sz="4000" dirty="0">
                <a:solidFill>
                  <a:srgbClr val="0000FF"/>
                </a:solidFill>
              </a:rPr>
              <a:t>数据多一点</a:t>
            </a:r>
            <a:endParaRPr lang="en-US" altLang="zh-CN" sz="4000" dirty="0">
              <a:solidFill>
                <a:srgbClr val="0000FF"/>
              </a:solidFill>
            </a:endParaRPr>
          </a:p>
          <a:p>
            <a:pPr algn="ctr"/>
            <a:r>
              <a:rPr lang="zh-CN" altLang="en-US" sz="4000" dirty="0">
                <a:solidFill>
                  <a:srgbClr val="0000FF"/>
                </a:solidFill>
              </a:rPr>
              <a:t>（报告月底）</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p:sp>
        <p:nvSpPr>
          <p:cNvPr id="23555" name="矩形 5"/>
          <p:cNvSpPr>
            <a:spLocks noChangeArrowheads="1"/>
          </p:cNvSpPr>
          <p:nvPr/>
        </p:nvSpPr>
        <p:spPr bwMode="auto">
          <a:xfrm>
            <a:off x="1447800" y="836613"/>
            <a:ext cx="71612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a:solidFill>
                  <a:srgbClr val="000000"/>
                </a:solidFill>
                <a:latin typeface="微软雅黑" panose="020B0503020204020204" pitchFamily="34" charset="-122"/>
                <a:ea typeface="微软雅黑" panose="020B0503020204020204" pitchFamily="34" charset="-122"/>
                <a:sym typeface="+mn-ea"/>
              </a:rPr>
              <a:t>研究内容</a:t>
            </a:r>
            <a:r>
              <a:rPr lang="en-US" altLang="zh-CN" sz="2000">
                <a:solidFill>
                  <a:srgbClr val="000000"/>
                </a:solidFill>
                <a:latin typeface="微软雅黑" panose="020B0503020204020204" pitchFamily="34" charset="-122"/>
                <a:ea typeface="微软雅黑" panose="020B0503020204020204" pitchFamily="34" charset="-122"/>
                <a:sym typeface="+mn-ea"/>
              </a:rPr>
              <a:t>1</a:t>
            </a:r>
            <a:r>
              <a:rPr lang="zh-CN" altLang="en-US" sz="2000">
                <a:solidFill>
                  <a:srgbClr val="000000"/>
                </a:solidFill>
                <a:latin typeface="微软雅黑" panose="020B0503020204020204" pitchFamily="34" charset="-122"/>
                <a:ea typeface="微软雅黑" panose="020B0503020204020204" pitchFamily="34" charset="-122"/>
                <a:sym typeface="+mn-ea"/>
              </a:rPr>
              <a:t>：氢热电多能耦合系统动态建模技术</a:t>
            </a:r>
            <a:endParaRPr lang="zh-CN" altLang="zh-CN" sz="2000" noProof="1">
              <a:solidFill>
                <a:srgbClr val="000000"/>
              </a:solidFill>
              <a:latin typeface="微软雅黑" panose="020B0503020204020204" pitchFamily="34" charset="-122"/>
              <a:ea typeface="微软雅黑" panose="020B0503020204020204" pitchFamily="34" charset="-122"/>
            </a:endParaRPr>
          </a:p>
        </p:txBody>
      </p:sp>
      <p:sp>
        <p:nvSpPr>
          <p:cNvPr id="13" name="圆角矩形 53"/>
          <p:cNvSpPr/>
          <p:nvPr/>
        </p:nvSpPr>
        <p:spPr>
          <a:xfrm>
            <a:off x="104775" y="1593850"/>
            <a:ext cx="8991600" cy="1352550"/>
          </a:xfrm>
          <a:prstGeom prst="roundRect">
            <a:avLst>
              <a:gd name="adj" fmla="val 4806"/>
            </a:avLst>
          </a:prstGeom>
          <a:solidFill>
            <a:sysClr val="window" lastClr="FFFFFF"/>
          </a:solidFill>
          <a:ln w="28575" cap="flat" cmpd="sng" algn="ctr">
            <a:solidFill>
              <a:srgbClr val="076655"/>
            </a:solidFill>
            <a:prstDash val="sysDash"/>
            <a:miter lim="800000"/>
          </a:ln>
          <a:effectLst/>
        </p:spPr>
        <p:txBody>
          <a:bodyPr anchor="ctr"/>
          <a:lstStyle/>
          <a:p>
            <a:pPr>
              <a:lnSpc>
                <a:spcPct val="120000"/>
              </a:lnSpc>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     考虑到动态模型参数非线性特征，采用</a:t>
            </a:r>
            <a:r>
              <a:rPr kumimoji="1" lang="zh-CN" altLang="en-US" sz="1800" spc="150" dirty="0">
                <a:solidFill>
                  <a:srgbClr val="FF0000"/>
                </a:solidFill>
                <a:latin typeface="微软雅黑" panose="020B0503020204020204" pitchFamily="34" charset="-122"/>
                <a:ea typeface="微软雅黑" panose="020B0503020204020204" pitchFamily="34" charset="-122"/>
              </a:rPr>
              <a:t>分段线性化方法</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，构建碱液制氢端口动态外特性，利用</a:t>
            </a:r>
            <a:r>
              <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rPr>
              <a:t>10kW </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多工况碱液测试平台灵活性，验证了模型的有效性。由于</a:t>
            </a:r>
            <a:r>
              <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rPr>
              <a:t>20kW</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商业化电解槽变流器不可控，暂时无法验证模型的普适性。</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16" name="表格 15"/>
              <p:cNvGraphicFramePr>
                <a:graphicFrameLocks noGrp="1"/>
              </p:cNvGraphicFramePr>
              <p:nvPr>
                <p:extLst>
                  <p:ext uri="{D42A27DB-BD31-4B8C-83A1-F6EECF244321}">
                    <p14:modId xmlns:p14="http://schemas.microsoft.com/office/powerpoint/2010/main" val="4280284409"/>
                  </p:ext>
                </p:extLst>
              </p:nvPr>
            </p:nvGraphicFramePr>
            <p:xfrm>
              <a:off x="335747" y="3276601"/>
              <a:ext cx="3379003" cy="2941888"/>
            </p:xfrm>
            <a:graphic>
              <a:graphicData uri="http://schemas.openxmlformats.org/drawingml/2006/table">
                <a:tbl>
                  <a:tblPr>
                    <a:tableStyleId>{5C22544A-7EE6-4342-B048-85BDC9FD1C3A}</a:tableStyleId>
                  </a:tblPr>
                  <a:tblGrid>
                    <a:gridCol w="511647">
                      <a:extLst>
                        <a:ext uri="{9D8B030D-6E8A-4147-A177-3AD203B41FA5}">
                          <a16:colId xmlns:a16="http://schemas.microsoft.com/office/drawing/2014/main" val="20000"/>
                        </a:ext>
                      </a:extLst>
                    </a:gridCol>
                    <a:gridCol w="678534">
                      <a:extLst>
                        <a:ext uri="{9D8B030D-6E8A-4147-A177-3AD203B41FA5}">
                          <a16:colId xmlns:a16="http://schemas.microsoft.com/office/drawing/2014/main" val="20001"/>
                        </a:ext>
                      </a:extLst>
                    </a:gridCol>
                    <a:gridCol w="744199">
                      <a:extLst>
                        <a:ext uri="{9D8B030D-6E8A-4147-A177-3AD203B41FA5}">
                          <a16:colId xmlns:a16="http://schemas.microsoft.com/office/drawing/2014/main" val="960611423"/>
                        </a:ext>
                      </a:extLst>
                    </a:gridCol>
                    <a:gridCol w="733256">
                      <a:extLst>
                        <a:ext uri="{9D8B030D-6E8A-4147-A177-3AD203B41FA5}">
                          <a16:colId xmlns:a16="http://schemas.microsoft.com/office/drawing/2014/main" val="20002"/>
                        </a:ext>
                      </a:extLst>
                    </a:gridCol>
                    <a:gridCol w="711367">
                      <a:extLst>
                        <a:ext uri="{9D8B030D-6E8A-4147-A177-3AD203B41FA5}">
                          <a16:colId xmlns:a16="http://schemas.microsoft.com/office/drawing/2014/main" val="3650161240"/>
                        </a:ext>
                      </a:extLst>
                    </a:gridCol>
                  </a:tblGrid>
                  <a:tr h="585662">
                    <a:tc>
                      <a:txBody>
                        <a:bodyPr/>
                        <a:lstStyle/>
                        <a:p>
                          <a:pPr algn="l"/>
                          <a:r>
                            <a:rPr lang="zh-CN" altLang="en-US" sz="1200" b="1" dirty="0">
                              <a:latin typeface="微软雅黑" panose="020B0503020204020204" pitchFamily="34" charset="-122"/>
                              <a:ea typeface="微软雅黑" panose="020B0503020204020204" pitchFamily="34" charset="-122"/>
                            </a:rPr>
                            <a:t>运行点</a:t>
                          </a:r>
                          <a:r>
                            <a:rPr lang="en-US" altLang="zh-CN" sz="1200" b="1" dirty="0">
                              <a:latin typeface="微软雅黑" panose="020B0503020204020204" pitchFamily="34" charset="-122"/>
                              <a:ea typeface="微软雅黑" panose="020B0503020204020204" pitchFamily="34" charset="-122"/>
                            </a:rPr>
                            <a:t>(A)</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14:m>
                            <m:oMath xmlns:m="http://schemas.openxmlformats.org/officeDocument/2006/math">
                              <m:sSub>
                                <m:sSubPr>
                                  <m:ctrlPr>
                                    <a:rPr kumimoji="1" lang="en-US" altLang="zh-CN" sz="1200" b="1" i="1" spc="150" smtClean="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200" b="1" i="1" spc="150" smtClean="0">
                                      <a:solidFill>
                                        <a:srgbClr val="F8F8F8">
                                          <a:lumMod val="25000"/>
                                        </a:srgbClr>
                                      </a:solidFill>
                                      <a:latin typeface="Cambria Math" panose="02040503050406030204" pitchFamily="18" charset="0"/>
                                      <a:ea typeface="微软雅黑" panose="020B0503020204020204" pitchFamily="34" charset="-122"/>
                                    </a:rPr>
                                    <m:t>𝑹</m:t>
                                  </m:r>
                                </m:e>
                                <m:sub>
                                  <m:r>
                                    <a:rPr kumimoji="1" lang="en-US" altLang="zh-CN" sz="1200" b="1" i="1" spc="150" smtClean="0">
                                      <a:solidFill>
                                        <a:srgbClr val="F8F8F8">
                                          <a:lumMod val="25000"/>
                                        </a:srgbClr>
                                      </a:solidFill>
                                      <a:latin typeface="Cambria Math" panose="02040503050406030204" pitchFamily="18" charset="0"/>
                                      <a:ea typeface="微软雅黑" panose="020B0503020204020204" pitchFamily="34" charset="-122"/>
                                    </a:rPr>
                                    <m:t>𝒂</m:t>
                                  </m:r>
                                </m:sub>
                              </m:sSub>
                            </m:oMath>
                          </a14:m>
                          <a:r>
                            <a:rPr lang="en-US" altLang="zh-CN" sz="1200" b="1" dirty="0">
                              <a:latin typeface="微软雅黑" panose="020B0503020204020204" pitchFamily="34" charset="-122"/>
                              <a:ea typeface="微软雅黑" panose="020B0503020204020204" pitchFamily="34" charset="-122"/>
                            </a:rPr>
                            <a:t>(</a:t>
                          </a:r>
                          <a14:m>
                            <m:oMath xmlns:m="http://schemas.openxmlformats.org/officeDocument/2006/math">
                              <m:r>
                                <m:rPr>
                                  <m:sty m:val="p"/>
                                </m:rPr>
                                <a:rPr kumimoji="1" lang="el-GR" altLang="zh-CN" sz="1200" b="1" i="1" spc="150" smtClean="0">
                                  <a:solidFill>
                                    <a:srgbClr val="F8F8F8">
                                      <a:lumMod val="25000"/>
                                    </a:srgbClr>
                                  </a:solidFill>
                                  <a:latin typeface="Cambria Math" panose="02040503050406030204" pitchFamily="18" charset="0"/>
                                  <a:ea typeface="微软雅黑" panose="020B0503020204020204" pitchFamily="34" charset="-122"/>
                                </a:rPr>
                                <m:t>Ω</m:t>
                              </m:r>
                            </m:oMath>
                          </a14:m>
                          <a:r>
                            <a:rPr lang="en-US" altLang="zh-CN" sz="1200" b="1" dirty="0">
                              <a:latin typeface="微软雅黑" panose="020B0503020204020204" pitchFamily="34" charset="-122"/>
                              <a:ea typeface="微软雅黑" panose="020B0503020204020204" pitchFamily="34" charset="-122"/>
                            </a:rPr>
                            <a:t>)</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zh-CN" sz="1200" b="1" i="1" spc="150" smtClean="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200" b="1" i="1" spc="150" smtClean="0">
                                      <a:solidFill>
                                        <a:srgbClr val="F8F8F8">
                                          <a:lumMod val="25000"/>
                                        </a:srgbClr>
                                      </a:solidFill>
                                      <a:latin typeface="Cambria Math" panose="02040503050406030204" pitchFamily="18" charset="0"/>
                                      <a:ea typeface="微软雅黑" panose="020B0503020204020204" pitchFamily="34" charset="-122"/>
                                    </a:rPr>
                                    <m:t>𝑪</m:t>
                                  </m:r>
                                </m:e>
                                <m:sub>
                                  <m:r>
                                    <a:rPr kumimoji="1" lang="en-US" altLang="zh-CN" sz="1200" b="1" i="1" spc="150" smtClean="0">
                                      <a:solidFill>
                                        <a:srgbClr val="F8F8F8">
                                          <a:lumMod val="25000"/>
                                        </a:srgbClr>
                                      </a:solidFill>
                                      <a:latin typeface="Cambria Math" panose="02040503050406030204" pitchFamily="18" charset="0"/>
                                      <a:ea typeface="微软雅黑" panose="020B0503020204020204" pitchFamily="34" charset="-122"/>
                                    </a:rPr>
                                    <m:t>𝒂</m:t>
                                  </m:r>
                                </m:sub>
                              </m:sSub>
                            </m:oMath>
                          </a14:m>
                          <a:r>
                            <a:rPr lang="en-US" altLang="zh-CN" sz="1200" b="1" dirty="0">
                              <a:latin typeface="微软雅黑" panose="020B0503020204020204" pitchFamily="34" charset="-122"/>
                              <a:ea typeface="微软雅黑" panose="020B0503020204020204" pitchFamily="34" charset="-122"/>
                            </a:rPr>
                            <a:t>(</a:t>
                          </a:r>
                          <a14:m>
                            <m:oMath xmlns:m="http://schemas.openxmlformats.org/officeDocument/2006/math">
                              <m:r>
                                <a:rPr lang="en-US" altLang="zh-CN" sz="1200" b="1" i="1" dirty="0" smtClean="0">
                                  <a:latin typeface="Cambria Math" panose="02040503050406030204" pitchFamily="18" charset="0"/>
                                  <a:ea typeface="微软雅黑" panose="020B0503020204020204" pitchFamily="34" charset="-122"/>
                                </a:rPr>
                                <m:t>𝒎𝑭</m:t>
                              </m:r>
                            </m:oMath>
                          </a14:m>
                          <a:r>
                            <a:rPr lang="en-US" altLang="zh-CN" sz="1200" b="1" dirty="0">
                              <a:latin typeface="微软雅黑" panose="020B0503020204020204" pitchFamily="34" charset="-122"/>
                              <a:ea typeface="微软雅黑" panose="020B0503020204020204" pitchFamily="34" charset="-122"/>
                            </a:rPr>
                            <a:t>)</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14:m>
                            <m:oMath xmlns:m="http://schemas.openxmlformats.org/officeDocument/2006/math">
                              <m:sSub>
                                <m:sSubPr>
                                  <m:ctrlPr>
                                    <a:rPr kumimoji="1" lang="en-US" altLang="zh-CN" sz="1200" b="1" i="1" spc="150" smtClean="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200" b="1" i="1" spc="150" smtClean="0">
                                      <a:solidFill>
                                        <a:srgbClr val="F8F8F8">
                                          <a:lumMod val="25000"/>
                                        </a:srgbClr>
                                      </a:solidFill>
                                      <a:latin typeface="Cambria Math" panose="02040503050406030204" pitchFamily="18" charset="0"/>
                                      <a:ea typeface="微软雅黑" panose="020B0503020204020204" pitchFamily="34" charset="-122"/>
                                    </a:rPr>
                                    <m:t>𝑹</m:t>
                                  </m:r>
                                </m:e>
                                <m:sub>
                                  <m:r>
                                    <a:rPr kumimoji="1" lang="en-US" altLang="zh-CN" sz="1200" b="1" i="1" spc="150" smtClean="0">
                                      <a:solidFill>
                                        <a:srgbClr val="F8F8F8">
                                          <a:lumMod val="25000"/>
                                        </a:srgbClr>
                                      </a:solidFill>
                                      <a:latin typeface="Cambria Math" panose="02040503050406030204" pitchFamily="18" charset="0"/>
                                      <a:ea typeface="微软雅黑" panose="020B0503020204020204" pitchFamily="34" charset="-122"/>
                                    </a:rPr>
                                    <m:t>𝒄</m:t>
                                  </m:r>
                                </m:sub>
                              </m:sSub>
                            </m:oMath>
                          </a14:m>
                          <a:r>
                            <a:rPr lang="en-US" altLang="zh-CN" sz="1200" b="1" dirty="0">
                              <a:latin typeface="微软雅黑" panose="020B0503020204020204" pitchFamily="34" charset="-122"/>
                              <a:ea typeface="微软雅黑" panose="020B0503020204020204" pitchFamily="34" charset="-122"/>
                            </a:rPr>
                            <a:t>(</a:t>
                          </a:r>
                          <a14:m>
                            <m:oMath xmlns:m="http://schemas.openxmlformats.org/officeDocument/2006/math">
                              <m:r>
                                <m:rPr>
                                  <m:sty m:val="p"/>
                                </m:rPr>
                                <a:rPr kumimoji="1" lang="el-GR" altLang="zh-CN" sz="1200" b="1" i="1" spc="150" smtClean="0">
                                  <a:solidFill>
                                    <a:srgbClr val="F8F8F8">
                                      <a:lumMod val="25000"/>
                                    </a:srgbClr>
                                  </a:solidFill>
                                  <a:latin typeface="Cambria Math" panose="02040503050406030204" pitchFamily="18" charset="0"/>
                                  <a:ea typeface="微软雅黑" panose="020B0503020204020204" pitchFamily="34" charset="-122"/>
                                </a:rPr>
                                <m:t>Ω</m:t>
                              </m:r>
                            </m:oMath>
                          </a14:m>
                          <a:r>
                            <a:rPr lang="en-US" altLang="zh-CN" sz="1200" b="1" dirty="0">
                              <a:latin typeface="微软雅黑" panose="020B0503020204020204" pitchFamily="34" charset="-122"/>
                              <a:ea typeface="微软雅黑" panose="020B0503020204020204" pitchFamily="34" charset="-122"/>
                            </a:rPr>
                            <a:t>)</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zh-CN" sz="1200" b="1" i="1" spc="150" smtClean="0">
                                      <a:solidFill>
                                        <a:srgbClr val="F8F8F8">
                                          <a:lumMod val="25000"/>
                                        </a:srgbClr>
                                      </a:solidFill>
                                      <a:latin typeface="Cambria Math" panose="02040503050406030204" pitchFamily="18" charset="0"/>
                                      <a:ea typeface="微软雅黑" panose="020B0503020204020204" pitchFamily="34" charset="-122"/>
                                    </a:rPr>
                                  </m:ctrlPr>
                                </m:sSubPr>
                                <m:e>
                                  <m:r>
                                    <a:rPr kumimoji="1" lang="en-US" altLang="zh-CN" sz="1200" b="1" i="1" spc="150" smtClean="0">
                                      <a:solidFill>
                                        <a:srgbClr val="F8F8F8">
                                          <a:lumMod val="25000"/>
                                        </a:srgbClr>
                                      </a:solidFill>
                                      <a:latin typeface="Cambria Math" panose="02040503050406030204" pitchFamily="18" charset="0"/>
                                      <a:ea typeface="微软雅黑" panose="020B0503020204020204" pitchFamily="34" charset="-122"/>
                                    </a:rPr>
                                    <m:t>𝑪</m:t>
                                  </m:r>
                                </m:e>
                                <m:sub>
                                  <m:r>
                                    <a:rPr kumimoji="1" lang="en-US" altLang="zh-CN" sz="1200" b="1" i="1" spc="150" smtClean="0">
                                      <a:solidFill>
                                        <a:srgbClr val="F8F8F8">
                                          <a:lumMod val="25000"/>
                                        </a:srgbClr>
                                      </a:solidFill>
                                      <a:latin typeface="Cambria Math" panose="02040503050406030204" pitchFamily="18" charset="0"/>
                                      <a:ea typeface="微软雅黑" panose="020B0503020204020204" pitchFamily="34" charset="-122"/>
                                    </a:rPr>
                                    <m:t>𝒄</m:t>
                                  </m:r>
                                </m:sub>
                              </m:sSub>
                            </m:oMath>
                          </a14:m>
                          <a:r>
                            <a:rPr lang="en-US" altLang="zh-CN" sz="1200" b="1" dirty="0">
                              <a:latin typeface="微软雅黑" panose="020B0503020204020204" pitchFamily="34" charset="-122"/>
                              <a:ea typeface="微软雅黑" panose="020B0503020204020204" pitchFamily="34" charset="-122"/>
                            </a:rPr>
                            <a:t>(</a:t>
                          </a:r>
                          <a14:m>
                            <m:oMath xmlns:m="http://schemas.openxmlformats.org/officeDocument/2006/math">
                              <m:r>
                                <a:rPr lang="en-US" altLang="zh-CN" sz="1200" b="1" i="1" dirty="0" smtClean="0">
                                  <a:latin typeface="Cambria Math" panose="02040503050406030204" pitchFamily="18" charset="0"/>
                                  <a:ea typeface="微软雅黑" panose="020B0503020204020204" pitchFamily="34" charset="-122"/>
                                </a:rPr>
                                <m:t>𝒎𝑭</m:t>
                              </m:r>
                            </m:oMath>
                          </a14:m>
                          <a:r>
                            <a:rPr lang="en-US" altLang="zh-CN" sz="1200" b="1" dirty="0">
                              <a:latin typeface="微软雅黑" panose="020B0503020204020204" pitchFamily="34" charset="-122"/>
                              <a:ea typeface="微软雅黑" panose="020B0503020204020204" pitchFamily="34" charset="-122"/>
                            </a:rPr>
                            <a:t>)</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extLst>
                      <a:ext uri="{0D108BD9-81ED-4DB2-BD59-A6C34878D82A}">
                        <a16:rowId xmlns:a16="http://schemas.microsoft.com/office/drawing/2014/main" val="10000"/>
                      </a:ext>
                    </a:extLst>
                  </a:tr>
                  <a:tr h="401901">
                    <a:tc>
                      <a:txBody>
                        <a:bodyPr/>
                        <a:lstStyle/>
                        <a:p>
                          <a:pPr algn="l"/>
                          <a:r>
                            <a:rPr lang="en-US" altLang="zh-CN" sz="1200" b="1" baseline="0" dirty="0">
                              <a:latin typeface="微软雅黑" panose="020B0503020204020204" pitchFamily="34" charset="-122"/>
                              <a:ea typeface="微软雅黑" panose="020B0503020204020204" pitchFamily="34" charset="-122"/>
                            </a:rPr>
                            <a:t>20</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en-US" altLang="zh-CN" sz="1200" b="1" dirty="0">
                              <a:latin typeface="微软雅黑" panose="020B0503020204020204" pitchFamily="34" charset="-122"/>
                              <a:ea typeface="微软雅黑" panose="020B0503020204020204" pitchFamily="34" charset="-122"/>
                            </a:rPr>
                            <a:t>0.04</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en-US" altLang="zh-CN" sz="1200" b="1" dirty="0">
                              <a:latin typeface="微软雅黑" panose="020B0503020204020204" pitchFamily="34" charset="-122"/>
                              <a:ea typeface="微软雅黑" panose="020B0503020204020204" pitchFamily="34" charset="-122"/>
                            </a:rPr>
                            <a:t>0.55</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en-US" altLang="zh-CN" sz="1200" b="1" dirty="0">
                              <a:latin typeface="微软雅黑" panose="020B0503020204020204" pitchFamily="34" charset="-122"/>
                              <a:ea typeface="微软雅黑" panose="020B0503020204020204" pitchFamily="34" charset="-122"/>
                            </a:rPr>
                            <a:t>0.024</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en-US" altLang="zh-CN" sz="1200" b="1" dirty="0">
                              <a:latin typeface="微软雅黑" panose="020B0503020204020204" pitchFamily="34" charset="-122"/>
                              <a:ea typeface="微软雅黑" panose="020B0503020204020204" pitchFamily="34" charset="-122"/>
                            </a:rPr>
                            <a:t>0.44</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extLst>
                      <a:ext uri="{0D108BD9-81ED-4DB2-BD59-A6C34878D82A}">
                        <a16:rowId xmlns:a16="http://schemas.microsoft.com/office/drawing/2014/main" val="4143526053"/>
                      </a:ext>
                    </a:extLst>
                  </a:tr>
                  <a:tr h="492254">
                    <a:tc>
                      <a:txBody>
                        <a:bodyPr/>
                        <a:lstStyle/>
                        <a:p>
                          <a:pPr algn="l"/>
                          <a:r>
                            <a:rPr lang="en-US" altLang="zh-CN" sz="1200" b="1" dirty="0">
                              <a:latin typeface="微软雅黑" panose="020B0503020204020204" pitchFamily="34" charset="-122"/>
                              <a:ea typeface="微软雅黑" panose="020B0503020204020204" pitchFamily="34" charset="-122"/>
                            </a:rPr>
                            <a:t>40</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en-US" altLang="zh-CN" sz="1200" b="1" dirty="0">
                              <a:latin typeface="微软雅黑" panose="020B0503020204020204" pitchFamily="34" charset="-122"/>
                              <a:ea typeface="微软雅黑" panose="020B0503020204020204" pitchFamily="34" charset="-122"/>
                            </a:rPr>
                            <a:t>0.021</a:t>
                          </a:r>
                        </a:p>
                      </a:txBody>
                      <a:tcPr marL="91427" marR="91427" marT="45724" marB="45724" anchor="ctr">
                        <a:solidFill>
                          <a:schemeClr val="bg1">
                            <a:lumMod val="90000"/>
                          </a:schemeClr>
                        </a:solidFill>
                      </a:tcPr>
                    </a:tc>
                    <a:tc>
                      <a:txBody>
                        <a:bodyPr/>
                        <a:lstStyle/>
                        <a:p>
                          <a:pPr algn="ctr"/>
                          <a:r>
                            <a:rPr lang="en-US" altLang="zh-CN" sz="1200" b="1" dirty="0">
                              <a:latin typeface="微软雅黑" panose="020B0503020204020204" pitchFamily="34" charset="-122"/>
                              <a:ea typeface="微软雅黑" panose="020B0503020204020204" pitchFamily="34" charset="-122"/>
                            </a:rPr>
                            <a:t>0.62</a:t>
                          </a:r>
                        </a:p>
                      </a:txBody>
                      <a:tcPr marL="91427" marR="91427" marT="45724" marB="45724" anchor="ctr">
                        <a:solidFill>
                          <a:schemeClr val="bg1">
                            <a:lumMod val="90000"/>
                          </a:schemeClr>
                        </a:solidFill>
                      </a:tcPr>
                    </a:tc>
                    <a:tc>
                      <a:txBody>
                        <a:bodyPr/>
                        <a:lstStyle/>
                        <a:p>
                          <a:pPr algn="ctr"/>
                          <a:r>
                            <a:rPr lang="en-US" altLang="zh-CN" sz="1200" b="1" dirty="0">
                              <a:latin typeface="微软雅黑" panose="020B0503020204020204" pitchFamily="34" charset="-122"/>
                              <a:ea typeface="微软雅黑" panose="020B0503020204020204" pitchFamily="34" charset="-122"/>
                            </a:rPr>
                            <a:t>0.018</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en-US" altLang="zh-CN" sz="1200" b="1" dirty="0">
                              <a:latin typeface="微软雅黑" panose="020B0503020204020204" pitchFamily="34" charset="-122"/>
                              <a:ea typeface="微软雅黑" panose="020B0503020204020204" pitchFamily="34" charset="-122"/>
                            </a:rPr>
                            <a:t>0.34</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extLst>
                      <a:ext uri="{0D108BD9-81ED-4DB2-BD59-A6C34878D82A}">
                        <a16:rowId xmlns:a16="http://schemas.microsoft.com/office/drawing/2014/main" val="10001"/>
                      </a:ext>
                    </a:extLst>
                  </a:tr>
                  <a:tr h="492254">
                    <a:tc>
                      <a:txBody>
                        <a:bodyPr/>
                        <a:lstStyle/>
                        <a:p>
                          <a:pPr algn="l"/>
                          <a:r>
                            <a:rPr lang="en-US" altLang="zh-CN" sz="1200" b="1" dirty="0">
                              <a:latin typeface="微软雅黑" panose="020B0503020204020204" pitchFamily="34" charset="-122"/>
                              <a:ea typeface="微软雅黑" panose="020B0503020204020204" pitchFamily="34" charset="-122"/>
                            </a:rPr>
                            <a:t>60</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en-US" altLang="zh-CN" sz="1200" b="1" dirty="0">
                              <a:latin typeface="微软雅黑" panose="020B0503020204020204" pitchFamily="34" charset="-122"/>
                              <a:ea typeface="微软雅黑" panose="020B0503020204020204" pitchFamily="34" charset="-122"/>
                            </a:rPr>
                            <a:t>0.014</a:t>
                          </a:r>
                        </a:p>
                      </a:txBody>
                      <a:tcPr marL="91427" marR="91427" marT="45724" marB="45724" anchor="ctr">
                        <a:solidFill>
                          <a:schemeClr val="bg1">
                            <a:lumMod val="90000"/>
                          </a:schemeClr>
                        </a:solidFill>
                      </a:tcPr>
                    </a:tc>
                    <a:tc>
                      <a:txBody>
                        <a:bodyPr/>
                        <a:lstStyle/>
                        <a:p>
                          <a:pPr algn="ctr"/>
                          <a:r>
                            <a:rPr lang="en-US" altLang="zh-CN" sz="1200" b="1" dirty="0">
                              <a:latin typeface="微软雅黑" panose="020B0503020204020204" pitchFamily="34" charset="-122"/>
                              <a:ea typeface="微软雅黑" panose="020B0503020204020204" pitchFamily="34" charset="-122"/>
                            </a:rPr>
                            <a:t>0.65</a:t>
                          </a:r>
                        </a:p>
                      </a:txBody>
                      <a:tcPr marL="91427" marR="91427" marT="45724" marB="45724" anchor="ctr">
                        <a:solidFill>
                          <a:schemeClr val="bg1">
                            <a:lumMod val="90000"/>
                          </a:schemeClr>
                        </a:solidFill>
                      </a:tcPr>
                    </a:tc>
                    <a:tc>
                      <a:txBody>
                        <a:bodyPr/>
                        <a:lstStyle/>
                        <a:p>
                          <a:pPr algn="ctr"/>
                          <a:r>
                            <a:rPr lang="en-US" altLang="zh-CN" sz="1200" b="1" dirty="0">
                              <a:latin typeface="微软雅黑" panose="020B0503020204020204" pitchFamily="34" charset="-122"/>
                              <a:ea typeface="微软雅黑" panose="020B0503020204020204" pitchFamily="34" charset="-122"/>
                            </a:rPr>
                            <a:t>0.015</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en-US" altLang="zh-CN" sz="1200" b="1" dirty="0">
                              <a:latin typeface="微软雅黑" panose="020B0503020204020204" pitchFamily="34" charset="-122"/>
                              <a:ea typeface="微软雅黑" panose="020B0503020204020204" pitchFamily="34" charset="-122"/>
                            </a:rPr>
                            <a:t>0.33</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extLst>
                      <a:ext uri="{0D108BD9-81ED-4DB2-BD59-A6C34878D82A}">
                        <a16:rowId xmlns:a16="http://schemas.microsoft.com/office/drawing/2014/main" val="3772960498"/>
                      </a:ext>
                    </a:extLst>
                  </a:tr>
                  <a:tr h="492254">
                    <a:tc>
                      <a:txBody>
                        <a:bodyPr/>
                        <a:lstStyle/>
                        <a:p>
                          <a:pPr algn="l"/>
                          <a:r>
                            <a:rPr lang="en-US" altLang="zh-CN" sz="1200" b="1" dirty="0">
                              <a:latin typeface="微软雅黑" panose="020B0503020204020204" pitchFamily="34" charset="-122"/>
                              <a:ea typeface="微软雅黑" panose="020B0503020204020204" pitchFamily="34" charset="-122"/>
                            </a:rPr>
                            <a:t>80</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en-US" altLang="zh-CN" sz="1200" b="1" dirty="0">
                              <a:latin typeface="微软雅黑" panose="020B0503020204020204" pitchFamily="34" charset="-122"/>
                              <a:ea typeface="微软雅黑" panose="020B0503020204020204" pitchFamily="34" charset="-122"/>
                            </a:rPr>
                            <a:t>0.01</a:t>
                          </a:r>
                        </a:p>
                      </a:txBody>
                      <a:tcPr marL="91427" marR="91427" marT="45724" marB="45724" anchor="ctr">
                        <a:solidFill>
                          <a:schemeClr val="bg1">
                            <a:lumMod val="90000"/>
                          </a:schemeClr>
                        </a:solidFill>
                      </a:tcPr>
                    </a:tc>
                    <a:tc>
                      <a:txBody>
                        <a:bodyPr/>
                        <a:lstStyle/>
                        <a:p>
                          <a:pPr algn="ctr"/>
                          <a:r>
                            <a:rPr lang="en-US" altLang="zh-CN" sz="1200" b="1" dirty="0">
                              <a:latin typeface="微软雅黑" panose="020B0503020204020204" pitchFamily="34" charset="-122"/>
                              <a:ea typeface="微软雅黑" panose="020B0503020204020204" pitchFamily="34" charset="-122"/>
                            </a:rPr>
                            <a:t>0.651</a:t>
                          </a:r>
                        </a:p>
                      </a:txBody>
                      <a:tcPr marL="91427" marR="91427" marT="45724" marB="45724" anchor="ctr">
                        <a:solidFill>
                          <a:schemeClr val="bg1">
                            <a:lumMod val="90000"/>
                          </a:schemeClr>
                        </a:solidFill>
                      </a:tcPr>
                    </a:tc>
                    <a:tc>
                      <a:txBody>
                        <a:bodyPr/>
                        <a:lstStyle/>
                        <a:p>
                          <a:pPr algn="ctr"/>
                          <a:r>
                            <a:rPr lang="en-US" altLang="zh-CN" sz="1200" b="1" dirty="0">
                              <a:latin typeface="微软雅黑" panose="020B0503020204020204" pitchFamily="34" charset="-122"/>
                              <a:ea typeface="微软雅黑" panose="020B0503020204020204" pitchFamily="34" charset="-122"/>
                            </a:rPr>
                            <a:t>0.015</a:t>
                          </a:r>
                        </a:p>
                      </a:txBody>
                      <a:tcPr marL="91427" marR="91427" marT="45724" marB="45724" anchor="ctr">
                        <a:solidFill>
                          <a:schemeClr val="bg1">
                            <a:lumMod val="90000"/>
                          </a:schemeClr>
                        </a:solidFill>
                      </a:tcPr>
                    </a:tc>
                    <a:tc>
                      <a:txBody>
                        <a:bodyPr/>
                        <a:lstStyle/>
                        <a:p>
                          <a:pPr algn="ctr"/>
                          <a:r>
                            <a:rPr lang="en-US" altLang="zh-CN" sz="1200" b="1" dirty="0">
                              <a:latin typeface="微软雅黑" panose="020B0503020204020204" pitchFamily="34" charset="-122"/>
                              <a:ea typeface="微软雅黑" panose="020B0503020204020204" pitchFamily="34" charset="-122"/>
                            </a:rPr>
                            <a:t>0.25</a:t>
                          </a:r>
                        </a:p>
                      </a:txBody>
                      <a:tcPr marL="91427" marR="91427" marT="45724" marB="45724" anchor="ctr">
                        <a:solidFill>
                          <a:schemeClr val="bg1">
                            <a:lumMod val="90000"/>
                          </a:schemeClr>
                        </a:solidFill>
                      </a:tcPr>
                    </a:tc>
                    <a:extLst>
                      <a:ext uri="{0D108BD9-81ED-4DB2-BD59-A6C34878D82A}">
                        <a16:rowId xmlns:a16="http://schemas.microsoft.com/office/drawing/2014/main" val="10002"/>
                      </a:ext>
                    </a:extLst>
                  </a:tr>
                  <a:tr h="477563">
                    <a:tc>
                      <a:txBody>
                        <a:bodyPr/>
                        <a:lstStyle/>
                        <a:p>
                          <a:pPr algn="l"/>
                          <a:r>
                            <a:rPr lang="en-US" altLang="zh-CN" sz="1200" b="1" dirty="0">
                              <a:latin typeface="微软雅黑" panose="020B0503020204020204" pitchFamily="34" charset="-122"/>
                              <a:ea typeface="微软雅黑" panose="020B0503020204020204" pitchFamily="34" charset="-122"/>
                            </a:rPr>
                            <a:t>100</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en-US" altLang="zh-CN" sz="1200" b="1" dirty="0">
                              <a:latin typeface="微软雅黑" panose="020B0503020204020204" pitchFamily="34" charset="-122"/>
                              <a:ea typeface="微软雅黑" panose="020B0503020204020204" pitchFamily="34" charset="-122"/>
                            </a:rPr>
                            <a:t>0.009</a:t>
                          </a:r>
                        </a:p>
                      </a:txBody>
                      <a:tcPr marL="91427" marR="91427" marT="45724" marB="45724" anchor="ctr">
                        <a:solidFill>
                          <a:schemeClr val="bg1">
                            <a:lumMod val="90000"/>
                          </a:schemeClr>
                        </a:solidFill>
                      </a:tcPr>
                    </a:tc>
                    <a:tc>
                      <a:txBody>
                        <a:bodyPr/>
                        <a:lstStyle/>
                        <a:p>
                          <a:pPr algn="ctr"/>
                          <a:r>
                            <a:rPr lang="en-US" altLang="zh-CN" sz="1200" b="1" dirty="0">
                              <a:latin typeface="微软雅黑" panose="020B0503020204020204" pitchFamily="34" charset="-122"/>
                              <a:ea typeface="微软雅黑" panose="020B0503020204020204" pitchFamily="34" charset="-122"/>
                            </a:rPr>
                            <a:t>0.67</a:t>
                          </a:r>
                        </a:p>
                      </a:txBody>
                      <a:tcPr marL="91427" marR="91427" marT="45724" marB="45724" anchor="ctr">
                        <a:solidFill>
                          <a:schemeClr val="bg1">
                            <a:lumMod val="90000"/>
                          </a:schemeClr>
                        </a:solidFill>
                      </a:tcPr>
                    </a:tc>
                    <a:tc>
                      <a:txBody>
                        <a:bodyPr/>
                        <a:lstStyle/>
                        <a:p>
                          <a:pPr algn="ctr"/>
                          <a:r>
                            <a:rPr lang="en-US" altLang="zh-CN" sz="1200" b="1" dirty="0">
                              <a:latin typeface="微软雅黑" panose="020B0503020204020204" pitchFamily="34" charset="-122"/>
                              <a:ea typeface="微软雅黑" panose="020B0503020204020204" pitchFamily="34" charset="-122"/>
                            </a:rPr>
                            <a:t>0.0125</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0.28</a:t>
                          </a:r>
                        </a:p>
                      </a:txBody>
                      <a:tcPr marL="91427" marR="91427" marT="45724" marB="45724" anchor="ctr">
                        <a:solidFill>
                          <a:schemeClr val="bg1">
                            <a:lumMod val="90000"/>
                          </a:schemeClr>
                        </a:solidFill>
                      </a:tcPr>
                    </a:tc>
                    <a:extLst>
                      <a:ext uri="{0D108BD9-81ED-4DB2-BD59-A6C34878D82A}">
                        <a16:rowId xmlns:a16="http://schemas.microsoft.com/office/drawing/2014/main" val="10003"/>
                      </a:ext>
                    </a:extLst>
                  </a:tr>
                </a:tbl>
              </a:graphicData>
            </a:graphic>
          </p:graphicFrame>
        </mc:Choice>
        <mc:Fallback xmlns="">
          <p:graphicFrame>
            <p:nvGraphicFramePr>
              <p:cNvPr id="16" name="表格 15"/>
              <p:cNvGraphicFramePr>
                <a:graphicFrameLocks noGrp="1"/>
              </p:cNvGraphicFramePr>
              <p:nvPr>
                <p:extLst>
                  <p:ext uri="{D42A27DB-BD31-4B8C-83A1-F6EECF244321}">
                    <p14:modId xmlns:p14="http://schemas.microsoft.com/office/powerpoint/2010/main" val="4280284409"/>
                  </p:ext>
                </p:extLst>
              </p:nvPr>
            </p:nvGraphicFramePr>
            <p:xfrm>
              <a:off x="335747" y="3276601"/>
              <a:ext cx="3379003" cy="2941888"/>
            </p:xfrm>
            <a:graphic>
              <a:graphicData uri="http://schemas.openxmlformats.org/drawingml/2006/table">
                <a:tbl>
                  <a:tblPr>
                    <a:tableStyleId>{5C22544A-7EE6-4342-B048-85BDC9FD1C3A}</a:tableStyleId>
                  </a:tblPr>
                  <a:tblGrid>
                    <a:gridCol w="511647">
                      <a:extLst>
                        <a:ext uri="{9D8B030D-6E8A-4147-A177-3AD203B41FA5}">
                          <a16:colId xmlns:a16="http://schemas.microsoft.com/office/drawing/2014/main" val="20000"/>
                        </a:ext>
                      </a:extLst>
                    </a:gridCol>
                    <a:gridCol w="678534">
                      <a:extLst>
                        <a:ext uri="{9D8B030D-6E8A-4147-A177-3AD203B41FA5}">
                          <a16:colId xmlns:a16="http://schemas.microsoft.com/office/drawing/2014/main" val="20001"/>
                        </a:ext>
                      </a:extLst>
                    </a:gridCol>
                    <a:gridCol w="744199">
                      <a:extLst>
                        <a:ext uri="{9D8B030D-6E8A-4147-A177-3AD203B41FA5}">
                          <a16:colId xmlns:a16="http://schemas.microsoft.com/office/drawing/2014/main" val="960611423"/>
                        </a:ext>
                      </a:extLst>
                    </a:gridCol>
                    <a:gridCol w="733256">
                      <a:extLst>
                        <a:ext uri="{9D8B030D-6E8A-4147-A177-3AD203B41FA5}">
                          <a16:colId xmlns:a16="http://schemas.microsoft.com/office/drawing/2014/main" val="20002"/>
                        </a:ext>
                      </a:extLst>
                    </a:gridCol>
                    <a:gridCol w="711367">
                      <a:extLst>
                        <a:ext uri="{9D8B030D-6E8A-4147-A177-3AD203B41FA5}">
                          <a16:colId xmlns:a16="http://schemas.microsoft.com/office/drawing/2014/main" val="3650161240"/>
                        </a:ext>
                      </a:extLst>
                    </a:gridCol>
                  </a:tblGrid>
                  <a:tr h="585662">
                    <a:tc>
                      <a:txBody>
                        <a:bodyPr/>
                        <a:lstStyle/>
                        <a:p>
                          <a:pPr algn="l"/>
                          <a:r>
                            <a:rPr lang="zh-CN" altLang="en-US" sz="1200" b="1" dirty="0" smtClean="0">
                              <a:latin typeface="微软雅黑" panose="020B0503020204020204" pitchFamily="34" charset="-122"/>
                              <a:ea typeface="微软雅黑" panose="020B0503020204020204" pitchFamily="34" charset="-122"/>
                            </a:rPr>
                            <a:t>运行点</a:t>
                          </a:r>
                          <a:r>
                            <a:rPr lang="en-US" altLang="zh-CN" sz="1200" b="1" dirty="0" smtClean="0">
                              <a:latin typeface="微软雅黑" panose="020B0503020204020204" pitchFamily="34" charset="-122"/>
                              <a:ea typeface="微软雅黑" panose="020B0503020204020204" pitchFamily="34" charset="-122"/>
                            </a:rPr>
                            <a:t>(A)</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endParaRPr lang="zh-CN"/>
                        </a:p>
                      </a:txBody>
                      <a:tcPr marL="91427" marR="91427" marT="45724" marB="45724" anchor="ctr">
                        <a:blipFill>
                          <a:blip r:embed="rId3"/>
                          <a:stretch>
                            <a:fillRect l="-76577" t="-1042" r="-326126" b="-406250"/>
                          </a:stretch>
                        </a:blipFill>
                      </a:tcPr>
                    </a:tc>
                    <a:tc>
                      <a:txBody>
                        <a:bodyPr/>
                        <a:lstStyle/>
                        <a:p>
                          <a:endParaRPr lang="zh-CN"/>
                        </a:p>
                      </a:txBody>
                      <a:tcPr marL="91427" marR="91427" marT="45724" marB="45724" anchor="ctr">
                        <a:blipFill>
                          <a:blip r:embed="rId3"/>
                          <a:stretch>
                            <a:fillRect l="-159350" t="-1042" r="-194309" b="-406250"/>
                          </a:stretch>
                        </a:blipFill>
                      </a:tcPr>
                    </a:tc>
                    <a:tc>
                      <a:txBody>
                        <a:bodyPr/>
                        <a:lstStyle/>
                        <a:p>
                          <a:endParaRPr lang="zh-CN"/>
                        </a:p>
                      </a:txBody>
                      <a:tcPr marL="91427" marR="91427" marT="45724" marB="45724" anchor="ctr">
                        <a:blipFill>
                          <a:blip r:embed="rId3"/>
                          <a:stretch>
                            <a:fillRect l="-265833" t="-1042" r="-99167" b="-406250"/>
                          </a:stretch>
                        </a:blipFill>
                      </a:tcPr>
                    </a:tc>
                    <a:tc>
                      <a:txBody>
                        <a:bodyPr/>
                        <a:lstStyle/>
                        <a:p>
                          <a:endParaRPr lang="zh-CN"/>
                        </a:p>
                      </a:txBody>
                      <a:tcPr marL="91427" marR="91427" marT="45724" marB="45724" anchor="ctr">
                        <a:blipFill>
                          <a:blip r:embed="rId3"/>
                          <a:stretch>
                            <a:fillRect l="-375214" t="-1042" r="-1709" b="-406250"/>
                          </a:stretch>
                        </a:blipFill>
                      </a:tcPr>
                    </a:tc>
                    <a:extLst>
                      <a:ext uri="{0D108BD9-81ED-4DB2-BD59-A6C34878D82A}">
                        <a16:rowId xmlns:a16="http://schemas.microsoft.com/office/drawing/2014/main" val="10000"/>
                      </a:ext>
                    </a:extLst>
                  </a:tr>
                  <a:tr h="401901">
                    <a:tc>
                      <a:txBody>
                        <a:bodyPr/>
                        <a:lstStyle/>
                        <a:p>
                          <a:pPr algn="l"/>
                          <a:r>
                            <a:rPr lang="en-US" altLang="zh-CN" sz="1200" b="1" baseline="0" dirty="0" smtClean="0">
                              <a:latin typeface="微软雅黑" panose="020B0503020204020204" pitchFamily="34" charset="-122"/>
                              <a:ea typeface="微软雅黑" panose="020B0503020204020204" pitchFamily="34" charset="-122"/>
                            </a:rPr>
                            <a:t>20</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en-US" altLang="zh-CN" sz="1200" b="1" dirty="0" smtClean="0">
                              <a:latin typeface="微软雅黑" panose="020B0503020204020204" pitchFamily="34" charset="-122"/>
                              <a:ea typeface="微软雅黑" panose="020B0503020204020204" pitchFamily="34" charset="-122"/>
                            </a:rPr>
                            <a:t>0.04</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en-US" altLang="zh-CN" sz="1200" b="1" dirty="0" smtClean="0">
                              <a:latin typeface="微软雅黑" panose="020B0503020204020204" pitchFamily="34" charset="-122"/>
                              <a:ea typeface="微软雅黑" panose="020B0503020204020204" pitchFamily="34" charset="-122"/>
                            </a:rPr>
                            <a:t>0.55</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en-US" altLang="zh-CN" sz="1200" b="1" dirty="0" smtClean="0">
                              <a:latin typeface="微软雅黑" panose="020B0503020204020204" pitchFamily="34" charset="-122"/>
                              <a:ea typeface="微软雅黑" panose="020B0503020204020204" pitchFamily="34" charset="-122"/>
                            </a:rPr>
                            <a:t>0.024</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en-US" altLang="zh-CN" sz="1200" b="1" dirty="0" smtClean="0">
                              <a:latin typeface="微软雅黑" panose="020B0503020204020204" pitchFamily="34" charset="-122"/>
                              <a:ea typeface="微软雅黑" panose="020B0503020204020204" pitchFamily="34" charset="-122"/>
                            </a:rPr>
                            <a:t>0.44</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extLst>
                      <a:ext uri="{0D108BD9-81ED-4DB2-BD59-A6C34878D82A}">
                        <a16:rowId xmlns:a16="http://schemas.microsoft.com/office/drawing/2014/main" val="4143526053"/>
                      </a:ext>
                    </a:extLst>
                  </a:tr>
                  <a:tr h="492254">
                    <a:tc>
                      <a:txBody>
                        <a:bodyPr/>
                        <a:lstStyle/>
                        <a:p>
                          <a:pPr algn="l"/>
                          <a:r>
                            <a:rPr lang="en-US" altLang="zh-CN" sz="1200" b="1" dirty="0" smtClean="0">
                              <a:latin typeface="微软雅黑" panose="020B0503020204020204" pitchFamily="34" charset="-122"/>
                              <a:ea typeface="微软雅黑" panose="020B0503020204020204" pitchFamily="34" charset="-122"/>
                            </a:rPr>
                            <a:t>40</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en-US" altLang="zh-CN" sz="1200" b="1" dirty="0" smtClean="0">
                              <a:latin typeface="微软雅黑" panose="020B0503020204020204" pitchFamily="34" charset="-122"/>
                              <a:ea typeface="微软雅黑" panose="020B0503020204020204" pitchFamily="34" charset="-122"/>
                            </a:rPr>
                            <a:t>0.021</a:t>
                          </a:r>
                        </a:p>
                      </a:txBody>
                      <a:tcPr marL="91427" marR="91427" marT="45724" marB="45724" anchor="ctr">
                        <a:solidFill>
                          <a:schemeClr val="bg1">
                            <a:lumMod val="90000"/>
                          </a:schemeClr>
                        </a:solidFill>
                      </a:tcPr>
                    </a:tc>
                    <a:tc>
                      <a:txBody>
                        <a:bodyPr/>
                        <a:lstStyle/>
                        <a:p>
                          <a:pPr algn="ctr"/>
                          <a:r>
                            <a:rPr lang="en-US" altLang="zh-CN" sz="1200" b="1" dirty="0" smtClean="0">
                              <a:latin typeface="微软雅黑" panose="020B0503020204020204" pitchFamily="34" charset="-122"/>
                              <a:ea typeface="微软雅黑" panose="020B0503020204020204" pitchFamily="34" charset="-122"/>
                            </a:rPr>
                            <a:t>0.62</a:t>
                          </a:r>
                        </a:p>
                      </a:txBody>
                      <a:tcPr marL="91427" marR="91427" marT="45724" marB="45724" anchor="ctr">
                        <a:solidFill>
                          <a:schemeClr val="bg1">
                            <a:lumMod val="90000"/>
                          </a:schemeClr>
                        </a:solidFill>
                      </a:tcPr>
                    </a:tc>
                    <a:tc>
                      <a:txBody>
                        <a:bodyPr/>
                        <a:lstStyle/>
                        <a:p>
                          <a:pPr algn="ctr"/>
                          <a:r>
                            <a:rPr lang="en-US" altLang="zh-CN" sz="1200" b="1" dirty="0" smtClean="0">
                              <a:latin typeface="微软雅黑" panose="020B0503020204020204" pitchFamily="34" charset="-122"/>
                              <a:ea typeface="微软雅黑" panose="020B0503020204020204" pitchFamily="34" charset="-122"/>
                            </a:rPr>
                            <a:t>0.018</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en-US" altLang="zh-CN" sz="1200" b="1" dirty="0" smtClean="0">
                              <a:latin typeface="微软雅黑" panose="020B0503020204020204" pitchFamily="34" charset="-122"/>
                              <a:ea typeface="微软雅黑" panose="020B0503020204020204" pitchFamily="34" charset="-122"/>
                            </a:rPr>
                            <a:t>0.34</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extLst>
                      <a:ext uri="{0D108BD9-81ED-4DB2-BD59-A6C34878D82A}">
                        <a16:rowId xmlns:a16="http://schemas.microsoft.com/office/drawing/2014/main" val="10001"/>
                      </a:ext>
                    </a:extLst>
                  </a:tr>
                  <a:tr h="492254">
                    <a:tc>
                      <a:txBody>
                        <a:bodyPr/>
                        <a:lstStyle/>
                        <a:p>
                          <a:pPr algn="l"/>
                          <a:r>
                            <a:rPr lang="en-US" altLang="zh-CN" sz="1200" b="1" dirty="0" smtClean="0">
                              <a:latin typeface="微软雅黑" panose="020B0503020204020204" pitchFamily="34" charset="-122"/>
                              <a:ea typeface="微软雅黑" panose="020B0503020204020204" pitchFamily="34" charset="-122"/>
                            </a:rPr>
                            <a:t>60</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en-US" altLang="zh-CN" sz="1200" b="1" dirty="0" smtClean="0">
                              <a:latin typeface="微软雅黑" panose="020B0503020204020204" pitchFamily="34" charset="-122"/>
                              <a:ea typeface="微软雅黑" panose="020B0503020204020204" pitchFamily="34" charset="-122"/>
                            </a:rPr>
                            <a:t>0.014</a:t>
                          </a:r>
                        </a:p>
                      </a:txBody>
                      <a:tcPr marL="91427" marR="91427" marT="45724" marB="45724" anchor="ctr">
                        <a:solidFill>
                          <a:schemeClr val="bg1">
                            <a:lumMod val="90000"/>
                          </a:schemeClr>
                        </a:solidFill>
                      </a:tcPr>
                    </a:tc>
                    <a:tc>
                      <a:txBody>
                        <a:bodyPr/>
                        <a:lstStyle/>
                        <a:p>
                          <a:pPr algn="ctr"/>
                          <a:r>
                            <a:rPr lang="en-US" altLang="zh-CN" sz="1200" b="1" dirty="0" smtClean="0">
                              <a:latin typeface="微软雅黑" panose="020B0503020204020204" pitchFamily="34" charset="-122"/>
                              <a:ea typeface="微软雅黑" panose="020B0503020204020204" pitchFamily="34" charset="-122"/>
                            </a:rPr>
                            <a:t>0.65</a:t>
                          </a:r>
                        </a:p>
                      </a:txBody>
                      <a:tcPr marL="91427" marR="91427" marT="45724" marB="45724" anchor="ctr">
                        <a:solidFill>
                          <a:schemeClr val="bg1">
                            <a:lumMod val="90000"/>
                          </a:schemeClr>
                        </a:solidFill>
                      </a:tcPr>
                    </a:tc>
                    <a:tc>
                      <a:txBody>
                        <a:bodyPr/>
                        <a:lstStyle/>
                        <a:p>
                          <a:pPr algn="ctr"/>
                          <a:r>
                            <a:rPr lang="en-US" altLang="zh-CN" sz="1200" b="1" dirty="0" smtClean="0">
                              <a:latin typeface="微软雅黑" panose="020B0503020204020204" pitchFamily="34" charset="-122"/>
                              <a:ea typeface="微软雅黑" panose="020B0503020204020204" pitchFamily="34" charset="-122"/>
                            </a:rPr>
                            <a:t>0.015</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en-US" altLang="zh-CN" sz="1200" b="1" dirty="0" smtClean="0">
                              <a:latin typeface="微软雅黑" panose="020B0503020204020204" pitchFamily="34" charset="-122"/>
                              <a:ea typeface="微软雅黑" panose="020B0503020204020204" pitchFamily="34" charset="-122"/>
                            </a:rPr>
                            <a:t>0.33</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extLst>
                      <a:ext uri="{0D108BD9-81ED-4DB2-BD59-A6C34878D82A}">
                        <a16:rowId xmlns:a16="http://schemas.microsoft.com/office/drawing/2014/main" val="3772960498"/>
                      </a:ext>
                    </a:extLst>
                  </a:tr>
                  <a:tr h="492254">
                    <a:tc>
                      <a:txBody>
                        <a:bodyPr/>
                        <a:lstStyle/>
                        <a:p>
                          <a:pPr algn="l"/>
                          <a:r>
                            <a:rPr lang="en-US" altLang="zh-CN" sz="1200" b="1" dirty="0" smtClean="0">
                              <a:latin typeface="微软雅黑" panose="020B0503020204020204" pitchFamily="34" charset="-122"/>
                              <a:ea typeface="微软雅黑" panose="020B0503020204020204" pitchFamily="34" charset="-122"/>
                            </a:rPr>
                            <a:t>80</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en-US" altLang="zh-CN" sz="1200" b="1" dirty="0" smtClean="0">
                              <a:latin typeface="微软雅黑" panose="020B0503020204020204" pitchFamily="34" charset="-122"/>
                              <a:ea typeface="微软雅黑" panose="020B0503020204020204" pitchFamily="34" charset="-122"/>
                            </a:rPr>
                            <a:t>0.01</a:t>
                          </a:r>
                          <a:endParaRPr lang="en-US" altLang="zh-CN"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en-US" altLang="zh-CN" sz="1200" b="1" dirty="0" smtClean="0">
                              <a:latin typeface="微软雅黑" panose="020B0503020204020204" pitchFamily="34" charset="-122"/>
                              <a:ea typeface="微软雅黑" panose="020B0503020204020204" pitchFamily="34" charset="-122"/>
                            </a:rPr>
                            <a:t>0.651</a:t>
                          </a:r>
                          <a:endParaRPr lang="en-US" altLang="zh-CN"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en-US" altLang="zh-CN" sz="1200" b="1" dirty="0" smtClean="0">
                              <a:latin typeface="微软雅黑" panose="020B0503020204020204" pitchFamily="34" charset="-122"/>
                              <a:ea typeface="微软雅黑" panose="020B0503020204020204" pitchFamily="34" charset="-122"/>
                            </a:rPr>
                            <a:t>0.015</a:t>
                          </a:r>
                          <a:endParaRPr lang="en-US" altLang="zh-CN"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en-US" altLang="zh-CN" sz="1200" b="1" dirty="0" smtClean="0">
                              <a:latin typeface="微软雅黑" panose="020B0503020204020204" pitchFamily="34" charset="-122"/>
                              <a:ea typeface="微软雅黑" panose="020B0503020204020204" pitchFamily="34" charset="-122"/>
                            </a:rPr>
                            <a:t>0.25</a:t>
                          </a:r>
                          <a:endParaRPr lang="en-US" altLang="zh-CN"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extLst>
                      <a:ext uri="{0D108BD9-81ED-4DB2-BD59-A6C34878D82A}">
                        <a16:rowId xmlns:a16="http://schemas.microsoft.com/office/drawing/2014/main" val="10002"/>
                      </a:ext>
                    </a:extLst>
                  </a:tr>
                  <a:tr h="477563">
                    <a:tc>
                      <a:txBody>
                        <a:bodyPr/>
                        <a:lstStyle/>
                        <a:p>
                          <a:pPr algn="l"/>
                          <a:r>
                            <a:rPr lang="en-US" altLang="zh-CN" sz="1200" b="1" dirty="0" smtClean="0">
                              <a:latin typeface="微软雅黑" panose="020B0503020204020204" pitchFamily="34" charset="-122"/>
                              <a:ea typeface="微软雅黑" panose="020B0503020204020204" pitchFamily="34" charset="-122"/>
                            </a:rPr>
                            <a:t>100</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en-US" altLang="zh-CN" sz="1200" b="1" dirty="0" smtClean="0">
                              <a:latin typeface="微软雅黑" panose="020B0503020204020204" pitchFamily="34" charset="-122"/>
                              <a:ea typeface="微软雅黑" panose="020B0503020204020204" pitchFamily="34" charset="-122"/>
                            </a:rPr>
                            <a:t>0.009</a:t>
                          </a:r>
                          <a:endParaRPr lang="en-US" altLang="zh-CN"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en-US" altLang="zh-CN" sz="1200" b="1" dirty="0" smtClean="0">
                              <a:latin typeface="微软雅黑" panose="020B0503020204020204" pitchFamily="34" charset="-122"/>
                              <a:ea typeface="微软雅黑" panose="020B0503020204020204" pitchFamily="34" charset="-122"/>
                            </a:rPr>
                            <a:t>0.67</a:t>
                          </a:r>
                          <a:endParaRPr lang="en-US" altLang="zh-CN"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algn="ctr"/>
                          <a:r>
                            <a:rPr lang="en-US" altLang="zh-CN" sz="1200" b="1" dirty="0" smtClean="0">
                              <a:latin typeface="微软雅黑" panose="020B0503020204020204" pitchFamily="34" charset="-122"/>
                              <a:ea typeface="微软雅黑" panose="020B0503020204020204" pitchFamily="34" charset="-122"/>
                            </a:rPr>
                            <a:t>0.0125</a:t>
                          </a:r>
                          <a:endParaRPr lang="zh-CN" altLang="en-US" sz="1200" b="1" dirty="0">
                            <a:latin typeface="微软雅黑" panose="020B0503020204020204" pitchFamily="34" charset="-122"/>
                            <a:ea typeface="微软雅黑" panose="020B0503020204020204" pitchFamily="34" charset="-122"/>
                          </a:endParaRPr>
                        </a:p>
                      </a:txBody>
                      <a:tcPr marL="91427" marR="91427" marT="45724" marB="45724" anchor="ctr">
                        <a:solidFill>
                          <a:schemeClr val="bg1">
                            <a:lumMod val="9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dirty="0" smtClean="0">
                              <a:latin typeface="微软雅黑" panose="020B0503020204020204" pitchFamily="34" charset="-122"/>
                              <a:ea typeface="微软雅黑" panose="020B0503020204020204" pitchFamily="34" charset="-122"/>
                            </a:rPr>
                            <a:t>0.28</a:t>
                          </a:r>
                        </a:p>
                      </a:txBody>
                      <a:tcPr marL="91427" marR="91427" marT="45724" marB="45724" anchor="ctr">
                        <a:solidFill>
                          <a:schemeClr val="bg1">
                            <a:lumMod val="90000"/>
                          </a:schemeClr>
                        </a:solidFill>
                      </a:tcPr>
                    </a:tc>
                    <a:extLst>
                      <a:ext uri="{0D108BD9-81ED-4DB2-BD59-A6C34878D82A}">
                        <a16:rowId xmlns:a16="http://schemas.microsoft.com/office/drawing/2014/main" val="10003"/>
                      </a:ext>
                    </a:extLst>
                  </a:tr>
                </a:tbl>
              </a:graphicData>
            </a:graphic>
          </p:graphicFrame>
        </mc:Fallback>
      </mc:AlternateContent>
      <p:sp>
        <p:nvSpPr>
          <p:cNvPr id="18" name="矩形 28"/>
          <p:cNvSpPr>
            <a:spLocks noChangeArrowheads="1"/>
          </p:cNvSpPr>
          <p:nvPr/>
        </p:nvSpPr>
        <p:spPr bwMode="auto">
          <a:xfrm>
            <a:off x="962239" y="6394801"/>
            <a:ext cx="197361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defRPr/>
            </a:pPr>
            <a:r>
              <a:rPr lang="zh-CN" altLang="en-US" sz="1400" spc="150" dirty="0">
                <a:solidFill>
                  <a:srgbClr val="F8F8F8">
                    <a:lumMod val="25000"/>
                  </a:srgbClr>
                </a:solidFill>
                <a:latin typeface="微软雅黑" panose="020B0503020204020204" pitchFamily="34" charset="-122"/>
                <a:ea typeface="微软雅黑" panose="020B0503020204020204" pitchFamily="34" charset="-122"/>
              </a:rPr>
              <a:t>分段线性化区间参数</a:t>
            </a:r>
          </a:p>
        </p:txBody>
      </p:sp>
      <p:sp>
        <p:nvSpPr>
          <p:cNvPr id="22" name="矩形 28"/>
          <p:cNvSpPr>
            <a:spLocks noChangeArrowheads="1"/>
          </p:cNvSpPr>
          <p:nvPr/>
        </p:nvSpPr>
        <p:spPr bwMode="auto">
          <a:xfrm>
            <a:off x="4637496" y="6484888"/>
            <a:ext cx="33650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defRPr/>
            </a:pPr>
            <a:r>
              <a:rPr lang="zh-CN" altLang="en-US" sz="1400" spc="150" dirty="0">
                <a:solidFill>
                  <a:srgbClr val="F8F8F8">
                    <a:lumMod val="25000"/>
                  </a:srgbClr>
                </a:solidFill>
                <a:latin typeface="微软雅黑" panose="020B0503020204020204" pitchFamily="34" charset="-122"/>
                <a:ea typeface="微软雅黑" panose="020B0503020204020204" pitchFamily="34" charset="-122"/>
              </a:rPr>
              <a:t>碱液制氢分段线性化端口动态外特性</a:t>
            </a:r>
          </a:p>
        </p:txBody>
      </p:sp>
      <p:pic>
        <p:nvPicPr>
          <p:cNvPr id="9" name="图片 8">
            <a:extLst>
              <a:ext uri="{FF2B5EF4-FFF2-40B4-BE49-F238E27FC236}">
                <a16:creationId xmlns:a16="http://schemas.microsoft.com/office/drawing/2014/main" id="{50E87E7A-AA91-4022-A07C-1BE892B67440}"/>
              </a:ext>
            </a:extLst>
          </p:cNvPr>
          <p:cNvPicPr>
            <a:picLocks noChangeAspect="1"/>
          </p:cNvPicPr>
          <p:nvPr/>
        </p:nvPicPr>
        <p:blipFill>
          <a:blip r:embed="rId4"/>
          <a:stretch>
            <a:fillRect/>
          </a:stretch>
        </p:blipFill>
        <p:spPr>
          <a:xfrm>
            <a:off x="4961731" y="3197714"/>
            <a:ext cx="2716555" cy="1574234"/>
          </a:xfrm>
          <a:prstGeom prst="rect">
            <a:avLst/>
          </a:prstGeom>
        </p:spPr>
      </p:pic>
      <p:pic>
        <p:nvPicPr>
          <p:cNvPr id="10" name="图片 9">
            <a:extLst>
              <a:ext uri="{FF2B5EF4-FFF2-40B4-BE49-F238E27FC236}">
                <a16:creationId xmlns:a16="http://schemas.microsoft.com/office/drawing/2014/main" id="{75530025-1E6D-43D3-8874-A18EFCB8580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001" r="44630" b="17972"/>
          <a:stretch/>
        </p:blipFill>
        <p:spPr>
          <a:xfrm>
            <a:off x="4961731" y="4884457"/>
            <a:ext cx="2716555" cy="1487922"/>
          </a:xfrm>
          <a:prstGeom prst="rect">
            <a:avLst/>
          </a:prstGeom>
        </p:spPr>
      </p:pic>
      <p:sp>
        <p:nvSpPr>
          <p:cNvPr id="11" name="矩形 28"/>
          <p:cNvSpPr>
            <a:spLocks noChangeArrowheads="1"/>
          </p:cNvSpPr>
          <p:nvPr/>
        </p:nvSpPr>
        <p:spPr bwMode="auto">
          <a:xfrm>
            <a:off x="4474981" y="3507777"/>
            <a:ext cx="32502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defRPr/>
            </a:pPr>
            <a:r>
              <a:rPr lang="zh-CN" altLang="en-US" sz="1400" spc="150" dirty="0">
                <a:solidFill>
                  <a:srgbClr val="F8F8F8">
                    <a:lumMod val="25000"/>
                  </a:srgbClr>
                </a:solidFill>
                <a:latin typeface="微软雅黑" panose="020B0503020204020204" pitchFamily="34" charset="-122"/>
                <a:ea typeface="微软雅黑" panose="020B0503020204020204" pitchFamily="34" charset="-122"/>
              </a:rPr>
              <a:t>实验波形</a:t>
            </a:r>
          </a:p>
        </p:txBody>
      </p:sp>
      <p:sp>
        <p:nvSpPr>
          <p:cNvPr id="12" name="矩形 28"/>
          <p:cNvSpPr>
            <a:spLocks noChangeArrowheads="1"/>
          </p:cNvSpPr>
          <p:nvPr/>
        </p:nvSpPr>
        <p:spPr bwMode="auto">
          <a:xfrm>
            <a:off x="4474981" y="5151365"/>
            <a:ext cx="32502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defRPr/>
            </a:pPr>
            <a:r>
              <a:rPr lang="zh-CN" altLang="en-US" sz="1400" spc="150" dirty="0">
                <a:solidFill>
                  <a:srgbClr val="F8F8F8">
                    <a:lumMod val="25000"/>
                  </a:srgbClr>
                </a:solidFill>
                <a:latin typeface="微软雅黑" panose="020B0503020204020204" pitchFamily="34" charset="-122"/>
                <a:ea typeface="微软雅黑" panose="020B0503020204020204" pitchFamily="34" charset="-122"/>
              </a:rPr>
              <a:t>模型仿真</a:t>
            </a:r>
          </a:p>
        </p:txBody>
      </p:sp>
      <p:cxnSp>
        <p:nvCxnSpPr>
          <p:cNvPr id="3" name="直接箭头连接符 2"/>
          <p:cNvCxnSpPr/>
          <p:nvPr/>
        </p:nvCxnSpPr>
        <p:spPr bwMode="auto">
          <a:xfrm>
            <a:off x="6705600" y="3781425"/>
            <a:ext cx="1247389" cy="680459"/>
          </a:xfrm>
          <a:prstGeom prst="straightConnector1">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6350" cap="flat" cmpd="sng" algn="ctr">
            <a:solidFill>
              <a:srgbClr val="339966"/>
            </a:solidFill>
            <a:prstDash val="solid"/>
            <a:round/>
            <a:headEnd type="none" w="med" len="med"/>
            <a:tailEnd type="triangle"/>
          </a:ln>
          <a:effectLst/>
        </p:spPr>
      </p:cxnSp>
      <p:cxnSp>
        <p:nvCxnSpPr>
          <p:cNvPr id="15" name="直接箭头连接符 14"/>
          <p:cNvCxnSpPr/>
          <p:nvPr/>
        </p:nvCxnSpPr>
        <p:spPr bwMode="auto">
          <a:xfrm flipV="1">
            <a:off x="6867729" y="4659340"/>
            <a:ext cx="1085260" cy="554307"/>
          </a:xfrm>
          <a:prstGeom prst="straightConnector1">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6350" cap="flat" cmpd="sng" algn="ctr">
            <a:solidFill>
              <a:srgbClr val="339966"/>
            </a:solidFill>
            <a:prstDash val="solid"/>
            <a:round/>
            <a:headEnd type="none" w="med" len="med"/>
            <a:tailEnd type="triangle"/>
          </a:ln>
          <a:effectLst/>
        </p:spPr>
      </p:cxnSp>
      <p:sp>
        <p:nvSpPr>
          <p:cNvPr id="23" name="矩形 28"/>
          <p:cNvSpPr>
            <a:spLocks noChangeArrowheads="1"/>
          </p:cNvSpPr>
          <p:nvPr/>
        </p:nvSpPr>
        <p:spPr bwMode="auto">
          <a:xfrm>
            <a:off x="8002520" y="4206730"/>
            <a:ext cx="124625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defRPr/>
            </a:pPr>
            <a:r>
              <a:rPr lang="zh-CN" altLang="en-US" sz="1400" spc="150" dirty="0">
                <a:solidFill>
                  <a:srgbClr val="FF0000"/>
                </a:solidFill>
                <a:latin typeface="微软雅黑" panose="020B0503020204020204" pitchFamily="34" charset="-122"/>
                <a:ea typeface="微软雅黑" panose="020B0503020204020204" pitchFamily="34" charset="-122"/>
              </a:rPr>
              <a:t>电压阶跃激励下，</a:t>
            </a:r>
            <a:endParaRPr lang="en-US" altLang="zh-CN" sz="1400" spc="150" dirty="0">
              <a:solidFill>
                <a:srgbClr val="FF0000"/>
              </a:solidFill>
              <a:latin typeface="微软雅黑" panose="020B0503020204020204" pitchFamily="34" charset="-122"/>
              <a:ea typeface="微软雅黑" panose="020B0503020204020204" pitchFamily="34" charset="-122"/>
            </a:endParaRPr>
          </a:p>
          <a:p>
            <a:pPr>
              <a:spcBef>
                <a:spcPct val="0"/>
              </a:spcBef>
              <a:spcAft>
                <a:spcPct val="0"/>
              </a:spcAft>
              <a:buClrTx/>
              <a:buSzTx/>
              <a:buFontTx/>
              <a:buNone/>
              <a:defRPr/>
            </a:pPr>
            <a:r>
              <a:rPr lang="zh-CN" altLang="en-US" sz="1400" spc="150" dirty="0">
                <a:solidFill>
                  <a:srgbClr val="FF0000"/>
                </a:solidFill>
                <a:latin typeface="微软雅黑" panose="020B0503020204020204" pitchFamily="34" charset="-122"/>
                <a:ea typeface="微软雅黑" panose="020B0503020204020204" pitchFamily="34" charset="-122"/>
              </a:rPr>
              <a:t>电流响应相似度较高</a:t>
            </a:r>
          </a:p>
        </p:txBody>
      </p:sp>
    </p:spTree>
    <p:extLst>
      <p:ext uri="{BB962C8B-B14F-4D97-AF65-F5344CB8AC3E}">
        <p14:creationId xmlns:p14="http://schemas.microsoft.com/office/powerpoint/2010/main" val="456431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p:sp>
        <p:nvSpPr>
          <p:cNvPr id="23555" name="矩形 5"/>
          <p:cNvSpPr>
            <a:spLocks noChangeArrowheads="1"/>
          </p:cNvSpPr>
          <p:nvPr/>
        </p:nvSpPr>
        <p:spPr bwMode="auto">
          <a:xfrm>
            <a:off x="1447800" y="836613"/>
            <a:ext cx="71612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dirty="0">
                <a:solidFill>
                  <a:srgbClr val="000000"/>
                </a:solidFill>
                <a:latin typeface="微软雅黑" panose="020B0503020204020204" pitchFamily="34" charset="-122"/>
                <a:ea typeface="微软雅黑" panose="020B0503020204020204" pitchFamily="34" charset="-122"/>
                <a:sym typeface="+mn-ea"/>
              </a:rPr>
              <a:t>研究内容</a:t>
            </a:r>
            <a:r>
              <a:rPr lang="en-US" altLang="zh-CN" sz="2000" dirty="0">
                <a:solidFill>
                  <a:srgbClr val="000000"/>
                </a:solidFill>
                <a:latin typeface="微软雅黑" panose="020B0503020204020204" pitchFamily="34" charset="-122"/>
                <a:ea typeface="微软雅黑" panose="020B0503020204020204" pitchFamily="34" charset="-122"/>
                <a:sym typeface="+mn-ea"/>
              </a:rPr>
              <a:t>1</a:t>
            </a:r>
            <a:r>
              <a:rPr lang="zh-CN" altLang="en-US" sz="2000" dirty="0">
                <a:solidFill>
                  <a:srgbClr val="000000"/>
                </a:solidFill>
                <a:latin typeface="微软雅黑" panose="020B0503020204020204" pitchFamily="34" charset="-122"/>
                <a:ea typeface="微软雅黑" panose="020B0503020204020204" pitchFamily="34" charset="-122"/>
                <a:sym typeface="+mn-ea"/>
              </a:rPr>
              <a:t>：氢热电多能耦合系统动态建模技术</a:t>
            </a:r>
            <a:endParaRPr lang="zh-CN" altLang="zh-CN" sz="2000" noProof="1">
              <a:solidFill>
                <a:srgbClr val="000000"/>
              </a:solidFill>
              <a:latin typeface="微软雅黑" panose="020B0503020204020204" pitchFamily="34" charset="-122"/>
              <a:ea typeface="微软雅黑" panose="020B0503020204020204" pitchFamily="34" charset="-122"/>
            </a:endParaRPr>
          </a:p>
        </p:txBody>
      </p:sp>
      <p:sp>
        <p:nvSpPr>
          <p:cNvPr id="13" name="圆角矩形 53"/>
          <p:cNvSpPr/>
          <p:nvPr/>
        </p:nvSpPr>
        <p:spPr>
          <a:xfrm>
            <a:off x="76200" y="1755736"/>
            <a:ext cx="8991600" cy="1143000"/>
          </a:xfrm>
          <a:prstGeom prst="roundRect">
            <a:avLst>
              <a:gd name="adj" fmla="val 4806"/>
            </a:avLst>
          </a:prstGeom>
          <a:solidFill>
            <a:sysClr val="window" lastClr="FFFFFF"/>
          </a:solidFill>
          <a:ln w="28575" cap="flat" cmpd="sng" algn="ctr">
            <a:solidFill>
              <a:srgbClr val="076655"/>
            </a:solidFill>
            <a:prstDash val="sysDash"/>
            <a:miter lim="800000"/>
          </a:ln>
          <a:effectLst/>
        </p:spPr>
        <p:txBody>
          <a:bodyPr anchor="ctr"/>
          <a:lstStyle/>
          <a:p>
            <a:pPr>
              <a:lnSpc>
                <a:spcPct val="120000"/>
              </a:lnSpc>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     对</a:t>
            </a:r>
            <a:r>
              <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rPr>
              <a:t>10KW</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碱液电解制氢电解槽施加阶跃电压输入，测量并采样电解槽电流响应，采样间隔为</a:t>
            </a:r>
            <a:r>
              <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rPr>
              <a:t>0.1ms</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，将采样值与模型仿真值进行对比和误差计算，</a:t>
            </a:r>
            <a:r>
              <a:rPr kumimoji="1" lang="zh-CN" altLang="en-US" sz="1800" spc="150" dirty="0">
                <a:solidFill>
                  <a:srgbClr val="C00000"/>
                </a:solidFill>
                <a:latin typeface="微软雅黑" panose="020B0503020204020204" pitchFamily="34" charset="-122"/>
                <a:ea typeface="微软雅黑" panose="020B0503020204020204" pitchFamily="34" charset="-122"/>
              </a:rPr>
              <a:t>从响应初始时刻至稳态过程中均方根百分比误差小于</a:t>
            </a:r>
            <a:r>
              <a:rPr kumimoji="1" lang="en-US" altLang="zh-CN" sz="1800" spc="150" dirty="0">
                <a:solidFill>
                  <a:srgbClr val="C00000"/>
                </a:solidFill>
                <a:latin typeface="微软雅黑" panose="020B0503020204020204" pitchFamily="34" charset="-122"/>
                <a:ea typeface="微软雅黑" panose="020B0503020204020204" pitchFamily="34" charset="-122"/>
              </a:rPr>
              <a:t>5</a:t>
            </a:r>
            <a:r>
              <a:rPr kumimoji="1" lang="zh-CN" altLang="en-US" sz="1800" spc="150" dirty="0">
                <a:solidFill>
                  <a:srgbClr val="C00000"/>
                </a:solidFill>
                <a:latin typeface="微软雅黑" panose="020B0503020204020204" pitchFamily="34" charset="-122"/>
                <a:ea typeface="微软雅黑" panose="020B0503020204020204" pitchFamily="34" charset="-122"/>
              </a:rPr>
              <a:t>％，符合要求</a:t>
            </a:r>
            <a:endParaRPr kumimoji="1" lang="en-US" altLang="zh-CN" sz="1800" spc="150" dirty="0">
              <a:solidFill>
                <a:srgbClr val="C00000"/>
              </a:solidFill>
              <a:latin typeface="微软雅黑" panose="020B0503020204020204" pitchFamily="34" charset="-122"/>
              <a:ea typeface="微软雅黑" panose="020B0503020204020204" pitchFamily="34" charset="-122"/>
            </a:endParaRPr>
          </a:p>
        </p:txBody>
      </p:sp>
      <p:sp>
        <p:nvSpPr>
          <p:cNvPr id="12" name="矩形 28"/>
          <p:cNvSpPr>
            <a:spLocks noChangeArrowheads="1"/>
          </p:cNvSpPr>
          <p:nvPr/>
        </p:nvSpPr>
        <p:spPr bwMode="auto">
          <a:xfrm>
            <a:off x="753582" y="6282332"/>
            <a:ext cx="17748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defRPr/>
            </a:pPr>
            <a:r>
              <a:rPr lang="zh-CN" altLang="en-US" sz="1400" spc="150" dirty="0">
                <a:solidFill>
                  <a:srgbClr val="F8F8F8">
                    <a:lumMod val="25000"/>
                  </a:srgbClr>
                </a:solidFill>
                <a:latin typeface="微软雅黑" panose="020B0503020204020204" pitchFamily="34" charset="-122"/>
                <a:ea typeface="微软雅黑" panose="020B0503020204020204" pitchFamily="34" charset="-122"/>
              </a:rPr>
              <a:t>施加阶跃电压输入</a:t>
            </a:r>
          </a:p>
        </p:txBody>
      </p:sp>
      <p:pic>
        <p:nvPicPr>
          <p:cNvPr id="14" name="图片 13">
            <a:extLst>
              <a:ext uri="{FF2B5EF4-FFF2-40B4-BE49-F238E27FC236}">
                <a16:creationId xmlns:a16="http://schemas.microsoft.com/office/drawing/2014/main" id="{1EFE4F73-815E-41BA-86D7-03319A6658B6}"/>
              </a:ext>
            </a:extLst>
          </p:cNvPr>
          <p:cNvPicPr>
            <a:picLocks noChangeAspect="1"/>
          </p:cNvPicPr>
          <p:nvPr/>
        </p:nvPicPr>
        <p:blipFill>
          <a:blip r:embed="rId3"/>
          <a:stretch>
            <a:fillRect/>
          </a:stretch>
        </p:blipFill>
        <p:spPr>
          <a:xfrm>
            <a:off x="3485804" y="4638873"/>
            <a:ext cx="2147075" cy="1587952"/>
          </a:xfrm>
          <a:prstGeom prst="rect">
            <a:avLst/>
          </a:prstGeom>
        </p:spPr>
      </p:pic>
      <p:pic>
        <p:nvPicPr>
          <p:cNvPr id="16" name="图片 15">
            <a:extLst>
              <a:ext uri="{FF2B5EF4-FFF2-40B4-BE49-F238E27FC236}">
                <a16:creationId xmlns:a16="http://schemas.microsoft.com/office/drawing/2014/main" id="{E49077F9-FCF3-415E-8DE7-44120BED315F}"/>
              </a:ext>
            </a:extLst>
          </p:cNvPr>
          <p:cNvPicPr>
            <a:picLocks noChangeAspect="1"/>
          </p:cNvPicPr>
          <p:nvPr/>
        </p:nvPicPr>
        <p:blipFill>
          <a:blip r:embed="rId4"/>
          <a:stretch>
            <a:fillRect/>
          </a:stretch>
        </p:blipFill>
        <p:spPr>
          <a:xfrm>
            <a:off x="663347" y="4694379"/>
            <a:ext cx="1865080" cy="1526792"/>
          </a:xfrm>
          <a:prstGeom prst="rect">
            <a:avLst/>
          </a:prstGeom>
        </p:spPr>
      </p:pic>
      <p:pic>
        <p:nvPicPr>
          <p:cNvPr id="17" name="图片 16">
            <a:extLst>
              <a:ext uri="{FF2B5EF4-FFF2-40B4-BE49-F238E27FC236}">
                <a16:creationId xmlns:a16="http://schemas.microsoft.com/office/drawing/2014/main" id="{70D0AA4E-483D-4789-B45F-2E4F7C68733A}"/>
              </a:ext>
            </a:extLst>
          </p:cNvPr>
          <p:cNvPicPr>
            <a:picLocks noChangeAspect="1"/>
          </p:cNvPicPr>
          <p:nvPr/>
        </p:nvPicPr>
        <p:blipFill>
          <a:blip r:embed="rId5"/>
          <a:stretch>
            <a:fillRect/>
          </a:stretch>
        </p:blipFill>
        <p:spPr>
          <a:xfrm>
            <a:off x="6547046" y="4687077"/>
            <a:ext cx="2127967" cy="1614852"/>
          </a:xfrm>
          <a:prstGeom prst="rect">
            <a:avLst/>
          </a:prstGeom>
        </p:spPr>
      </p:pic>
      <p:pic>
        <p:nvPicPr>
          <p:cNvPr id="2" name="图片 1">
            <a:extLst>
              <a:ext uri="{FF2B5EF4-FFF2-40B4-BE49-F238E27FC236}">
                <a16:creationId xmlns:a16="http://schemas.microsoft.com/office/drawing/2014/main" id="{FDF0169A-8FEB-43CC-8C3C-443C543C3173}"/>
              </a:ext>
            </a:extLst>
          </p:cNvPr>
          <p:cNvPicPr>
            <a:picLocks noChangeAspect="1"/>
          </p:cNvPicPr>
          <p:nvPr/>
        </p:nvPicPr>
        <p:blipFill>
          <a:blip r:embed="rId6"/>
          <a:stretch>
            <a:fillRect/>
          </a:stretch>
        </p:blipFill>
        <p:spPr>
          <a:xfrm>
            <a:off x="3485805" y="3090230"/>
            <a:ext cx="2147075" cy="1548643"/>
          </a:xfrm>
          <a:prstGeom prst="rect">
            <a:avLst/>
          </a:prstGeom>
        </p:spPr>
      </p:pic>
      <p:pic>
        <p:nvPicPr>
          <p:cNvPr id="3" name="图片 2">
            <a:extLst>
              <a:ext uri="{FF2B5EF4-FFF2-40B4-BE49-F238E27FC236}">
                <a16:creationId xmlns:a16="http://schemas.microsoft.com/office/drawing/2014/main" id="{94543B86-DEC6-4E86-B547-2BC6C7CA2BED}"/>
              </a:ext>
            </a:extLst>
          </p:cNvPr>
          <p:cNvPicPr>
            <a:picLocks noChangeAspect="1"/>
          </p:cNvPicPr>
          <p:nvPr/>
        </p:nvPicPr>
        <p:blipFill>
          <a:blip r:embed="rId7"/>
          <a:stretch>
            <a:fillRect/>
          </a:stretch>
        </p:blipFill>
        <p:spPr>
          <a:xfrm>
            <a:off x="6584596" y="3050921"/>
            <a:ext cx="2052866" cy="1587952"/>
          </a:xfrm>
          <a:prstGeom prst="rect">
            <a:avLst/>
          </a:prstGeom>
        </p:spPr>
      </p:pic>
      <p:pic>
        <p:nvPicPr>
          <p:cNvPr id="4" name="图片 3">
            <a:extLst>
              <a:ext uri="{FF2B5EF4-FFF2-40B4-BE49-F238E27FC236}">
                <a16:creationId xmlns:a16="http://schemas.microsoft.com/office/drawing/2014/main" id="{5A3F54DF-2DCD-4C12-AB53-BC4378826A9A}"/>
              </a:ext>
            </a:extLst>
          </p:cNvPr>
          <p:cNvPicPr>
            <a:picLocks noChangeAspect="1"/>
          </p:cNvPicPr>
          <p:nvPr/>
        </p:nvPicPr>
        <p:blipFill>
          <a:blip r:embed="rId8"/>
          <a:stretch>
            <a:fillRect/>
          </a:stretch>
        </p:blipFill>
        <p:spPr>
          <a:xfrm>
            <a:off x="663347" y="3139183"/>
            <a:ext cx="1881638" cy="1494035"/>
          </a:xfrm>
          <a:prstGeom prst="rect">
            <a:avLst/>
          </a:prstGeom>
        </p:spPr>
      </p:pic>
      <p:sp>
        <p:nvSpPr>
          <p:cNvPr id="15" name="箭头: 右 14">
            <a:extLst>
              <a:ext uri="{FF2B5EF4-FFF2-40B4-BE49-F238E27FC236}">
                <a16:creationId xmlns:a16="http://schemas.microsoft.com/office/drawing/2014/main" id="{271324F0-9F0B-4EE7-BB58-A97F2D77DF48}"/>
              </a:ext>
            </a:extLst>
          </p:cNvPr>
          <p:cNvSpPr/>
          <p:nvPr/>
        </p:nvSpPr>
        <p:spPr>
          <a:xfrm>
            <a:off x="2674521" y="4400122"/>
            <a:ext cx="794726" cy="47750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箭头: 右 17">
            <a:extLst>
              <a:ext uri="{FF2B5EF4-FFF2-40B4-BE49-F238E27FC236}">
                <a16:creationId xmlns:a16="http://schemas.microsoft.com/office/drawing/2014/main" id="{FBE5CF0A-5EE5-496F-BE63-FF91E55DD76F}"/>
              </a:ext>
            </a:extLst>
          </p:cNvPr>
          <p:cNvSpPr/>
          <p:nvPr/>
        </p:nvSpPr>
        <p:spPr>
          <a:xfrm>
            <a:off x="5692599" y="4428269"/>
            <a:ext cx="794726" cy="47750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2" name="矩形 28">
            <a:extLst>
              <a:ext uri="{FF2B5EF4-FFF2-40B4-BE49-F238E27FC236}">
                <a16:creationId xmlns:a16="http://schemas.microsoft.com/office/drawing/2014/main" id="{164B00D7-EF96-4779-AA8C-78E26489186A}"/>
              </a:ext>
            </a:extLst>
          </p:cNvPr>
          <p:cNvSpPr>
            <a:spLocks noChangeArrowheads="1"/>
          </p:cNvSpPr>
          <p:nvPr/>
        </p:nvSpPr>
        <p:spPr bwMode="auto">
          <a:xfrm>
            <a:off x="3198683" y="6282332"/>
            <a:ext cx="29674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defRPr/>
            </a:pPr>
            <a:r>
              <a:rPr lang="zh-CN" altLang="en-US" sz="1400" spc="150" dirty="0">
                <a:solidFill>
                  <a:srgbClr val="F8F8F8">
                    <a:lumMod val="25000"/>
                  </a:srgbClr>
                </a:solidFill>
                <a:latin typeface="微软雅黑" panose="020B0503020204020204" pitchFamily="34" charset="-122"/>
                <a:ea typeface="微软雅黑" panose="020B0503020204020204" pitchFamily="34" charset="-122"/>
              </a:rPr>
              <a:t>将采样电流值与建模值进行比较</a:t>
            </a:r>
          </a:p>
        </p:txBody>
      </p:sp>
      <p:sp>
        <p:nvSpPr>
          <p:cNvPr id="23" name="矩形 28">
            <a:extLst>
              <a:ext uri="{FF2B5EF4-FFF2-40B4-BE49-F238E27FC236}">
                <a16:creationId xmlns:a16="http://schemas.microsoft.com/office/drawing/2014/main" id="{4486AF1F-12FE-4724-B171-4D103CAA109F}"/>
              </a:ext>
            </a:extLst>
          </p:cNvPr>
          <p:cNvSpPr>
            <a:spLocks noChangeArrowheads="1"/>
          </p:cNvSpPr>
          <p:nvPr/>
        </p:nvSpPr>
        <p:spPr bwMode="auto">
          <a:xfrm>
            <a:off x="6687379" y="6301929"/>
            <a:ext cx="20473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defRPr/>
            </a:pPr>
            <a:r>
              <a:rPr lang="zh-CN" altLang="en-US" sz="1400" spc="150" dirty="0">
                <a:solidFill>
                  <a:srgbClr val="F8F8F8">
                    <a:lumMod val="25000"/>
                  </a:srgbClr>
                </a:solidFill>
                <a:latin typeface="微软雅黑" panose="020B0503020204020204" pitchFamily="34" charset="-122"/>
                <a:ea typeface="微软雅黑" panose="020B0503020204020204" pitchFamily="34" charset="-122"/>
              </a:rPr>
              <a:t>响应均方根误差</a:t>
            </a:r>
            <a:r>
              <a:rPr lang="en-US" altLang="zh-CN" sz="1400" spc="150" dirty="0">
                <a:solidFill>
                  <a:srgbClr val="F8F8F8">
                    <a:lumMod val="25000"/>
                  </a:srgbClr>
                </a:solidFill>
                <a:latin typeface="微软雅黑" panose="020B0503020204020204" pitchFamily="34" charset="-122"/>
                <a:ea typeface="微软雅黑" panose="020B0503020204020204" pitchFamily="34" charset="-122"/>
              </a:rPr>
              <a:t>&lt;5%</a:t>
            </a:r>
            <a:endParaRPr lang="zh-CN" altLang="en-US" sz="1400" spc="150" dirty="0">
              <a:solidFill>
                <a:srgbClr val="F8F8F8">
                  <a:lumMod val="25000"/>
                </a:srgbClr>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4C1139FA-D3A9-44E8-8EC4-79624FE82793}"/>
              </a:ext>
            </a:extLst>
          </p:cNvPr>
          <p:cNvSpPr txBox="1"/>
          <p:nvPr/>
        </p:nvSpPr>
        <p:spPr>
          <a:xfrm>
            <a:off x="0" y="1376879"/>
            <a:ext cx="5425356" cy="369332"/>
          </a:xfrm>
          <a:prstGeom prst="rect">
            <a:avLst/>
          </a:prstGeom>
          <a:noFill/>
        </p:spPr>
        <p:txBody>
          <a:bodyPr wrap="square" rtlCol="0">
            <a:spAutoFit/>
          </a:bodyPr>
          <a:lstStyle/>
          <a:p>
            <a:r>
              <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rPr>
              <a:t>10KW</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碱液制氢电解槽动态建模</a:t>
            </a:r>
          </a:p>
        </p:txBody>
      </p:sp>
    </p:spTree>
    <p:extLst>
      <p:ext uri="{BB962C8B-B14F-4D97-AF65-F5344CB8AC3E}">
        <p14:creationId xmlns:p14="http://schemas.microsoft.com/office/powerpoint/2010/main" val="2868715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noChangeArrowheads="1"/>
          </p:cNvSpPr>
          <p:nvPr>
            <p:ph type="title"/>
          </p:nvPr>
        </p:nvSpPr>
        <p:spPr>
          <a:xfrm>
            <a:off x="1462088" y="7938"/>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研究进展情况</a:t>
            </a:r>
            <a:endParaRPr lang="zh-CN" altLang="en-US" dirty="0">
              <a:latin typeface="黑体" panose="02010609060101010101" pitchFamily="49" charset="-122"/>
              <a:ea typeface="黑体" panose="02010609060101010101" pitchFamily="49" charset="-122"/>
            </a:endParaRPr>
          </a:p>
        </p:txBody>
      </p:sp>
      <p:sp>
        <p:nvSpPr>
          <p:cNvPr id="4" name="文本框 4"/>
          <p:cNvSpPr txBox="1">
            <a:spLocks noChangeArrowheads="1"/>
          </p:cNvSpPr>
          <p:nvPr/>
        </p:nvSpPr>
        <p:spPr bwMode="auto">
          <a:xfrm>
            <a:off x="0" y="1810787"/>
            <a:ext cx="840263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marL="457200" marR="0" lvl="0" indent="-457200" algn="just" defTabSz="914400" rtl="0" eaLnBrk="0" fontAlgn="base" latinLnBrk="0" hangingPunct="0">
              <a:lnSpc>
                <a:spcPct val="100000"/>
              </a:lnSpc>
              <a:spcBef>
                <a:spcPct val="0"/>
              </a:spcBef>
              <a:spcAft>
                <a:spcPct val="0"/>
              </a:spcAft>
              <a:buClrTx/>
              <a:buSzTx/>
              <a:buFontTx/>
              <a:buAutoNum type="arabicPeriod"/>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H. R. Cheng, et. al., “An Improved Model for Hydrogen Production by Alkaline Water Electrolysis ”, 2021 IEEE Conference on Energy Internet and Energy System Integration (EI2), Taiyuan, China.</a:t>
            </a:r>
          </a:p>
        </p:txBody>
      </p:sp>
      <p:sp>
        <p:nvSpPr>
          <p:cNvPr id="6" name="文本框 5"/>
          <p:cNvSpPr txBox="1">
            <a:spLocks noChangeArrowheads="1"/>
          </p:cNvSpPr>
          <p:nvPr/>
        </p:nvSpPr>
        <p:spPr bwMode="auto">
          <a:xfrm>
            <a:off x="0" y="1348825"/>
            <a:ext cx="19030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发表论文</a:t>
            </a:r>
            <a:r>
              <a:rPr kumimoji="0" lang="en-US" altLang="zh-CN" dirty="0">
                <a:solidFill>
                  <a:srgbClr val="000000"/>
                </a:solidFill>
                <a:latin typeface="Arial" panose="020B0604020202020204" pitchFamily="34" charset="0"/>
                <a:ea typeface="黑体" panose="02010609060101010101" pitchFamily="49" charset="-122"/>
              </a:rPr>
              <a:t>1</a:t>
            </a: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篇</a:t>
            </a:r>
          </a:p>
        </p:txBody>
      </p:sp>
      <p:sp>
        <p:nvSpPr>
          <p:cNvPr id="7" name="文本框 8"/>
          <p:cNvSpPr txBox="1">
            <a:spLocks noChangeArrowheads="1"/>
          </p:cNvSpPr>
          <p:nvPr/>
        </p:nvSpPr>
        <p:spPr bwMode="auto">
          <a:xfrm>
            <a:off x="-1" y="3056624"/>
            <a:ext cx="2743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申请发明专利</a:t>
            </a:r>
            <a:r>
              <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2</a:t>
            </a: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项</a:t>
            </a:r>
          </a:p>
        </p:txBody>
      </p:sp>
      <p:sp>
        <p:nvSpPr>
          <p:cNvPr id="8" name="文本框 4"/>
          <p:cNvSpPr txBox="1">
            <a:spLocks noChangeArrowheads="1"/>
          </p:cNvSpPr>
          <p:nvPr/>
        </p:nvSpPr>
        <p:spPr bwMode="auto">
          <a:xfrm>
            <a:off x="-1" y="3518289"/>
            <a:ext cx="914400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 </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程浩然、夏杨红、韦巍、赵波、周永智，一种碱液电解制氢动态模型，发明专利，    </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202110851756.7</a:t>
            </a:r>
          </a:p>
          <a:p>
            <a:pPr marL="0" marR="0" lvl="0" indent="0" algn="just"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 </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夏杨红、程浩然、韦巍、薄耀龙，一种电解制氢电压最优占空比的搜寻方法，发明专利，</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202111621351.2</a:t>
            </a:r>
          </a:p>
        </p:txBody>
      </p:sp>
      <p:sp>
        <p:nvSpPr>
          <p:cNvPr id="9" name="矩形 5">
            <a:extLst>
              <a:ext uri="{FF2B5EF4-FFF2-40B4-BE49-F238E27FC236}">
                <a16:creationId xmlns:a16="http://schemas.microsoft.com/office/drawing/2014/main" id="{3CD44364-80F7-4430-8AE3-E8C6855004B9}"/>
              </a:ext>
            </a:extLst>
          </p:cNvPr>
          <p:cNvSpPr>
            <a:spLocks noChangeArrowheads="1"/>
          </p:cNvSpPr>
          <p:nvPr/>
        </p:nvSpPr>
        <p:spPr bwMode="auto">
          <a:xfrm>
            <a:off x="1447800" y="836613"/>
            <a:ext cx="71612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dirty="0">
                <a:solidFill>
                  <a:srgbClr val="000000"/>
                </a:solidFill>
                <a:latin typeface="微软雅黑" panose="020B0503020204020204" pitchFamily="34" charset="-122"/>
                <a:ea typeface="微软雅黑" panose="020B0503020204020204" pitchFamily="34" charset="-122"/>
                <a:sym typeface="+mn-ea"/>
              </a:rPr>
              <a:t>研究内容</a:t>
            </a:r>
            <a:r>
              <a:rPr lang="en-US" altLang="zh-CN" sz="2000" dirty="0">
                <a:solidFill>
                  <a:srgbClr val="000000"/>
                </a:solidFill>
                <a:latin typeface="微软雅黑" panose="020B0503020204020204" pitchFamily="34" charset="-122"/>
                <a:ea typeface="微软雅黑" panose="020B0503020204020204" pitchFamily="34" charset="-122"/>
                <a:sym typeface="+mn-ea"/>
              </a:rPr>
              <a:t>1</a:t>
            </a:r>
            <a:r>
              <a:rPr lang="zh-CN" altLang="en-US" sz="2000" dirty="0">
                <a:solidFill>
                  <a:srgbClr val="000000"/>
                </a:solidFill>
                <a:latin typeface="微软雅黑" panose="020B0503020204020204" pitchFamily="34" charset="-122"/>
                <a:ea typeface="微软雅黑" panose="020B0503020204020204" pitchFamily="34" charset="-122"/>
                <a:sym typeface="+mn-ea"/>
              </a:rPr>
              <a:t>：氢热电多能耦合系统动态建模技术</a:t>
            </a:r>
            <a:endParaRPr lang="zh-CN" altLang="zh-CN" sz="2000" noProof="1">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4584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p:cNvSpPr/>
          <p:nvPr/>
        </p:nvSpPr>
        <p:spPr bwMode="gray">
          <a:xfrm>
            <a:off x="3945255" y="4442507"/>
            <a:ext cx="2013826" cy="518110"/>
          </a:xfrm>
          <a:prstGeom prst="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72" name="矩形 71"/>
          <p:cNvSpPr/>
          <p:nvPr/>
        </p:nvSpPr>
        <p:spPr bwMode="gray">
          <a:xfrm>
            <a:off x="4984203" y="3245782"/>
            <a:ext cx="974878" cy="1129367"/>
          </a:xfrm>
          <a:prstGeom prst="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12" name="矩形 11"/>
          <p:cNvSpPr/>
          <p:nvPr/>
        </p:nvSpPr>
        <p:spPr bwMode="gray">
          <a:xfrm>
            <a:off x="3945255" y="3240544"/>
            <a:ext cx="974878" cy="1134606"/>
          </a:xfrm>
          <a:prstGeom prst="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27650"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p:sp>
        <p:nvSpPr>
          <p:cNvPr id="27651" name="矩形 5"/>
          <p:cNvSpPr>
            <a:spLocks noChangeArrowheads="1"/>
          </p:cNvSpPr>
          <p:nvPr/>
        </p:nvSpPr>
        <p:spPr bwMode="auto">
          <a:xfrm>
            <a:off x="1447800" y="836613"/>
            <a:ext cx="754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a:solidFill>
                  <a:schemeClr val="tx1"/>
                </a:solidFill>
                <a:latin typeface="微软雅黑" panose="020B0503020204020204" pitchFamily="34" charset="-122"/>
                <a:ea typeface="微软雅黑" panose="020B0503020204020204" pitchFamily="34" charset="-122"/>
                <a:sym typeface="+mn-ea"/>
              </a:rPr>
              <a:t>研究内容</a:t>
            </a:r>
            <a:r>
              <a:rPr lang="en-US" altLang="zh-CN" sz="2000">
                <a:solidFill>
                  <a:schemeClr val="tx1"/>
                </a:solidFill>
                <a:latin typeface="微软雅黑" panose="020B0503020204020204" pitchFamily="34" charset="-122"/>
                <a:ea typeface="微软雅黑" panose="020B0503020204020204" pitchFamily="34" charset="-122"/>
                <a:sym typeface="+mn-ea"/>
              </a:rPr>
              <a:t>2</a:t>
            </a:r>
            <a:r>
              <a:rPr lang="zh-CN" altLang="en-US" sz="2000">
                <a:solidFill>
                  <a:schemeClr val="tx1"/>
                </a:solidFill>
                <a:latin typeface="微软雅黑" panose="020B0503020204020204" pitchFamily="34" charset="-122"/>
                <a:ea typeface="微软雅黑" panose="020B0503020204020204" pitchFamily="34" charset="-122"/>
                <a:sym typeface="+mn-ea"/>
              </a:rPr>
              <a:t>：氢能支撑的多元耦合直流互联系统稳定机理分析技术</a:t>
            </a:r>
            <a:endParaRPr lang="zh-CN" altLang="zh-CN" sz="2000" noProof="1">
              <a:solidFill>
                <a:schemeClr val="tx1"/>
              </a:solidFill>
              <a:latin typeface="微软雅黑" panose="020B0503020204020204" pitchFamily="34" charset="-122"/>
              <a:ea typeface="微软雅黑" panose="020B0503020204020204" pitchFamily="34" charset="-122"/>
            </a:endParaRPr>
          </a:p>
        </p:txBody>
      </p:sp>
      <p:sp>
        <p:nvSpPr>
          <p:cNvPr id="9" name="圆角矩形 53"/>
          <p:cNvSpPr/>
          <p:nvPr/>
        </p:nvSpPr>
        <p:spPr>
          <a:xfrm>
            <a:off x="152400" y="1498600"/>
            <a:ext cx="8991600" cy="1603375"/>
          </a:xfrm>
          <a:prstGeom prst="roundRect">
            <a:avLst>
              <a:gd name="adj" fmla="val 4806"/>
            </a:avLst>
          </a:prstGeom>
          <a:solidFill>
            <a:sysClr val="window" lastClr="FFFFFF"/>
          </a:solidFill>
          <a:ln w="28575" cap="flat" cmpd="sng" algn="ctr">
            <a:solidFill>
              <a:srgbClr val="076655"/>
            </a:solidFill>
            <a:prstDash val="sysDash"/>
            <a:miter lim="800000"/>
          </a:ln>
          <a:effectLst/>
        </p:spPr>
        <p:txBody>
          <a:bodyPr anchor="ctr"/>
          <a:lstStyle/>
          <a:p>
            <a:pPr>
              <a:lnSpc>
                <a:spcPct val="120000"/>
              </a:lnSpc>
              <a:defRPr/>
            </a:pPr>
            <a:r>
              <a:rPr kumimoji="1" lang="zh-CN" altLang="en-US" sz="1800" spc="150" dirty="0">
                <a:solidFill>
                  <a:schemeClr val="bg1">
                    <a:lumMod val="25000"/>
                  </a:schemeClr>
                </a:solidFill>
                <a:latin typeface="微软雅黑" panose="020B0503020204020204" pitchFamily="34" charset="-122"/>
                <a:ea typeface="微软雅黑" panose="020B0503020204020204" pitchFamily="34" charset="-122"/>
              </a:rPr>
              <a:t>孤岛状态：</a:t>
            </a:r>
            <a:endParaRPr kumimoji="1" lang="en-US" altLang="zh-CN" sz="1800" spc="150" dirty="0">
              <a:solidFill>
                <a:schemeClr val="bg1">
                  <a:lumMod val="25000"/>
                </a:schemeClr>
              </a:solidFill>
              <a:latin typeface="微软雅黑" panose="020B0503020204020204" pitchFamily="34" charset="-122"/>
              <a:ea typeface="微软雅黑" panose="020B0503020204020204" pitchFamily="34" charset="-122"/>
            </a:endParaRPr>
          </a:p>
          <a:p>
            <a:pPr>
              <a:lnSpc>
                <a:spcPct val="120000"/>
              </a:lnSpc>
              <a:defRPr/>
            </a:pPr>
            <a:r>
              <a:rPr kumimoji="1" lang="zh-CN" altLang="en-US" sz="1800" spc="150" dirty="0">
                <a:solidFill>
                  <a:schemeClr val="bg1">
                    <a:lumMod val="25000"/>
                  </a:schemeClr>
                </a:solidFill>
                <a:latin typeface="微软雅黑" panose="020B0503020204020204" pitchFamily="34" charset="-122"/>
                <a:ea typeface="微软雅黑" panose="020B0503020204020204" pitchFamily="34" charset="-122"/>
              </a:rPr>
              <a:t>     基于氢电耦合单元广义动态阻抗模型，构建多元耦合直流互联系统的聚合阻抗，形成了基于聚合阻抗频率特性的小干扰稳定判断方法，基于聚合</a:t>
            </a:r>
            <a:r>
              <a:rPr kumimoji="1" lang="en-US" altLang="zh-CN" sz="1800" spc="150" dirty="0">
                <a:solidFill>
                  <a:schemeClr val="bg1">
                    <a:lumMod val="25000"/>
                  </a:schemeClr>
                </a:solidFill>
                <a:latin typeface="微软雅黑" panose="020B0503020204020204" pitchFamily="34" charset="-122"/>
                <a:ea typeface="微软雅黑" panose="020B0503020204020204" pitchFamily="34" charset="-122"/>
              </a:rPr>
              <a:t>RLC</a:t>
            </a:r>
            <a:r>
              <a:rPr kumimoji="1" lang="zh-CN" altLang="en-US" sz="1800" spc="150" dirty="0">
                <a:solidFill>
                  <a:schemeClr val="bg1">
                    <a:lumMod val="25000"/>
                  </a:schemeClr>
                </a:solidFill>
                <a:latin typeface="微软雅黑" panose="020B0503020204020204" pitchFamily="34" charset="-122"/>
                <a:ea typeface="微软雅黑" panose="020B0503020204020204" pitchFamily="34" charset="-122"/>
              </a:rPr>
              <a:t>电路模型，可以量化分析系统阻尼。</a:t>
            </a:r>
            <a:endParaRPr kumimoji="1" lang="en-US" altLang="zh-CN" sz="1800" b="0" spc="150" dirty="0">
              <a:solidFill>
                <a:srgbClr val="C00000"/>
              </a:solidFill>
              <a:latin typeface="微软雅黑" panose="020B0503020204020204" pitchFamily="34" charset="-122"/>
              <a:ea typeface="微软雅黑" panose="020B0503020204020204" pitchFamily="34" charset="-122"/>
            </a:endParaRPr>
          </a:p>
        </p:txBody>
      </p:sp>
      <p:graphicFrame>
        <p:nvGraphicFramePr>
          <p:cNvPr id="27653" name="对象 18"/>
          <p:cNvGraphicFramePr>
            <a:graphicFrameLocks noChangeAspect="1"/>
          </p:cNvGraphicFramePr>
          <p:nvPr>
            <p:extLst>
              <p:ext uri="{D42A27DB-BD31-4B8C-83A1-F6EECF244321}">
                <p14:modId xmlns:p14="http://schemas.microsoft.com/office/powerpoint/2010/main" val="2038593185"/>
              </p:ext>
            </p:extLst>
          </p:nvPr>
        </p:nvGraphicFramePr>
        <p:xfrm>
          <a:off x="407988" y="3335245"/>
          <a:ext cx="3209925" cy="3068638"/>
        </p:xfrm>
        <a:graphic>
          <a:graphicData uri="http://schemas.openxmlformats.org/presentationml/2006/ole">
            <mc:AlternateContent xmlns:mc="http://schemas.openxmlformats.org/markup-compatibility/2006">
              <mc:Choice xmlns:v="urn:schemas-microsoft-com:vml" Requires="v">
                <p:oleObj spid="_x0000_s27817" name="Visio" r:id="rId4" imgW="3200400" imgH="2771657" progId="Visio.Drawing.15">
                  <p:embed/>
                </p:oleObj>
              </mc:Choice>
              <mc:Fallback>
                <p:oleObj name="Visio" r:id="rId4" imgW="3200400" imgH="2771657" progId="Visio.Drawing.15">
                  <p:embed/>
                  <p:pic>
                    <p:nvPicPr>
                      <p:cNvPr id="0" name="对象 18"/>
                      <p:cNvPicPr>
                        <a:picLocks noChangeAspect="1" noChangeArrowheads="1"/>
                      </p:cNvPicPr>
                      <p:nvPr/>
                    </p:nvPicPr>
                    <p:blipFill>
                      <a:blip r:embed="rId5"/>
                      <a:srcRect/>
                      <a:stretch>
                        <a:fillRect/>
                      </a:stretch>
                    </p:blipFill>
                    <p:spPr bwMode="auto">
                      <a:xfrm>
                        <a:off x="407988" y="3335245"/>
                        <a:ext cx="3209925" cy="306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矩形 12"/>
          <p:cNvSpPr/>
          <p:nvPr/>
        </p:nvSpPr>
        <p:spPr>
          <a:xfrm>
            <a:off x="1247775" y="6487190"/>
            <a:ext cx="1530350" cy="338137"/>
          </a:xfrm>
          <a:prstGeom prst="rect">
            <a:avLst/>
          </a:prstGeom>
        </p:spPr>
        <p:txBody>
          <a:bodyPr wrap="none">
            <a:spAutoFit/>
          </a:bodyPr>
          <a:lstStyle/>
          <a:p>
            <a:pPr>
              <a:defRPr/>
            </a:pPr>
            <a:r>
              <a:rPr kumimoji="1" lang="zh-CN" altLang="en-US" sz="1600" spc="150" dirty="0">
                <a:solidFill>
                  <a:schemeClr val="bg1">
                    <a:lumMod val="25000"/>
                  </a:schemeClr>
                </a:solidFill>
                <a:latin typeface="微软雅黑" panose="020B0503020204020204" pitchFamily="34" charset="-122"/>
                <a:ea typeface="微软雅黑" panose="020B0503020204020204" pitchFamily="34" charset="-122"/>
              </a:rPr>
              <a:t>直流互联系统</a:t>
            </a:r>
            <a:endParaRPr lang="zh-CN" altLang="en-US" sz="1600" dirty="0"/>
          </a:p>
        </p:txBody>
      </p:sp>
      <p:sp>
        <p:nvSpPr>
          <p:cNvPr id="14" name="右箭头 13"/>
          <p:cNvSpPr/>
          <p:nvPr/>
        </p:nvSpPr>
        <p:spPr bwMode="gray">
          <a:xfrm>
            <a:off x="3417888" y="4465638"/>
            <a:ext cx="411162" cy="319087"/>
          </a:xfrm>
          <a:prstGeom prst="rightArrow">
            <a:avLst/>
          </a:prstGeom>
          <a:solidFill>
            <a:srgbClr val="C00000"/>
          </a:solidFill>
          <a:ln w="9525">
            <a:no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400" kern="0" dirty="0">
              <a:solidFill>
                <a:srgbClr val="080808"/>
              </a:solidFill>
              <a:ea typeface="宋体" pitchFamily="2" charset="-122"/>
              <a:cs typeface="Arial" charset="0"/>
            </a:endParaRPr>
          </a:p>
        </p:txBody>
      </p:sp>
      <p:sp>
        <p:nvSpPr>
          <p:cNvPr id="15" name="右箭头 14"/>
          <p:cNvSpPr/>
          <p:nvPr/>
        </p:nvSpPr>
        <p:spPr bwMode="gray">
          <a:xfrm>
            <a:off x="5983288" y="4457700"/>
            <a:ext cx="411162" cy="319088"/>
          </a:xfrm>
          <a:prstGeom prst="rightArrow">
            <a:avLst/>
          </a:prstGeom>
          <a:solidFill>
            <a:srgbClr val="C00000"/>
          </a:solidFill>
          <a:ln w="9525">
            <a:no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400" kern="0" dirty="0">
              <a:solidFill>
                <a:srgbClr val="080808"/>
              </a:solidFill>
              <a:ea typeface="宋体" pitchFamily="2" charset="-122"/>
              <a:cs typeface="Arial" charset="0"/>
            </a:endParaRPr>
          </a:p>
        </p:txBody>
      </p:sp>
      <p:sp>
        <p:nvSpPr>
          <p:cNvPr id="17" name="下箭头 16"/>
          <p:cNvSpPr/>
          <p:nvPr/>
        </p:nvSpPr>
        <p:spPr bwMode="gray">
          <a:xfrm>
            <a:off x="4631778" y="5035550"/>
            <a:ext cx="352425" cy="307975"/>
          </a:xfrm>
          <a:prstGeom prst="downArrow">
            <a:avLst/>
          </a:prstGeom>
          <a:solidFill>
            <a:schemeClr val="accent3">
              <a:lumMod val="50000"/>
            </a:schemeClr>
          </a:solidFill>
          <a:ln w="9525">
            <a:no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400" kern="0" dirty="0">
              <a:solidFill>
                <a:srgbClr val="080808"/>
              </a:solidFill>
              <a:ea typeface="宋体" pitchFamily="2" charset="-122"/>
              <a:cs typeface="Arial" charset="0"/>
            </a:endParaRPr>
          </a:p>
        </p:txBody>
      </p:sp>
      <p:grpSp>
        <p:nvGrpSpPr>
          <p:cNvPr id="27666" name="组合 4"/>
          <p:cNvGrpSpPr>
            <a:grpSpLocks/>
          </p:cNvGrpSpPr>
          <p:nvPr/>
        </p:nvGrpSpPr>
        <p:grpSpPr bwMode="auto">
          <a:xfrm>
            <a:off x="4040658" y="3367812"/>
            <a:ext cx="1758950" cy="1399559"/>
            <a:chOff x="4521782" y="3386985"/>
            <a:chExt cx="1757788" cy="1399486"/>
          </a:xfrm>
        </p:grpSpPr>
        <p:grpSp>
          <p:nvGrpSpPr>
            <p:cNvPr id="27674" name="组合 29"/>
            <p:cNvGrpSpPr>
              <a:grpSpLocks/>
            </p:cNvGrpSpPr>
            <p:nvPr/>
          </p:nvGrpSpPr>
          <p:grpSpPr bwMode="auto">
            <a:xfrm>
              <a:off x="4521782" y="3466606"/>
              <a:ext cx="684187" cy="188282"/>
              <a:chOff x="4198090" y="3505982"/>
              <a:chExt cx="579650" cy="152400"/>
            </a:xfrm>
          </p:grpSpPr>
          <p:sp>
            <p:nvSpPr>
              <p:cNvPr id="55" name="矩形 54"/>
              <p:cNvSpPr/>
              <p:nvPr/>
            </p:nvSpPr>
            <p:spPr bwMode="gray">
              <a:xfrm>
                <a:off x="4198090" y="3505780"/>
                <a:ext cx="336014" cy="152902"/>
              </a:xfrm>
              <a:prstGeom prst="rect">
                <a:avLst/>
              </a:prstGeom>
              <a:solidFill>
                <a:schemeClr val="bg1"/>
              </a:solidFill>
              <a:ln w="9525">
                <a:solidFill>
                  <a:schemeClr val="tx1"/>
                </a:solid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400" kern="0" dirty="0">
                  <a:solidFill>
                    <a:srgbClr val="080808"/>
                  </a:solidFill>
                  <a:ea typeface="宋体" pitchFamily="2" charset="-122"/>
                  <a:cs typeface="Arial" charset="0"/>
                </a:endParaRPr>
              </a:p>
            </p:txBody>
          </p:sp>
          <p:cxnSp>
            <p:nvCxnSpPr>
              <p:cNvPr id="56" name="直接连接符 55"/>
              <p:cNvCxnSpPr/>
              <p:nvPr/>
            </p:nvCxnSpPr>
            <p:spPr bwMode="auto">
              <a:xfrm>
                <a:off x="4534104" y="3582873"/>
                <a:ext cx="243275" cy="0"/>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19050" cap="flat" cmpd="sng" algn="ctr">
                <a:solidFill>
                  <a:schemeClr val="tx1"/>
                </a:solidFill>
                <a:prstDash val="solid"/>
                <a:round/>
                <a:headEnd type="none" w="med" len="med"/>
                <a:tailEnd type="oval" w="med" len="med"/>
              </a:ln>
              <a:effectLst/>
            </p:spPr>
          </p:cxnSp>
        </p:grpSp>
        <p:grpSp>
          <p:nvGrpSpPr>
            <p:cNvPr id="27675" name="组合 32"/>
            <p:cNvGrpSpPr>
              <a:grpSpLocks/>
            </p:cNvGrpSpPr>
            <p:nvPr/>
          </p:nvGrpSpPr>
          <p:grpSpPr bwMode="auto">
            <a:xfrm>
              <a:off x="5532439" y="3466606"/>
              <a:ext cx="695804" cy="188282"/>
              <a:chOff x="6159218" y="3505982"/>
              <a:chExt cx="589492" cy="152400"/>
            </a:xfrm>
          </p:grpSpPr>
          <p:sp>
            <p:nvSpPr>
              <p:cNvPr id="53" name="矩形 52"/>
              <p:cNvSpPr/>
              <p:nvPr/>
            </p:nvSpPr>
            <p:spPr bwMode="gray">
              <a:xfrm>
                <a:off x="6411827" y="3505780"/>
                <a:ext cx="337358" cy="152902"/>
              </a:xfrm>
              <a:prstGeom prst="rect">
                <a:avLst/>
              </a:prstGeom>
              <a:solidFill>
                <a:schemeClr val="bg1"/>
              </a:solidFill>
              <a:ln w="9525">
                <a:solidFill>
                  <a:schemeClr val="tx1"/>
                </a:solid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400" kern="0" dirty="0">
                  <a:solidFill>
                    <a:srgbClr val="080808"/>
                  </a:solidFill>
                  <a:ea typeface="宋体" pitchFamily="2" charset="-122"/>
                  <a:cs typeface="Arial" charset="0"/>
                </a:endParaRPr>
              </a:p>
            </p:txBody>
          </p:sp>
          <p:cxnSp>
            <p:nvCxnSpPr>
              <p:cNvPr id="54" name="直接连接符 53"/>
              <p:cNvCxnSpPr/>
              <p:nvPr/>
            </p:nvCxnSpPr>
            <p:spPr bwMode="auto">
              <a:xfrm>
                <a:off x="6159144" y="3582873"/>
                <a:ext cx="243274" cy="0"/>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19050" cap="flat" cmpd="sng" algn="ctr">
                <a:solidFill>
                  <a:schemeClr val="tx1"/>
                </a:solidFill>
                <a:prstDash val="solid"/>
                <a:round/>
                <a:headEnd type="oval" w="med" len="med"/>
                <a:tailEnd type="none" w="med" len="med"/>
              </a:ln>
              <a:effectLst/>
            </p:spPr>
          </p:cxnSp>
        </p:grpSp>
        <p:grpSp>
          <p:nvGrpSpPr>
            <p:cNvPr id="27676" name="组合 35"/>
            <p:cNvGrpSpPr>
              <a:grpSpLocks/>
            </p:cNvGrpSpPr>
            <p:nvPr/>
          </p:nvGrpSpPr>
          <p:grpSpPr bwMode="auto">
            <a:xfrm>
              <a:off x="4521782" y="4563570"/>
              <a:ext cx="684187" cy="188282"/>
              <a:chOff x="4198090" y="3505982"/>
              <a:chExt cx="579650" cy="152400"/>
            </a:xfrm>
          </p:grpSpPr>
          <p:sp>
            <p:nvSpPr>
              <p:cNvPr id="51" name="矩形 50"/>
              <p:cNvSpPr/>
              <p:nvPr/>
            </p:nvSpPr>
            <p:spPr bwMode="gray">
              <a:xfrm>
                <a:off x="4198090" y="3516011"/>
                <a:ext cx="336014" cy="142623"/>
              </a:xfrm>
              <a:prstGeom prst="rect">
                <a:avLst/>
              </a:prstGeom>
              <a:solidFill>
                <a:schemeClr val="bg1"/>
              </a:solidFill>
              <a:ln w="9525">
                <a:solidFill>
                  <a:schemeClr val="tx1"/>
                </a:solid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400" kern="0" dirty="0">
                  <a:solidFill>
                    <a:srgbClr val="080808"/>
                  </a:solidFill>
                  <a:ea typeface="宋体" pitchFamily="2" charset="-122"/>
                  <a:cs typeface="Arial" charset="0"/>
                </a:endParaRPr>
              </a:p>
            </p:txBody>
          </p:sp>
          <p:cxnSp>
            <p:nvCxnSpPr>
              <p:cNvPr id="52" name="直接连接符 51"/>
              <p:cNvCxnSpPr/>
              <p:nvPr/>
            </p:nvCxnSpPr>
            <p:spPr bwMode="auto">
              <a:xfrm>
                <a:off x="4534104" y="3582825"/>
                <a:ext cx="243275" cy="0"/>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19050" cap="flat" cmpd="sng" algn="ctr">
                <a:solidFill>
                  <a:schemeClr val="tx1"/>
                </a:solidFill>
                <a:prstDash val="solid"/>
                <a:round/>
                <a:headEnd type="none" w="med" len="med"/>
                <a:tailEnd type="oval" w="med" len="med"/>
              </a:ln>
              <a:effectLst/>
            </p:spPr>
          </p:cxnSp>
        </p:grpSp>
        <p:grpSp>
          <p:nvGrpSpPr>
            <p:cNvPr id="27677" name="组合 38"/>
            <p:cNvGrpSpPr>
              <a:grpSpLocks/>
            </p:cNvGrpSpPr>
            <p:nvPr/>
          </p:nvGrpSpPr>
          <p:grpSpPr bwMode="auto">
            <a:xfrm>
              <a:off x="5532439" y="4563570"/>
              <a:ext cx="695804" cy="188282"/>
              <a:chOff x="6159218" y="3505982"/>
              <a:chExt cx="589492" cy="152400"/>
            </a:xfrm>
          </p:grpSpPr>
          <p:sp>
            <p:nvSpPr>
              <p:cNvPr id="49" name="矩形 48"/>
              <p:cNvSpPr/>
              <p:nvPr/>
            </p:nvSpPr>
            <p:spPr bwMode="gray">
              <a:xfrm>
                <a:off x="6411827" y="3516011"/>
                <a:ext cx="337358" cy="142623"/>
              </a:xfrm>
              <a:prstGeom prst="rect">
                <a:avLst/>
              </a:prstGeom>
              <a:solidFill>
                <a:schemeClr val="bg1"/>
              </a:solidFill>
              <a:ln w="9525">
                <a:solidFill>
                  <a:schemeClr val="tx1"/>
                </a:solid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400" kern="0" dirty="0">
                  <a:solidFill>
                    <a:srgbClr val="080808"/>
                  </a:solidFill>
                  <a:ea typeface="宋体" pitchFamily="2" charset="-122"/>
                  <a:cs typeface="Arial" charset="0"/>
                </a:endParaRPr>
              </a:p>
            </p:txBody>
          </p:sp>
          <p:cxnSp>
            <p:nvCxnSpPr>
              <p:cNvPr id="50" name="直接连接符 49"/>
              <p:cNvCxnSpPr/>
              <p:nvPr/>
            </p:nvCxnSpPr>
            <p:spPr bwMode="auto">
              <a:xfrm>
                <a:off x="6159144" y="3582825"/>
                <a:ext cx="243274" cy="0"/>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19050" cap="flat" cmpd="sng" algn="ctr">
                <a:solidFill>
                  <a:schemeClr val="tx1"/>
                </a:solidFill>
                <a:prstDash val="solid"/>
                <a:round/>
                <a:headEnd type="oval" w="med" len="med"/>
                <a:tailEnd type="none" w="med" len="med"/>
              </a:ln>
              <a:effectLst/>
            </p:spPr>
          </p:cxnSp>
        </p:grpSp>
        <p:grpSp>
          <p:nvGrpSpPr>
            <p:cNvPr id="27678" name="组合 42"/>
            <p:cNvGrpSpPr>
              <a:grpSpLocks/>
            </p:cNvGrpSpPr>
            <p:nvPr/>
          </p:nvGrpSpPr>
          <p:grpSpPr bwMode="auto">
            <a:xfrm>
              <a:off x="4521782" y="4028827"/>
              <a:ext cx="684187" cy="188282"/>
              <a:chOff x="4198090" y="3505982"/>
              <a:chExt cx="579650" cy="152400"/>
            </a:xfrm>
          </p:grpSpPr>
          <p:sp>
            <p:nvSpPr>
              <p:cNvPr id="47" name="矩形 46"/>
              <p:cNvSpPr/>
              <p:nvPr/>
            </p:nvSpPr>
            <p:spPr bwMode="gray">
              <a:xfrm>
                <a:off x="4198090" y="3515836"/>
                <a:ext cx="336014" cy="142623"/>
              </a:xfrm>
              <a:prstGeom prst="rect">
                <a:avLst/>
              </a:prstGeom>
              <a:solidFill>
                <a:schemeClr val="bg1"/>
              </a:solidFill>
              <a:ln w="9525">
                <a:solidFill>
                  <a:schemeClr val="tx1"/>
                </a:solid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400" kern="0" dirty="0">
                  <a:solidFill>
                    <a:srgbClr val="080808"/>
                  </a:solidFill>
                  <a:ea typeface="宋体" pitchFamily="2" charset="-122"/>
                  <a:cs typeface="Arial" charset="0"/>
                </a:endParaRPr>
              </a:p>
            </p:txBody>
          </p:sp>
          <p:cxnSp>
            <p:nvCxnSpPr>
              <p:cNvPr id="48" name="直接连接符 47"/>
              <p:cNvCxnSpPr/>
              <p:nvPr/>
            </p:nvCxnSpPr>
            <p:spPr bwMode="auto">
              <a:xfrm>
                <a:off x="4534104" y="3582651"/>
                <a:ext cx="243275" cy="0"/>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19050" cap="flat" cmpd="sng" algn="ctr">
                <a:solidFill>
                  <a:schemeClr val="tx1"/>
                </a:solidFill>
                <a:prstDash val="solid"/>
                <a:round/>
                <a:headEnd type="none" w="med" len="med"/>
                <a:tailEnd type="oval" w="med" len="med"/>
              </a:ln>
              <a:effectLst/>
            </p:spPr>
          </p:cxnSp>
        </p:grpSp>
        <p:grpSp>
          <p:nvGrpSpPr>
            <p:cNvPr id="27679" name="组合 45"/>
            <p:cNvGrpSpPr>
              <a:grpSpLocks/>
            </p:cNvGrpSpPr>
            <p:nvPr/>
          </p:nvGrpSpPr>
          <p:grpSpPr bwMode="auto">
            <a:xfrm>
              <a:off x="5532439" y="4016834"/>
              <a:ext cx="695804" cy="188282"/>
              <a:chOff x="6159218" y="3505982"/>
              <a:chExt cx="589492" cy="152400"/>
            </a:xfrm>
          </p:grpSpPr>
          <p:sp>
            <p:nvSpPr>
              <p:cNvPr id="44" name="矩形 43"/>
              <p:cNvSpPr/>
              <p:nvPr/>
            </p:nvSpPr>
            <p:spPr bwMode="gray">
              <a:xfrm>
                <a:off x="6411827" y="3506269"/>
                <a:ext cx="337358" cy="161896"/>
              </a:xfrm>
              <a:prstGeom prst="rect">
                <a:avLst/>
              </a:prstGeom>
              <a:solidFill>
                <a:schemeClr val="bg1"/>
              </a:solidFill>
              <a:ln w="9525">
                <a:solidFill>
                  <a:schemeClr val="tx1"/>
                </a:solid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400" kern="0" dirty="0">
                  <a:solidFill>
                    <a:srgbClr val="080808"/>
                  </a:solidFill>
                  <a:ea typeface="宋体" pitchFamily="2" charset="-122"/>
                  <a:cs typeface="Arial" charset="0"/>
                </a:endParaRPr>
              </a:p>
            </p:txBody>
          </p:sp>
          <p:cxnSp>
            <p:nvCxnSpPr>
              <p:cNvPr id="46" name="直接连接符 45"/>
              <p:cNvCxnSpPr/>
              <p:nvPr/>
            </p:nvCxnSpPr>
            <p:spPr bwMode="auto">
              <a:xfrm>
                <a:off x="6159144" y="3583363"/>
                <a:ext cx="243274" cy="0"/>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19050" cap="flat" cmpd="sng" algn="ctr">
                <a:solidFill>
                  <a:schemeClr val="tx1"/>
                </a:solidFill>
                <a:prstDash val="solid"/>
                <a:round/>
                <a:headEnd type="oval" w="med" len="med"/>
                <a:tailEnd type="none" w="med" len="med"/>
              </a:ln>
              <a:effectLst/>
            </p:spPr>
          </p:cxnSp>
        </p:grpSp>
        <p:sp>
          <p:nvSpPr>
            <p:cNvPr id="27681" name="文本框 57"/>
            <p:cNvSpPr txBox="1">
              <a:spLocks noChangeArrowheads="1"/>
            </p:cNvSpPr>
            <p:nvPr/>
          </p:nvSpPr>
          <p:spPr bwMode="auto">
            <a:xfrm>
              <a:off x="4541921" y="3386985"/>
              <a:ext cx="4529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en-US" altLang="zh-CN" sz="1400" b="0" i="1">
                  <a:solidFill>
                    <a:schemeClr val="tx1"/>
                  </a:solidFill>
                  <a:latin typeface="Times New Roman" panose="02020603050405020304" pitchFamily="18" charset="0"/>
                  <a:ea typeface="黑体" panose="02010609060101010101" pitchFamily="49" charset="-122"/>
                  <a:cs typeface="Times New Roman" panose="02020603050405020304" pitchFamily="18" charset="0"/>
                </a:rPr>
                <a:t>Z</a:t>
              </a:r>
              <a:r>
                <a:rPr kumimoji="0" lang="en-US" altLang="zh-CN" sz="1400" b="0" baseline="-2500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endParaRPr kumimoji="0" lang="zh-CN" altLang="en-US" sz="1400" b="0" baseline="-2500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682" name="文本框 60"/>
            <p:cNvSpPr txBox="1">
              <a:spLocks noChangeArrowheads="1"/>
            </p:cNvSpPr>
            <p:nvPr/>
          </p:nvSpPr>
          <p:spPr bwMode="auto">
            <a:xfrm>
              <a:off x="5874282" y="3386985"/>
              <a:ext cx="4052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en-US" altLang="zh-CN" sz="1400" b="0" i="1">
                  <a:solidFill>
                    <a:schemeClr val="tx1"/>
                  </a:solidFill>
                  <a:latin typeface="Times New Roman" panose="02020603050405020304" pitchFamily="18" charset="0"/>
                  <a:ea typeface="黑体" panose="02010609060101010101" pitchFamily="49" charset="-122"/>
                  <a:cs typeface="Times New Roman" panose="02020603050405020304" pitchFamily="18" charset="0"/>
                </a:rPr>
                <a:t>Z</a:t>
              </a:r>
              <a:r>
                <a:rPr kumimoji="0" lang="en-US" altLang="zh-CN" sz="1400" b="0" baseline="-2500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a:t>
              </a:r>
              <a:endParaRPr kumimoji="0" lang="zh-CN" altLang="en-US" sz="1400" b="0" baseline="-2500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683" name="文本框 48"/>
            <p:cNvSpPr txBox="1">
              <a:spLocks noChangeArrowheads="1"/>
            </p:cNvSpPr>
            <p:nvPr/>
          </p:nvSpPr>
          <p:spPr bwMode="auto">
            <a:xfrm>
              <a:off x="4561802" y="3949895"/>
              <a:ext cx="4052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en-US" altLang="zh-CN" sz="1400" b="0" i="1">
                  <a:solidFill>
                    <a:schemeClr val="tx1"/>
                  </a:solidFill>
                  <a:latin typeface="Times New Roman" panose="02020603050405020304" pitchFamily="18" charset="0"/>
                  <a:ea typeface="黑体" panose="02010609060101010101" pitchFamily="49" charset="-122"/>
                  <a:cs typeface="Times New Roman" panose="02020603050405020304" pitchFamily="18" charset="0"/>
                </a:rPr>
                <a:t>Z</a:t>
              </a:r>
              <a:r>
                <a:rPr kumimoji="0" lang="en-US" altLang="zh-CN" sz="1400" b="0" baseline="-25000">
                  <a:solidFill>
                    <a:schemeClr val="tx1"/>
                  </a:solidFill>
                  <a:latin typeface="Times New Roman" panose="02020603050405020304" pitchFamily="18" charset="0"/>
                  <a:ea typeface="黑体" panose="02010609060101010101" pitchFamily="49" charset="-122"/>
                  <a:cs typeface="Times New Roman" panose="02020603050405020304" pitchFamily="18" charset="0"/>
                </a:rPr>
                <a:t>3</a:t>
              </a:r>
              <a:endParaRPr kumimoji="0" lang="zh-CN" altLang="en-US" sz="1400" b="0" baseline="-2500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684" name="文本框 49"/>
            <p:cNvSpPr txBox="1">
              <a:spLocks noChangeArrowheads="1"/>
            </p:cNvSpPr>
            <p:nvPr/>
          </p:nvSpPr>
          <p:spPr bwMode="auto">
            <a:xfrm>
              <a:off x="5874282" y="3933347"/>
              <a:ext cx="4052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en-US" altLang="zh-CN" sz="1400" b="0" i="1">
                  <a:solidFill>
                    <a:schemeClr val="tx1"/>
                  </a:solidFill>
                  <a:latin typeface="Times New Roman" panose="02020603050405020304" pitchFamily="18" charset="0"/>
                  <a:ea typeface="黑体" panose="02010609060101010101" pitchFamily="49" charset="-122"/>
                  <a:cs typeface="Times New Roman" panose="02020603050405020304" pitchFamily="18" charset="0"/>
                </a:rPr>
                <a:t>Z</a:t>
              </a:r>
              <a:r>
                <a:rPr kumimoji="0" lang="en-US" altLang="zh-CN" sz="1400" b="0" baseline="-25000">
                  <a:solidFill>
                    <a:schemeClr val="tx1"/>
                  </a:solidFill>
                  <a:latin typeface="Times New Roman" panose="02020603050405020304" pitchFamily="18" charset="0"/>
                  <a:ea typeface="黑体" panose="02010609060101010101" pitchFamily="49" charset="-122"/>
                  <a:cs typeface="Times New Roman" panose="02020603050405020304" pitchFamily="18" charset="0"/>
                </a:rPr>
                <a:t>4</a:t>
              </a:r>
              <a:endParaRPr kumimoji="0" lang="zh-CN" altLang="en-US" sz="1400" b="0" baseline="-2500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685" name="文本框 50"/>
            <p:cNvSpPr txBox="1">
              <a:spLocks noChangeArrowheads="1"/>
            </p:cNvSpPr>
            <p:nvPr/>
          </p:nvSpPr>
          <p:spPr bwMode="auto">
            <a:xfrm>
              <a:off x="4554639" y="4477722"/>
              <a:ext cx="4052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en-US" altLang="zh-CN" sz="1400" b="0" i="1">
                  <a:solidFill>
                    <a:schemeClr val="tx1"/>
                  </a:solidFill>
                  <a:latin typeface="Times New Roman" panose="02020603050405020304" pitchFamily="18" charset="0"/>
                  <a:ea typeface="黑体" panose="02010609060101010101" pitchFamily="49" charset="-122"/>
                  <a:cs typeface="Times New Roman" panose="02020603050405020304" pitchFamily="18" charset="0"/>
                </a:rPr>
                <a:t>Z</a:t>
              </a:r>
              <a:r>
                <a:rPr kumimoji="0" lang="en-US" altLang="zh-CN" sz="1400" b="0" baseline="-25000">
                  <a:solidFill>
                    <a:schemeClr val="tx1"/>
                  </a:solidFill>
                  <a:latin typeface="Times New Roman" panose="02020603050405020304" pitchFamily="18" charset="0"/>
                  <a:ea typeface="黑体" panose="02010609060101010101" pitchFamily="49" charset="-122"/>
                  <a:cs typeface="Times New Roman" panose="02020603050405020304" pitchFamily="18" charset="0"/>
                </a:rPr>
                <a:t>5</a:t>
              </a:r>
              <a:endParaRPr kumimoji="0" lang="zh-CN" altLang="en-US" sz="1400" b="0" baseline="-2500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686" name="文本框 51"/>
            <p:cNvSpPr txBox="1">
              <a:spLocks noChangeArrowheads="1"/>
            </p:cNvSpPr>
            <p:nvPr/>
          </p:nvSpPr>
          <p:spPr bwMode="auto">
            <a:xfrm>
              <a:off x="5874282" y="4478694"/>
              <a:ext cx="4052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en-US" altLang="zh-CN" sz="1400" b="0" i="1">
                  <a:solidFill>
                    <a:schemeClr val="tx1"/>
                  </a:solidFill>
                  <a:latin typeface="Times New Roman" panose="02020603050405020304" pitchFamily="18" charset="0"/>
                  <a:ea typeface="黑体" panose="02010609060101010101" pitchFamily="49" charset="-122"/>
                  <a:cs typeface="Times New Roman" panose="02020603050405020304" pitchFamily="18" charset="0"/>
                </a:rPr>
                <a:t>Z</a:t>
              </a:r>
              <a:r>
                <a:rPr kumimoji="0" lang="en-US" altLang="zh-CN" sz="1400" b="0" i="1" baseline="-25000">
                  <a:solidFill>
                    <a:schemeClr val="tx1"/>
                  </a:solidFill>
                  <a:latin typeface="Times New Roman" panose="02020603050405020304" pitchFamily="18" charset="0"/>
                  <a:ea typeface="黑体" panose="02010609060101010101" pitchFamily="49" charset="-122"/>
                  <a:cs typeface="Times New Roman" panose="02020603050405020304" pitchFamily="18" charset="0"/>
                </a:rPr>
                <a:t>n</a:t>
              </a:r>
              <a:endParaRPr kumimoji="0" lang="zh-CN" altLang="en-US" sz="1400" b="0" i="1" baseline="-2500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57" name="矩形 56"/>
          <p:cNvSpPr/>
          <p:nvPr/>
        </p:nvSpPr>
        <p:spPr>
          <a:xfrm>
            <a:off x="4283482" y="6523355"/>
            <a:ext cx="1082675" cy="339725"/>
          </a:xfrm>
          <a:prstGeom prst="rect">
            <a:avLst/>
          </a:prstGeom>
        </p:spPr>
        <p:txBody>
          <a:bodyPr wrap="none">
            <a:spAutoFit/>
          </a:bodyPr>
          <a:lstStyle/>
          <a:p>
            <a:pPr>
              <a:defRPr/>
            </a:pPr>
            <a:r>
              <a:rPr kumimoji="1" lang="zh-CN" altLang="en-US" sz="1600" spc="150" dirty="0">
                <a:solidFill>
                  <a:schemeClr val="bg1">
                    <a:lumMod val="25000"/>
                  </a:schemeClr>
                </a:solidFill>
                <a:latin typeface="微软雅黑" panose="020B0503020204020204" pitchFamily="34" charset="-122"/>
                <a:ea typeface="微软雅黑" panose="020B0503020204020204" pitchFamily="34" charset="-122"/>
              </a:rPr>
              <a:t>阻抗聚合</a:t>
            </a:r>
            <a:endParaRPr lang="zh-CN" altLang="en-US" sz="1600" dirty="0"/>
          </a:p>
        </p:txBody>
      </p:sp>
      <p:graphicFrame>
        <p:nvGraphicFramePr>
          <p:cNvPr id="27659" name="对象 14"/>
          <p:cNvGraphicFramePr>
            <a:graphicFrameLocks noChangeAspect="1"/>
          </p:cNvGraphicFramePr>
          <p:nvPr>
            <p:extLst>
              <p:ext uri="{D42A27DB-BD31-4B8C-83A1-F6EECF244321}">
                <p14:modId xmlns:p14="http://schemas.microsoft.com/office/powerpoint/2010/main" val="1269509356"/>
              </p:ext>
            </p:extLst>
          </p:nvPr>
        </p:nvGraphicFramePr>
        <p:xfrm>
          <a:off x="6877478" y="4673176"/>
          <a:ext cx="1597025" cy="539750"/>
        </p:xfrm>
        <a:graphic>
          <a:graphicData uri="http://schemas.openxmlformats.org/presentationml/2006/ole">
            <mc:AlternateContent xmlns:mc="http://schemas.openxmlformats.org/markup-compatibility/2006">
              <mc:Choice xmlns:v="urn:schemas-microsoft-com:vml" Requires="v">
                <p:oleObj spid="_x0000_s27818" name="Visio" r:id="rId6" imgW="1352737" imgH="457160" progId="Visio.Drawing.15">
                  <p:embed/>
                </p:oleObj>
              </mc:Choice>
              <mc:Fallback>
                <p:oleObj name="Visio" r:id="rId6" imgW="1352737" imgH="457160" progId="Visio.Drawing.15">
                  <p:embed/>
                  <p:pic>
                    <p:nvPicPr>
                      <p:cNvPr id="0" name="对象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7478" y="4673176"/>
                        <a:ext cx="15970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7660" name="图片 6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227308" y="5195803"/>
            <a:ext cx="1158875"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图片 6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748096" y="5624419"/>
            <a:ext cx="21844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矩形 60"/>
          <p:cNvSpPr/>
          <p:nvPr/>
        </p:nvSpPr>
        <p:spPr>
          <a:xfrm>
            <a:off x="7087393" y="6512590"/>
            <a:ext cx="1306513" cy="338137"/>
          </a:xfrm>
          <a:prstGeom prst="rect">
            <a:avLst/>
          </a:prstGeom>
        </p:spPr>
        <p:txBody>
          <a:bodyPr wrap="none">
            <a:spAutoFit/>
          </a:bodyPr>
          <a:lstStyle/>
          <a:p>
            <a:pPr>
              <a:defRPr/>
            </a:pPr>
            <a:r>
              <a:rPr kumimoji="1" lang="zh-CN" altLang="en-US" sz="1600" spc="150" dirty="0">
                <a:solidFill>
                  <a:schemeClr val="bg1">
                    <a:lumMod val="25000"/>
                  </a:schemeClr>
                </a:solidFill>
                <a:latin typeface="微软雅黑" panose="020B0503020204020204" pitchFamily="34" charset="-122"/>
                <a:ea typeface="微软雅黑" panose="020B0503020204020204" pitchFamily="34" charset="-122"/>
              </a:rPr>
              <a:t>稳定性分析</a:t>
            </a:r>
            <a:endParaRPr lang="zh-CN" altLang="en-US" sz="1600" dirty="0"/>
          </a:p>
        </p:txBody>
      </p:sp>
      <p:sp>
        <p:nvSpPr>
          <p:cNvPr id="62" name="矩形 61"/>
          <p:cNvSpPr/>
          <p:nvPr/>
        </p:nvSpPr>
        <p:spPr>
          <a:xfrm>
            <a:off x="8393906" y="4826785"/>
            <a:ext cx="876300" cy="276225"/>
          </a:xfrm>
          <a:prstGeom prst="rect">
            <a:avLst/>
          </a:prstGeom>
        </p:spPr>
        <p:txBody>
          <a:bodyPr wrap="none">
            <a:spAutoFit/>
          </a:bodyPr>
          <a:lstStyle/>
          <a:p>
            <a:pPr>
              <a:defRPr/>
            </a:pPr>
            <a:r>
              <a:rPr kumimoji="1" lang="zh-CN" altLang="en-US" sz="1200" spc="150" dirty="0">
                <a:solidFill>
                  <a:schemeClr val="bg1">
                    <a:lumMod val="25000"/>
                  </a:schemeClr>
                </a:solidFill>
                <a:latin typeface="微软雅黑" panose="020B0503020204020204" pitchFamily="34" charset="-122"/>
                <a:ea typeface="微软雅黑" panose="020B0503020204020204" pitchFamily="34" charset="-122"/>
              </a:rPr>
              <a:t>阻抗拟合</a:t>
            </a:r>
            <a:endParaRPr lang="zh-CN" altLang="en-US" sz="1200" dirty="0"/>
          </a:p>
        </p:txBody>
      </p:sp>
      <p:sp>
        <p:nvSpPr>
          <p:cNvPr id="27664" name="矩形 67"/>
          <p:cNvSpPr>
            <a:spLocks noChangeArrowheads="1"/>
          </p:cNvSpPr>
          <p:nvPr/>
        </p:nvSpPr>
        <p:spPr bwMode="auto">
          <a:xfrm>
            <a:off x="6970713" y="6182445"/>
            <a:ext cx="15684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1200" dirty="0">
                <a:solidFill>
                  <a:schemeClr val="tx1"/>
                </a:solidFill>
                <a:latin typeface="Arial" panose="020B0604020202020204" pitchFamily="34" charset="0"/>
                <a:ea typeface="黑体" panose="02010609060101010101" pitchFamily="49" charset="-122"/>
              </a:rPr>
              <a:t>获得振荡频率及阻尼</a:t>
            </a:r>
          </a:p>
        </p:txBody>
      </p:sp>
      <p:cxnSp>
        <p:nvCxnSpPr>
          <p:cNvPr id="3" name="肘形连接符 2"/>
          <p:cNvCxnSpPr/>
          <p:nvPr/>
        </p:nvCxnSpPr>
        <p:spPr bwMode="auto">
          <a:xfrm rot="16200000" flipV="1">
            <a:off x="1147683" y="3713466"/>
            <a:ext cx="831850" cy="459583"/>
          </a:xfrm>
          <a:prstGeom prst="bentConnector3">
            <a:avLst>
              <a:gd name="adj1" fmla="val 100095"/>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12700" cap="flat" cmpd="sng" algn="ctr">
            <a:solidFill>
              <a:srgbClr val="FF0000"/>
            </a:solidFill>
            <a:prstDash val="solid"/>
            <a:round/>
            <a:headEnd type="none" w="med" len="med"/>
            <a:tailEnd type="triangle"/>
          </a:ln>
          <a:effectLst/>
        </p:spPr>
      </p:cxnSp>
      <p:cxnSp>
        <p:nvCxnSpPr>
          <p:cNvPr id="58" name="肘形连接符 57"/>
          <p:cNvCxnSpPr/>
          <p:nvPr/>
        </p:nvCxnSpPr>
        <p:spPr bwMode="auto">
          <a:xfrm rot="16200000" flipV="1">
            <a:off x="1143395" y="4836871"/>
            <a:ext cx="831850" cy="459583"/>
          </a:xfrm>
          <a:prstGeom prst="bentConnector3">
            <a:avLst>
              <a:gd name="adj1" fmla="val 100095"/>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12700" cap="flat" cmpd="sng" algn="ctr">
            <a:solidFill>
              <a:srgbClr val="FF0000"/>
            </a:solidFill>
            <a:prstDash val="solid"/>
            <a:round/>
            <a:headEnd type="none" w="med" len="med"/>
            <a:tailEnd type="triangle"/>
          </a:ln>
          <a:effectLst/>
        </p:spPr>
      </p:cxnSp>
      <p:cxnSp>
        <p:nvCxnSpPr>
          <p:cNvPr id="59" name="肘形连接符 58"/>
          <p:cNvCxnSpPr/>
          <p:nvPr/>
        </p:nvCxnSpPr>
        <p:spPr bwMode="auto">
          <a:xfrm rot="5400000" flipH="1" flipV="1">
            <a:off x="1909445" y="3778400"/>
            <a:ext cx="1009649" cy="459889"/>
          </a:xfrm>
          <a:prstGeom prst="bentConnector3">
            <a:avLst>
              <a:gd name="adj1" fmla="val 99555"/>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12700" cap="flat" cmpd="sng" algn="ctr">
            <a:solidFill>
              <a:srgbClr val="FF0000"/>
            </a:solidFill>
            <a:prstDash val="solid"/>
            <a:round/>
            <a:headEnd type="none" w="med" len="med"/>
            <a:tailEnd type="triangle"/>
          </a:ln>
          <a:effectLst/>
        </p:spPr>
      </p:cxnSp>
      <p:cxnSp>
        <p:nvCxnSpPr>
          <p:cNvPr id="63" name="肘形连接符 62"/>
          <p:cNvCxnSpPr/>
          <p:nvPr/>
        </p:nvCxnSpPr>
        <p:spPr bwMode="auto">
          <a:xfrm rot="5400000" flipH="1" flipV="1">
            <a:off x="1985645" y="4699310"/>
            <a:ext cx="1009649" cy="459889"/>
          </a:xfrm>
          <a:prstGeom prst="bentConnector3">
            <a:avLst>
              <a:gd name="adj1" fmla="val 99555"/>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12700" cap="flat" cmpd="sng" algn="ctr">
            <a:solidFill>
              <a:srgbClr val="FF0000"/>
            </a:solidFill>
            <a:prstDash val="solid"/>
            <a:round/>
            <a:headEnd type="none" w="med" len="med"/>
            <a:tailEnd type="triangle"/>
          </a:ln>
          <a:effectLst/>
        </p:spPr>
      </p:cxnSp>
      <p:cxnSp>
        <p:nvCxnSpPr>
          <p:cNvPr id="64" name="肘形连接符 63"/>
          <p:cNvCxnSpPr/>
          <p:nvPr/>
        </p:nvCxnSpPr>
        <p:spPr bwMode="auto">
          <a:xfrm rot="16200000" flipV="1">
            <a:off x="1131883" y="5793091"/>
            <a:ext cx="831850" cy="459583"/>
          </a:xfrm>
          <a:prstGeom prst="bentConnector3">
            <a:avLst>
              <a:gd name="adj1" fmla="val 100095"/>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12700" cap="flat" cmpd="sng" algn="ctr">
            <a:solidFill>
              <a:srgbClr val="FF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0" name="文本框 9"/>
              <p:cNvSpPr txBox="1"/>
              <p:nvPr/>
            </p:nvSpPr>
            <p:spPr>
              <a:xfrm>
                <a:off x="1423062" y="3270841"/>
                <a:ext cx="2494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rgbClr val="FF0000"/>
                              </a:solidFill>
                              <a:latin typeface="Cambria Math" panose="02040503050406030204" pitchFamily="18" charset="0"/>
                            </a:rPr>
                          </m:ctrlPr>
                        </m:sSubPr>
                        <m:e>
                          <m:r>
                            <a:rPr lang="en-US" altLang="zh-CN" sz="1400" b="1" i="1" smtClean="0">
                              <a:solidFill>
                                <a:srgbClr val="FF0000"/>
                              </a:solidFill>
                              <a:latin typeface="Cambria Math" panose="02040503050406030204" pitchFamily="18" charset="0"/>
                            </a:rPr>
                            <m:t>𝒁</m:t>
                          </m:r>
                        </m:e>
                        <m:sub>
                          <m:r>
                            <a:rPr lang="en-US" altLang="zh-CN" sz="1400" b="1" i="1" smtClean="0">
                              <a:solidFill>
                                <a:srgbClr val="FF0000"/>
                              </a:solidFill>
                              <a:latin typeface="Cambria Math" panose="02040503050406030204" pitchFamily="18" charset="0"/>
                            </a:rPr>
                            <m:t>𝟏</m:t>
                          </m:r>
                        </m:sub>
                      </m:sSub>
                    </m:oMath>
                  </m:oMathPara>
                </a14:m>
                <a:endParaRPr lang="zh-CN" altLang="en-US" sz="14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1423062" y="3270841"/>
                <a:ext cx="249492" cy="215444"/>
              </a:xfrm>
              <a:prstGeom prst="rect">
                <a:avLst/>
              </a:prstGeom>
              <a:blipFill>
                <a:blip r:embed="rId10"/>
                <a:stretch>
                  <a:fillRect l="-14634" r="-4878" b="-1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2223162" y="3240361"/>
                <a:ext cx="2494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rgbClr val="FF0000"/>
                              </a:solidFill>
                              <a:latin typeface="Cambria Math" panose="02040503050406030204" pitchFamily="18" charset="0"/>
                            </a:rPr>
                          </m:ctrlPr>
                        </m:sSubPr>
                        <m:e>
                          <m:r>
                            <a:rPr lang="en-US" altLang="zh-CN" sz="1400" b="1" i="1" smtClean="0">
                              <a:solidFill>
                                <a:srgbClr val="FF0000"/>
                              </a:solidFill>
                              <a:latin typeface="Cambria Math" panose="02040503050406030204" pitchFamily="18" charset="0"/>
                            </a:rPr>
                            <m:t>𝒁</m:t>
                          </m:r>
                        </m:e>
                        <m:sub>
                          <m:r>
                            <a:rPr lang="en-US" altLang="zh-CN" sz="1400" b="1" i="1" smtClean="0">
                              <a:solidFill>
                                <a:srgbClr val="FF0000"/>
                              </a:solidFill>
                              <a:latin typeface="Cambria Math" panose="02040503050406030204" pitchFamily="18" charset="0"/>
                            </a:rPr>
                            <m:t>𝟐</m:t>
                          </m:r>
                        </m:sub>
                      </m:sSub>
                    </m:oMath>
                  </m:oMathPara>
                </a14:m>
                <a:endParaRPr lang="zh-CN" altLang="en-US" sz="1400" dirty="0"/>
              </a:p>
            </p:txBody>
          </p:sp>
        </mc:Choice>
        <mc:Fallback xmlns="">
          <p:sp>
            <p:nvSpPr>
              <p:cNvPr id="65" name="文本框 64"/>
              <p:cNvSpPr txBox="1">
                <a:spLocks noRot="1" noChangeAspect="1" noMove="1" noResize="1" noEditPoints="1" noAdjustHandles="1" noChangeArrowheads="1" noChangeShapeType="1" noTextEdit="1"/>
              </p:cNvSpPr>
              <p:nvPr/>
            </p:nvSpPr>
            <p:spPr>
              <a:xfrm>
                <a:off x="2223162" y="3240361"/>
                <a:ext cx="249492" cy="215444"/>
              </a:xfrm>
              <a:prstGeom prst="rect">
                <a:avLst/>
              </a:prstGeom>
              <a:blipFill>
                <a:blip r:embed="rId11"/>
                <a:stretch>
                  <a:fillRect l="-14634" r="-2439" b="-1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p:cNvSpPr txBox="1"/>
              <p:nvPr/>
            </p:nvSpPr>
            <p:spPr>
              <a:xfrm>
                <a:off x="1480025" y="4373109"/>
                <a:ext cx="2494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rgbClr val="FF0000"/>
                              </a:solidFill>
                              <a:latin typeface="Cambria Math" panose="02040503050406030204" pitchFamily="18" charset="0"/>
                            </a:rPr>
                          </m:ctrlPr>
                        </m:sSubPr>
                        <m:e>
                          <m:r>
                            <a:rPr lang="en-US" altLang="zh-CN" sz="1400" b="1" i="1" smtClean="0">
                              <a:solidFill>
                                <a:srgbClr val="FF0000"/>
                              </a:solidFill>
                              <a:latin typeface="Cambria Math" panose="02040503050406030204" pitchFamily="18" charset="0"/>
                            </a:rPr>
                            <m:t>𝒁</m:t>
                          </m:r>
                        </m:e>
                        <m:sub>
                          <m:r>
                            <a:rPr lang="en-US" altLang="zh-CN" sz="1400" b="1" i="1" smtClean="0">
                              <a:solidFill>
                                <a:srgbClr val="FF0000"/>
                              </a:solidFill>
                              <a:latin typeface="Cambria Math" panose="02040503050406030204" pitchFamily="18" charset="0"/>
                            </a:rPr>
                            <m:t>𝟑</m:t>
                          </m:r>
                        </m:sub>
                      </m:sSub>
                    </m:oMath>
                  </m:oMathPara>
                </a14:m>
                <a:endParaRPr lang="zh-CN" altLang="en-US" sz="1400" dirty="0"/>
              </a:p>
            </p:txBody>
          </p:sp>
        </mc:Choice>
        <mc:Fallback xmlns="">
          <p:sp>
            <p:nvSpPr>
              <p:cNvPr id="66" name="文本框 65"/>
              <p:cNvSpPr txBox="1">
                <a:spLocks noRot="1" noChangeAspect="1" noMove="1" noResize="1" noEditPoints="1" noAdjustHandles="1" noChangeArrowheads="1" noChangeShapeType="1" noTextEdit="1"/>
              </p:cNvSpPr>
              <p:nvPr/>
            </p:nvSpPr>
            <p:spPr>
              <a:xfrm>
                <a:off x="1480025" y="4373109"/>
                <a:ext cx="249492" cy="215444"/>
              </a:xfrm>
              <a:prstGeom prst="rect">
                <a:avLst/>
              </a:prstGeom>
              <a:blipFill>
                <a:blip r:embed="rId12"/>
                <a:stretch>
                  <a:fillRect l="-14634" r="-2439"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p:cNvSpPr txBox="1"/>
              <p:nvPr/>
            </p:nvSpPr>
            <p:spPr>
              <a:xfrm>
                <a:off x="2357699" y="4164444"/>
                <a:ext cx="25590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rgbClr val="FF0000"/>
                              </a:solidFill>
                              <a:latin typeface="Cambria Math" panose="02040503050406030204" pitchFamily="18" charset="0"/>
                            </a:rPr>
                          </m:ctrlPr>
                        </m:sSubPr>
                        <m:e>
                          <m:r>
                            <a:rPr lang="en-US" altLang="zh-CN" sz="1400" b="1" i="1" smtClean="0">
                              <a:solidFill>
                                <a:srgbClr val="FF0000"/>
                              </a:solidFill>
                              <a:latin typeface="Cambria Math" panose="02040503050406030204" pitchFamily="18" charset="0"/>
                            </a:rPr>
                            <m:t>𝒁</m:t>
                          </m:r>
                        </m:e>
                        <m:sub>
                          <m:r>
                            <a:rPr lang="en-US" altLang="zh-CN" sz="1400" b="1" i="1" smtClean="0">
                              <a:solidFill>
                                <a:srgbClr val="FF0000"/>
                              </a:solidFill>
                              <a:latin typeface="Cambria Math" panose="02040503050406030204" pitchFamily="18" charset="0"/>
                            </a:rPr>
                            <m:t>𝒏</m:t>
                          </m:r>
                        </m:sub>
                      </m:sSub>
                    </m:oMath>
                  </m:oMathPara>
                </a14:m>
                <a:endParaRPr lang="zh-CN" altLang="en-US" sz="1400" dirty="0"/>
              </a:p>
            </p:txBody>
          </p:sp>
        </mc:Choice>
        <mc:Fallback xmlns="">
          <p:sp>
            <p:nvSpPr>
              <p:cNvPr id="67" name="文本框 66"/>
              <p:cNvSpPr txBox="1">
                <a:spLocks noRot="1" noChangeAspect="1" noMove="1" noResize="1" noEditPoints="1" noAdjustHandles="1" noChangeArrowheads="1" noChangeShapeType="1" noTextEdit="1"/>
              </p:cNvSpPr>
              <p:nvPr/>
            </p:nvSpPr>
            <p:spPr>
              <a:xfrm>
                <a:off x="2357699" y="4164444"/>
                <a:ext cx="255904" cy="215444"/>
              </a:xfrm>
              <a:prstGeom prst="rect">
                <a:avLst/>
              </a:prstGeom>
              <a:blipFill>
                <a:blip r:embed="rId13"/>
                <a:stretch>
                  <a:fillRect l="-14286"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p:cNvSpPr txBox="1"/>
              <p:nvPr/>
            </p:nvSpPr>
            <p:spPr>
              <a:xfrm>
                <a:off x="1447800" y="5356361"/>
                <a:ext cx="24468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rgbClr val="FF0000"/>
                              </a:solidFill>
                              <a:latin typeface="Cambria Math" panose="02040503050406030204" pitchFamily="18" charset="0"/>
                            </a:rPr>
                          </m:ctrlPr>
                        </m:sSubPr>
                        <m:e>
                          <m:r>
                            <a:rPr lang="en-US" altLang="zh-CN" sz="1400" b="1" i="1" smtClean="0">
                              <a:solidFill>
                                <a:srgbClr val="FF0000"/>
                              </a:solidFill>
                              <a:latin typeface="Cambria Math" panose="02040503050406030204" pitchFamily="18" charset="0"/>
                            </a:rPr>
                            <m:t>𝒁</m:t>
                          </m:r>
                        </m:e>
                        <m:sub>
                          <m:r>
                            <a:rPr lang="en-US" altLang="zh-CN" sz="1400" b="1" i="1" smtClean="0">
                              <a:solidFill>
                                <a:srgbClr val="FF0000"/>
                              </a:solidFill>
                              <a:latin typeface="Cambria Math" panose="02040503050406030204" pitchFamily="18" charset="0"/>
                            </a:rPr>
                            <m:t>𝑳</m:t>
                          </m:r>
                        </m:sub>
                      </m:sSub>
                    </m:oMath>
                  </m:oMathPara>
                </a14:m>
                <a:endParaRPr lang="zh-CN" altLang="en-US" sz="1400" dirty="0"/>
              </a:p>
            </p:txBody>
          </p:sp>
        </mc:Choice>
        <mc:Fallback xmlns="">
          <p:sp>
            <p:nvSpPr>
              <p:cNvPr id="68" name="文本框 67"/>
              <p:cNvSpPr txBox="1">
                <a:spLocks noRot="1" noChangeAspect="1" noMove="1" noResize="1" noEditPoints="1" noAdjustHandles="1" noChangeArrowheads="1" noChangeShapeType="1" noTextEdit="1"/>
              </p:cNvSpPr>
              <p:nvPr/>
            </p:nvSpPr>
            <p:spPr>
              <a:xfrm>
                <a:off x="1447800" y="5356361"/>
                <a:ext cx="244682" cy="215444"/>
              </a:xfrm>
              <a:prstGeom prst="rect">
                <a:avLst/>
              </a:prstGeom>
              <a:blipFill>
                <a:blip r:embed="rId14"/>
                <a:stretch>
                  <a:fillRect l="-15000" r="-2500" b="-17143"/>
                </a:stretch>
              </a:blipFill>
            </p:spPr>
            <p:txBody>
              <a:bodyPr/>
              <a:lstStyle/>
              <a:p>
                <a:r>
                  <a:rPr lang="zh-CN" altLang="en-US">
                    <a:noFill/>
                  </a:rPr>
                  <a:t> </a:t>
                </a:r>
              </a:p>
            </p:txBody>
          </p:sp>
        </mc:Fallback>
      </mc:AlternateContent>
      <p:sp>
        <p:nvSpPr>
          <p:cNvPr id="74" name="矩形 73"/>
          <p:cNvSpPr/>
          <p:nvPr/>
        </p:nvSpPr>
        <p:spPr>
          <a:xfrm>
            <a:off x="3913079" y="3663127"/>
            <a:ext cx="704039" cy="276999"/>
          </a:xfrm>
          <a:prstGeom prst="rect">
            <a:avLst/>
          </a:prstGeom>
        </p:spPr>
        <p:txBody>
          <a:bodyPr wrap="none">
            <a:spAutoFit/>
          </a:bodyPr>
          <a:lstStyle/>
          <a:p>
            <a:pPr>
              <a:defRPr/>
            </a:pPr>
            <a:r>
              <a:rPr kumimoji="1" lang="zh-CN" altLang="en-US" sz="1200" spc="150" dirty="0">
                <a:solidFill>
                  <a:schemeClr val="bg1">
                    <a:lumMod val="25000"/>
                  </a:schemeClr>
                </a:solidFill>
                <a:latin typeface="微软雅黑" panose="020B0503020204020204" pitchFamily="34" charset="-122"/>
                <a:ea typeface="微软雅黑" panose="020B0503020204020204" pitchFamily="34" charset="-122"/>
              </a:rPr>
              <a:t>电压源</a:t>
            </a:r>
            <a:endParaRPr lang="zh-CN" altLang="en-US" sz="1200" dirty="0"/>
          </a:p>
        </p:txBody>
      </p:sp>
      <p:sp>
        <p:nvSpPr>
          <p:cNvPr id="75" name="矩形 74"/>
          <p:cNvSpPr/>
          <p:nvPr/>
        </p:nvSpPr>
        <p:spPr>
          <a:xfrm>
            <a:off x="5051896" y="3669816"/>
            <a:ext cx="704039" cy="276999"/>
          </a:xfrm>
          <a:prstGeom prst="rect">
            <a:avLst/>
          </a:prstGeom>
        </p:spPr>
        <p:txBody>
          <a:bodyPr wrap="none">
            <a:spAutoFit/>
          </a:bodyPr>
          <a:lstStyle/>
          <a:p>
            <a:pPr>
              <a:defRPr/>
            </a:pPr>
            <a:r>
              <a:rPr kumimoji="1" lang="zh-CN" altLang="en-US" sz="1200" spc="150" dirty="0">
                <a:solidFill>
                  <a:schemeClr val="bg1">
                    <a:lumMod val="25000"/>
                  </a:schemeClr>
                </a:solidFill>
                <a:latin typeface="微软雅黑" panose="020B0503020204020204" pitchFamily="34" charset="-122"/>
                <a:ea typeface="微软雅黑" panose="020B0503020204020204" pitchFamily="34" charset="-122"/>
              </a:rPr>
              <a:t>电流源</a:t>
            </a:r>
            <a:endParaRPr lang="zh-CN" altLang="en-US" sz="1200" dirty="0"/>
          </a:p>
        </p:txBody>
      </p:sp>
      <p:sp>
        <p:nvSpPr>
          <p:cNvPr id="76" name="矩形 75"/>
          <p:cNvSpPr/>
          <p:nvPr/>
        </p:nvSpPr>
        <p:spPr>
          <a:xfrm>
            <a:off x="4585579" y="4640750"/>
            <a:ext cx="530915" cy="276999"/>
          </a:xfrm>
          <a:prstGeom prst="rect">
            <a:avLst/>
          </a:prstGeom>
        </p:spPr>
        <p:txBody>
          <a:bodyPr wrap="none">
            <a:spAutoFit/>
          </a:bodyPr>
          <a:lstStyle/>
          <a:p>
            <a:pPr>
              <a:defRPr/>
            </a:pPr>
            <a:r>
              <a:rPr kumimoji="1" lang="zh-CN" altLang="en-US" sz="1200" spc="150" dirty="0">
                <a:solidFill>
                  <a:schemeClr val="bg1">
                    <a:lumMod val="25000"/>
                  </a:schemeClr>
                </a:solidFill>
                <a:latin typeface="微软雅黑" panose="020B0503020204020204" pitchFamily="34" charset="-122"/>
                <a:ea typeface="微软雅黑" panose="020B0503020204020204" pitchFamily="34" charset="-122"/>
              </a:rPr>
              <a:t>负荷</a:t>
            </a:r>
            <a:endParaRPr lang="zh-CN" altLang="en-US" sz="1200" dirty="0"/>
          </a:p>
        </p:txBody>
      </p:sp>
      <p:pic>
        <p:nvPicPr>
          <p:cNvPr id="2" name="图片 1"/>
          <p:cNvPicPr>
            <a:picLocks noChangeAspect="1"/>
          </p:cNvPicPr>
          <p:nvPr/>
        </p:nvPicPr>
        <p:blipFill>
          <a:blip r:embed="rId15"/>
          <a:stretch>
            <a:fillRect/>
          </a:stretch>
        </p:blipFill>
        <p:spPr>
          <a:xfrm>
            <a:off x="3292357" y="5170453"/>
            <a:ext cx="1212206" cy="1198141"/>
          </a:xfrm>
          <a:prstGeom prst="rect">
            <a:avLst/>
          </a:prstGeom>
        </p:spPr>
      </p:pic>
      <p:pic>
        <p:nvPicPr>
          <p:cNvPr id="4" name="图片 3"/>
          <p:cNvPicPr>
            <a:picLocks noChangeAspect="1"/>
          </p:cNvPicPr>
          <p:nvPr/>
        </p:nvPicPr>
        <p:blipFill>
          <a:blip r:embed="rId16"/>
          <a:stretch>
            <a:fillRect/>
          </a:stretch>
        </p:blipFill>
        <p:spPr>
          <a:xfrm>
            <a:off x="4329902" y="5362393"/>
            <a:ext cx="1169679" cy="1003562"/>
          </a:xfrm>
          <a:prstGeom prst="rect">
            <a:avLst/>
          </a:prstGeom>
        </p:spPr>
      </p:pic>
      <p:pic>
        <p:nvPicPr>
          <p:cNvPr id="5" name="图片 4"/>
          <p:cNvPicPr>
            <a:picLocks noChangeAspect="1"/>
          </p:cNvPicPr>
          <p:nvPr/>
        </p:nvPicPr>
        <p:blipFill>
          <a:blip r:embed="rId17"/>
          <a:stretch>
            <a:fillRect/>
          </a:stretch>
        </p:blipFill>
        <p:spPr>
          <a:xfrm>
            <a:off x="5591239" y="5362394"/>
            <a:ext cx="854765" cy="1003562"/>
          </a:xfrm>
          <a:prstGeom prst="rect">
            <a:avLst/>
          </a:prstGeom>
        </p:spPr>
      </p:pic>
      <p:sp>
        <p:nvSpPr>
          <p:cNvPr id="69" name="矩形 68"/>
          <p:cNvSpPr/>
          <p:nvPr/>
        </p:nvSpPr>
        <p:spPr>
          <a:xfrm>
            <a:off x="3722422" y="5404708"/>
            <a:ext cx="957246" cy="461665"/>
          </a:xfrm>
          <a:prstGeom prst="rect">
            <a:avLst/>
          </a:prstGeom>
        </p:spPr>
        <p:txBody>
          <a:bodyPr wrap="square">
            <a:spAutoFit/>
          </a:bodyPr>
          <a:lstStyle/>
          <a:p>
            <a:pPr>
              <a:defRPr/>
            </a:pPr>
            <a:r>
              <a:rPr lang="zh-CN" altLang="en-US" sz="1200" dirty="0">
                <a:solidFill>
                  <a:srgbClr val="FF0000"/>
                </a:solidFill>
                <a:latin typeface="微软雅黑" panose="020B0503020204020204" pitchFamily="34" charset="-122"/>
                <a:ea typeface="微软雅黑" panose="020B0503020204020204" pitchFamily="34" charset="-122"/>
              </a:rPr>
              <a:t>电压源</a:t>
            </a:r>
            <a:endParaRPr lang="en-US" altLang="zh-CN" sz="1200" dirty="0">
              <a:solidFill>
                <a:srgbClr val="FF0000"/>
              </a:solidFill>
              <a:latin typeface="微软雅黑" panose="020B0503020204020204" pitchFamily="34" charset="-122"/>
              <a:ea typeface="微软雅黑" panose="020B0503020204020204" pitchFamily="34" charset="-122"/>
            </a:endParaRPr>
          </a:p>
          <a:p>
            <a:pPr>
              <a:defRPr/>
            </a:pPr>
            <a:r>
              <a:rPr lang="zh-CN" altLang="en-US" sz="1200" dirty="0">
                <a:solidFill>
                  <a:srgbClr val="FF0000"/>
                </a:solidFill>
                <a:latin typeface="微软雅黑" panose="020B0503020204020204" pitchFamily="34" charset="-122"/>
                <a:ea typeface="微软雅黑" panose="020B0503020204020204" pitchFamily="34" charset="-122"/>
              </a:rPr>
              <a:t>聚合阻抗</a:t>
            </a:r>
          </a:p>
        </p:txBody>
      </p:sp>
      <p:sp>
        <p:nvSpPr>
          <p:cNvPr id="70" name="矩形 69"/>
          <p:cNvSpPr/>
          <p:nvPr/>
        </p:nvSpPr>
        <p:spPr>
          <a:xfrm>
            <a:off x="4687920" y="5340972"/>
            <a:ext cx="957246" cy="461665"/>
          </a:xfrm>
          <a:prstGeom prst="rect">
            <a:avLst/>
          </a:prstGeom>
        </p:spPr>
        <p:txBody>
          <a:bodyPr wrap="square">
            <a:spAutoFit/>
          </a:bodyPr>
          <a:lstStyle/>
          <a:p>
            <a:pPr>
              <a:defRPr/>
            </a:pPr>
            <a:r>
              <a:rPr lang="zh-CN" altLang="en-US" sz="1200" dirty="0">
                <a:solidFill>
                  <a:srgbClr val="FF0000"/>
                </a:solidFill>
                <a:latin typeface="微软雅黑" panose="020B0503020204020204" pitchFamily="34" charset="-122"/>
                <a:ea typeface="微软雅黑" panose="020B0503020204020204" pitchFamily="34" charset="-122"/>
              </a:rPr>
              <a:t>电流源</a:t>
            </a:r>
            <a:endParaRPr lang="en-US" altLang="zh-CN" sz="1200" dirty="0">
              <a:solidFill>
                <a:srgbClr val="FF0000"/>
              </a:solidFill>
              <a:latin typeface="微软雅黑" panose="020B0503020204020204" pitchFamily="34" charset="-122"/>
              <a:ea typeface="微软雅黑" panose="020B0503020204020204" pitchFamily="34" charset="-122"/>
            </a:endParaRPr>
          </a:p>
          <a:p>
            <a:pPr>
              <a:defRPr/>
            </a:pPr>
            <a:r>
              <a:rPr lang="zh-CN" altLang="en-US" sz="1200" dirty="0">
                <a:solidFill>
                  <a:srgbClr val="FF0000"/>
                </a:solidFill>
                <a:latin typeface="微软雅黑" panose="020B0503020204020204" pitchFamily="34" charset="-122"/>
                <a:ea typeface="微软雅黑" panose="020B0503020204020204" pitchFamily="34" charset="-122"/>
              </a:rPr>
              <a:t>聚合阻抗</a:t>
            </a:r>
          </a:p>
        </p:txBody>
      </p:sp>
      <p:sp>
        <p:nvSpPr>
          <p:cNvPr id="71" name="矩形 70"/>
          <p:cNvSpPr/>
          <p:nvPr/>
        </p:nvSpPr>
        <p:spPr>
          <a:xfrm>
            <a:off x="5701308" y="5352977"/>
            <a:ext cx="957246" cy="461665"/>
          </a:xfrm>
          <a:prstGeom prst="rect">
            <a:avLst/>
          </a:prstGeom>
        </p:spPr>
        <p:txBody>
          <a:bodyPr wrap="square">
            <a:spAutoFit/>
          </a:bodyPr>
          <a:lstStyle/>
          <a:p>
            <a:pPr>
              <a:defRPr/>
            </a:pPr>
            <a:r>
              <a:rPr lang="zh-CN" altLang="en-US" sz="1200" dirty="0">
                <a:solidFill>
                  <a:srgbClr val="FF0000"/>
                </a:solidFill>
                <a:latin typeface="微软雅黑" panose="020B0503020204020204" pitchFamily="34" charset="-122"/>
                <a:ea typeface="微软雅黑" panose="020B0503020204020204" pitchFamily="34" charset="-122"/>
              </a:rPr>
              <a:t>负载</a:t>
            </a:r>
            <a:endParaRPr lang="en-US" altLang="zh-CN" sz="1200" dirty="0">
              <a:solidFill>
                <a:srgbClr val="FF0000"/>
              </a:solidFill>
              <a:latin typeface="微软雅黑" panose="020B0503020204020204" pitchFamily="34" charset="-122"/>
              <a:ea typeface="微软雅黑" panose="020B0503020204020204" pitchFamily="34" charset="-122"/>
            </a:endParaRPr>
          </a:p>
          <a:p>
            <a:pPr>
              <a:defRPr/>
            </a:pPr>
            <a:r>
              <a:rPr lang="zh-CN" altLang="en-US" sz="1200" dirty="0">
                <a:solidFill>
                  <a:srgbClr val="FF0000"/>
                </a:solidFill>
                <a:latin typeface="微软雅黑" panose="020B0503020204020204" pitchFamily="34" charset="-122"/>
                <a:ea typeface="微软雅黑" panose="020B0503020204020204" pitchFamily="34" charset="-122"/>
              </a:rPr>
              <a:t>聚合阻抗</a:t>
            </a:r>
          </a:p>
        </p:txBody>
      </p:sp>
      <p:pic>
        <p:nvPicPr>
          <p:cNvPr id="6" name="图片 5"/>
          <p:cNvPicPr>
            <a:picLocks noChangeAspect="1"/>
          </p:cNvPicPr>
          <p:nvPr/>
        </p:nvPicPr>
        <p:blipFill>
          <a:blip r:embed="rId18"/>
          <a:stretch>
            <a:fillRect/>
          </a:stretch>
        </p:blipFill>
        <p:spPr>
          <a:xfrm>
            <a:off x="6179591" y="3288613"/>
            <a:ext cx="2992800" cy="135153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p:sp>
        <p:nvSpPr>
          <p:cNvPr id="29699" name="矩形 5"/>
          <p:cNvSpPr>
            <a:spLocks noChangeArrowheads="1"/>
          </p:cNvSpPr>
          <p:nvPr/>
        </p:nvSpPr>
        <p:spPr bwMode="auto">
          <a:xfrm>
            <a:off x="1447800" y="836613"/>
            <a:ext cx="754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a:solidFill>
                  <a:schemeClr val="tx1"/>
                </a:solidFill>
                <a:latin typeface="微软雅黑" panose="020B0503020204020204" pitchFamily="34" charset="-122"/>
                <a:ea typeface="微软雅黑" panose="020B0503020204020204" pitchFamily="34" charset="-122"/>
                <a:sym typeface="+mn-ea"/>
              </a:rPr>
              <a:t>研究内容</a:t>
            </a:r>
            <a:r>
              <a:rPr lang="en-US" altLang="zh-CN" sz="2000">
                <a:solidFill>
                  <a:schemeClr val="tx1"/>
                </a:solidFill>
                <a:latin typeface="微软雅黑" panose="020B0503020204020204" pitchFamily="34" charset="-122"/>
                <a:ea typeface="微软雅黑" panose="020B0503020204020204" pitchFamily="34" charset="-122"/>
                <a:sym typeface="+mn-ea"/>
              </a:rPr>
              <a:t>2</a:t>
            </a:r>
            <a:r>
              <a:rPr lang="zh-CN" altLang="en-US" sz="2000">
                <a:solidFill>
                  <a:schemeClr val="tx1"/>
                </a:solidFill>
                <a:latin typeface="微软雅黑" panose="020B0503020204020204" pitchFamily="34" charset="-122"/>
                <a:ea typeface="微软雅黑" panose="020B0503020204020204" pitchFamily="34" charset="-122"/>
                <a:sym typeface="+mn-ea"/>
              </a:rPr>
              <a:t>：氢能支撑的多元耦合直流互联系统稳定机理分析技术</a:t>
            </a:r>
            <a:endParaRPr lang="zh-CN" altLang="zh-CN" sz="2000" noProof="1">
              <a:solidFill>
                <a:schemeClr val="tx1"/>
              </a:solidFill>
              <a:latin typeface="微软雅黑" panose="020B0503020204020204" pitchFamily="34" charset="-122"/>
              <a:ea typeface="微软雅黑" panose="020B0503020204020204" pitchFamily="34" charset="-122"/>
            </a:endParaRPr>
          </a:p>
        </p:txBody>
      </p:sp>
      <p:sp>
        <p:nvSpPr>
          <p:cNvPr id="64" name="圆角矩形 53"/>
          <p:cNvSpPr/>
          <p:nvPr/>
        </p:nvSpPr>
        <p:spPr>
          <a:xfrm>
            <a:off x="120650" y="1778000"/>
            <a:ext cx="8991600" cy="1633538"/>
          </a:xfrm>
          <a:prstGeom prst="roundRect">
            <a:avLst>
              <a:gd name="adj" fmla="val 4806"/>
            </a:avLst>
          </a:prstGeom>
          <a:solidFill>
            <a:sysClr val="window" lastClr="FFFFFF"/>
          </a:solidFill>
          <a:ln w="28575" cap="flat" cmpd="sng" algn="ctr">
            <a:solidFill>
              <a:srgbClr val="076655"/>
            </a:solidFill>
            <a:prstDash val="sysDash"/>
            <a:miter lim="800000"/>
          </a:ln>
          <a:effectLst/>
        </p:spPr>
        <p:txBody>
          <a:bodyPr anchor="ctr"/>
          <a:lstStyle/>
          <a:p>
            <a:pPr>
              <a:lnSpc>
                <a:spcPct val="120000"/>
              </a:lnSpc>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     </a:t>
            </a:r>
            <a:r>
              <a:rPr kumimoji="1" lang="zh-CN" altLang="en-US" sz="1800" spc="150" dirty="0">
                <a:solidFill>
                  <a:srgbClr val="FF0000"/>
                </a:solidFill>
                <a:latin typeface="微软雅黑" panose="020B0503020204020204" pitchFamily="34" charset="-122"/>
                <a:ea typeface="微软雅黑" panose="020B0503020204020204" pitchFamily="34" charset="-122"/>
              </a:rPr>
              <a:t>控制环带宽变化</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使得变流器在不同频段下展现出</a:t>
            </a:r>
            <a:r>
              <a:rPr kumimoji="1" lang="zh-CN" altLang="en-US" sz="1800" spc="150" dirty="0">
                <a:solidFill>
                  <a:srgbClr val="FF0000"/>
                </a:solidFill>
                <a:latin typeface="微软雅黑" panose="020B0503020204020204" pitchFamily="34" charset="-122"/>
                <a:ea typeface="微软雅黑" panose="020B0503020204020204" pitchFamily="34" charset="-122"/>
              </a:rPr>
              <a:t>感性</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a:t>
            </a:r>
            <a:r>
              <a:rPr kumimoji="1" lang="zh-CN" altLang="en-US" sz="1800" spc="150" dirty="0">
                <a:solidFill>
                  <a:srgbClr val="FF0000"/>
                </a:solidFill>
                <a:latin typeface="微软雅黑" panose="020B0503020204020204" pitchFamily="34" charset="-122"/>
                <a:ea typeface="微软雅黑" panose="020B0503020204020204" pitchFamily="34" charset="-122"/>
              </a:rPr>
              <a:t>容性</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甚至</a:t>
            </a:r>
            <a:r>
              <a:rPr kumimoji="1" lang="zh-CN" altLang="en-US" sz="1800" spc="150" dirty="0">
                <a:solidFill>
                  <a:srgbClr val="FF0000"/>
                </a:solidFill>
                <a:latin typeface="微软雅黑" panose="020B0503020204020204" pitchFamily="34" charset="-122"/>
                <a:ea typeface="微软雅黑" panose="020B0503020204020204" pitchFamily="34" charset="-122"/>
              </a:rPr>
              <a:t>负阻性</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Ø"/>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变流器</a:t>
            </a:r>
            <a:r>
              <a:rPr kumimoji="1" lang="zh-CN" altLang="en-US" sz="1800" spc="150" dirty="0">
                <a:solidFill>
                  <a:srgbClr val="FF0000"/>
                </a:solidFill>
                <a:latin typeface="微软雅黑" panose="020B0503020204020204" pitchFamily="34" charset="-122"/>
                <a:ea typeface="微软雅黑" panose="020B0503020204020204" pitchFamily="34" charset="-122"/>
              </a:rPr>
              <a:t>正阻尼等效阻抗</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，能够保证系统稳定运行</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Ø"/>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电压源</a:t>
            </a:r>
            <a:r>
              <a:rPr kumimoji="1" lang="zh-CN" altLang="en-US" sz="1800" spc="150" dirty="0">
                <a:solidFill>
                  <a:srgbClr val="FF0000"/>
                </a:solidFill>
                <a:latin typeface="微软雅黑" panose="020B0503020204020204" pitchFamily="34" charset="-122"/>
                <a:ea typeface="微软雅黑" panose="020B0503020204020204" pitchFamily="34" charset="-122"/>
              </a:rPr>
              <a:t>容性等效阻抗</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和电流源</a:t>
            </a:r>
            <a:r>
              <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rPr>
              <a:t>/</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负载</a:t>
            </a:r>
            <a:r>
              <a:rPr kumimoji="1" lang="zh-CN" altLang="en-US" sz="1800" spc="150" dirty="0">
                <a:solidFill>
                  <a:srgbClr val="FF0000"/>
                </a:solidFill>
                <a:latin typeface="微软雅黑" panose="020B0503020204020204" pitchFamily="34" charset="-122"/>
                <a:ea typeface="微软雅黑" panose="020B0503020204020204" pitchFamily="34" charset="-122"/>
              </a:rPr>
              <a:t>感性阻抗</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，易产生</a:t>
            </a:r>
            <a:r>
              <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rPr>
              <a:t>LC</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谐振，引发振荡失稳</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Ø"/>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变流器</a:t>
            </a:r>
            <a:r>
              <a:rPr kumimoji="1" lang="zh-CN" altLang="en-US" sz="1800" spc="150" dirty="0">
                <a:solidFill>
                  <a:srgbClr val="FF0000"/>
                </a:solidFill>
                <a:latin typeface="微软雅黑" panose="020B0503020204020204" pitchFamily="34" charset="-122"/>
                <a:ea typeface="微软雅黑" panose="020B0503020204020204" pitchFamily="34" charset="-122"/>
              </a:rPr>
              <a:t>负阻性等效阻抗</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，会引发系统发散性失稳。</a:t>
            </a:r>
            <a:endParaRPr kumimoji="1" lang="en-US" altLang="zh-CN" sz="1800" b="0" spc="150" dirty="0">
              <a:solidFill>
                <a:srgbClr val="C00000"/>
              </a:solidFill>
              <a:latin typeface="微软雅黑" panose="020B0503020204020204" pitchFamily="34" charset="-122"/>
              <a:ea typeface="微软雅黑" panose="020B0503020204020204" pitchFamily="34" charset="-122"/>
            </a:endParaRPr>
          </a:p>
        </p:txBody>
      </p:sp>
      <p:pic>
        <p:nvPicPr>
          <p:cNvPr id="29701" name="图片 27" descr="F:\论文编辑软件\自己的论文\论文18：直流配网稳定性\Figure\Fig.13.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138" y="3729038"/>
            <a:ext cx="3416300" cy="240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图片 46" descr="C:\Users\Administrator.MICROSO-NLOQUAE\Desktop\Fig.12(b).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0425" y="3729038"/>
            <a:ext cx="3463925"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矩形 1"/>
          <p:cNvSpPr>
            <a:spLocks noChangeArrowheads="1"/>
          </p:cNvSpPr>
          <p:nvPr/>
        </p:nvSpPr>
        <p:spPr bwMode="auto">
          <a:xfrm>
            <a:off x="1924050" y="6165850"/>
            <a:ext cx="1260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pPr algn="just" eaLnBrk="1" hangingPunct="1">
              <a:spcBef>
                <a:spcPts val="1200"/>
              </a:spcBef>
              <a:spcAft>
                <a:spcPts val="1200"/>
              </a:spcAft>
            </a:pPr>
            <a:r>
              <a:rPr lang="zh-CN" altLang="en-US" sz="1400" dirty="0">
                <a:solidFill>
                  <a:srgbClr val="000000"/>
                </a:solidFill>
                <a:latin typeface="微软雅黑" panose="020B0503020204020204" pitchFamily="34" charset="-122"/>
                <a:ea typeface="微软雅黑" panose="020B0503020204020204" pitchFamily="34" charset="-122"/>
              </a:rPr>
              <a:t>负载阻抗影响</a:t>
            </a:r>
          </a:p>
        </p:txBody>
      </p:sp>
      <p:sp>
        <p:nvSpPr>
          <p:cNvPr id="29704" name="矩形 2"/>
          <p:cNvSpPr>
            <a:spLocks noChangeArrowheads="1"/>
          </p:cNvSpPr>
          <p:nvPr/>
        </p:nvSpPr>
        <p:spPr bwMode="auto">
          <a:xfrm>
            <a:off x="5526088" y="6165850"/>
            <a:ext cx="1441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pPr algn="just" eaLnBrk="1" hangingPunct="1">
              <a:spcBef>
                <a:spcPts val="1200"/>
              </a:spcBef>
              <a:spcAft>
                <a:spcPts val="1200"/>
              </a:spcAft>
            </a:pPr>
            <a:r>
              <a:rPr lang="zh-CN" altLang="en-US" sz="1400">
                <a:solidFill>
                  <a:srgbClr val="000000"/>
                </a:solidFill>
                <a:latin typeface="微软雅黑" panose="020B0503020204020204" pitchFamily="34" charset="-122"/>
                <a:ea typeface="微软雅黑" panose="020B0503020204020204" pitchFamily="34" charset="-122"/>
              </a:rPr>
              <a:t>控制环带宽影响</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p:sp>
        <p:nvSpPr>
          <p:cNvPr id="31747" name="矩形 5"/>
          <p:cNvSpPr>
            <a:spLocks noChangeArrowheads="1"/>
          </p:cNvSpPr>
          <p:nvPr/>
        </p:nvSpPr>
        <p:spPr bwMode="auto">
          <a:xfrm>
            <a:off x="1447800" y="836613"/>
            <a:ext cx="754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a:solidFill>
                  <a:schemeClr val="tx1"/>
                </a:solidFill>
                <a:latin typeface="微软雅黑" panose="020B0503020204020204" pitchFamily="34" charset="-122"/>
                <a:ea typeface="微软雅黑" panose="020B0503020204020204" pitchFamily="34" charset="-122"/>
                <a:sym typeface="+mn-ea"/>
              </a:rPr>
              <a:t>研究内容</a:t>
            </a:r>
            <a:r>
              <a:rPr lang="en-US" altLang="zh-CN" sz="2000">
                <a:solidFill>
                  <a:schemeClr val="tx1"/>
                </a:solidFill>
                <a:latin typeface="微软雅黑" panose="020B0503020204020204" pitchFamily="34" charset="-122"/>
                <a:ea typeface="微软雅黑" panose="020B0503020204020204" pitchFamily="34" charset="-122"/>
                <a:sym typeface="+mn-ea"/>
              </a:rPr>
              <a:t>2</a:t>
            </a:r>
            <a:r>
              <a:rPr lang="zh-CN" altLang="en-US" sz="2000">
                <a:solidFill>
                  <a:schemeClr val="tx1"/>
                </a:solidFill>
                <a:latin typeface="微软雅黑" panose="020B0503020204020204" pitchFamily="34" charset="-122"/>
                <a:ea typeface="微软雅黑" panose="020B0503020204020204" pitchFamily="34" charset="-122"/>
                <a:sym typeface="+mn-ea"/>
              </a:rPr>
              <a:t>：氢能支撑的多元耦合直流互联系统稳定机理分析技术</a:t>
            </a:r>
            <a:endParaRPr lang="zh-CN" altLang="zh-CN" sz="2000" noProof="1">
              <a:solidFill>
                <a:schemeClr val="tx1"/>
              </a:solidFill>
              <a:latin typeface="微软雅黑" panose="020B0503020204020204" pitchFamily="34" charset="-122"/>
              <a:ea typeface="微软雅黑" panose="020B0503020204020204" pitchFamily="34" charset="-122"/>
            </a:endParaRPr>
          </a:p>
        </p:txBody>
      </p:sp>
      <p:sp>
        <p:nvSpPr>
          <p:cNvPr id="9" name="圆角矩形 53"/>
          <p:cNvSpPr/>
          <p:nvPr/>
        </p:nvSpPr>
        <p:spPr>
          <a:xfrm>
            <a:off x="152400" y="1530350"/>
            <a:ext cx="8991600" cy="1941513"/>
          </a:xfrm>
          <a:prstGeom prst="roundRect">
            <a:avLst>
              <a:gd name="adj" fmla="val 4806"/>
            </a:avLst>
          </a:prstGeom>
          <a:solidFill>
            <a:sysClr val="window" lastClr="FFFFFF"/>
          </a:solidFill>
          <a:ln w="28575" cap="flat" cmpd="sng" algn="ctr">
            <a:solidFill>
              <a:srgbClr val="076655"/>
            </a:solidFill>
            <a:prstDash val="sysDash"/>
            <a:miter lim="800000"/>
          </a:ln>
          <a:effectLst/>
        </p:spPr>
        <p:txBody>
          <a:bodyPr anchor="ctr"/>
          <a:lstStyle/>
          <a:p>
            <a:pPr>
              <a:lnSpc>
                <a:spcPct val="120000"/>
              </a:lnSpc>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并网状态：    </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a:lnSpc>
                <a:spcPct val="120000"/>
              </a:lnSpc>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     当直流微电网处于并网状态时，产生交直流耦合，尤其直流微电网馈入交流弱电网时，容易引发不稳定现象。</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a:lnSpc>
                <a:spcPct val="120000"/>
              </a:lnSpc>
              <a:defRPr/>
            </a:pPr>
            <a:r>
              <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rPr>
              <a:t>     </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构建了基于代数锁相环</a:t>
            </a:r>
            <a:r>
              <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rPr>
              <a:t>(AO-PLL)</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的直流微电网互连变流器并网运行模型，获得了互连变流器稳定性解析解</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p:txBody>
      </p:sp>
      <p:graphicFrame>
        <p:nvGraphicFramePr>
          <p:cNvPr id="31749" name="对象 2"/>
          <p:cNvGraphicFramePr>
            <a:graphicFrameLocks noChangeAspect="1"/>
          </p:cNvGraphicFramePr>
          <p:nvPr/>
        </p:nvGraphicFramePr>
        <p:xfrm>
          <a:off x="223838" y="3613150"/>
          <a:ext cx="3989387" cy="2574925"/>
        </p:xfrm>
        <a:graphic>
          <a:graphicData uri="http://schemas.openxmlformats.org/presentationml/2006/ole">
            <mc:AlternateContent xmlns:mc="http://schemas.openxmlformats.org/markup-compatibility/2006">
              <mc:Choice xmlns:v="urn:schemas-microsoft-com:vml" Requires="v">
                <p:oleObj spid="_x0000_s31869" name="Visio" r:id="rId4" imgW="3572008" imgH="2638562" progId="Visio.Drawing.15">
                  <p:embed/>
                </p:oleObj>
              </mc:Choice>
              <mc:Fallback>
                <p:oleObj name="Visio" r:id="rId4" imgW="3572008" imgH="2638562" progId="Visio.Drawing.15">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838" y="3613150"/>
                        <a:ext cx="3989387"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0" name="对象 4"/>
          <p:cNvGraphicFramePr>
            <a:graphicFrameLocks noChangeAspect="1"/>
          </p:cNvGraphicFramePr>
          <p:nvPr/>
        </p:nvGraphicFramePr>
        <p:xfrm>
          <a:off x="5357813" y="3671888"/>
          <a:ext cx="3101975" cy="1325562"/>
        </p:xfrm>
        <a:graphic>
          <a:graphicData uri="http://schemas.openxmlformats.org/presentationml/2006/ole">
            <mc:AlternateContent xmlns:mc="http://schemas.openxmlformats.org/markup-compatibility/2006">
              <mc:Choice xmlns:v="urn:schemas-microsoft-com:vml" Requires="v">
                <p:oleObj spid="_x0000_s31870" name="Visio" r:id="rId6" imgW="1895253" imgH="809704" progId="Visio.Drawing.15">
                  <p:embed/>
                </p:oleObj>
              </mc:Choice>
              <mc:Fallback>
                <p:oleObj name="Visio" r:id="rId6" imgW="1895253" imgH="809704" progId="Visio.Drawing.15">
                  <p:embed/>
                  <p:pic>
                    <p:nvPicPr>
                      <p:cNvPr id="0"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57813" y="3671888"/>
                        <a:ext cx="3101975"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矩形 12"/>
          <p:cNvSpPr>
            <a:spLocks noRot="1" noChangeAspect="1" noMove="1" noResize="1" noEditPoints="1" noAdjustHandles="1" noChangeArrowheads="1" noChangeShapeType="1" noTextEdit="1"/>
          </p:cNvSpPr>
          <p:nvPr/>
        </p:nvSpPr>
        <p:spPr>
          <a:xfrm>
            <a:off x="4616450" y="5089618"/>
            <a:ext cx="2723118" cy="1189428"/>
          </a:xfrm>
          <a:prstGeom prst="rect">
            <a:avLst/>
          </a:prstGeom>
          <a:blipFill>
            <a:blip r:embed="rId8"/>
            <a:stretch>
              <a:fillRect/>
            </a:stretch>
          </a:blipFill>
        </p:spPr>
        <p:txBody>
          <a:bodyPr/>
          <a:lstStyle/>
          <a:p>
            <a:pPr>
              <a:defRPr/>
            </a:pPr>
            <a:r>
              <a:rPr lang="zh-CN" altLang="en-US">
                <a:noFill/>
              </a:rPr>
              <a:t> </a:t>
            </a:r>
          </a:p>
        </p:txBody>
      </p:sp>
      <p:sp>
        <p:nvSpPr>
          <p:cNvPr id="14" name="矩形 13"/>
          <p:cNvSpPr>
            <a:spLocks noRot="1" noChangeAspect="1" noMove="1" noResize="1" noEditPoints="1" noAdjustHandles="1" noChangeArrowheads="1" noChangeShapeType="1" noTextEdit="1"/>
          </p:cNvSpPr>
          <p:nvPr/>
        </p:nvSpPr>
        <p:spPr>
          <a:xfrm>
            <a:off x="7363713" y="5528007"/>
            <a:ext cx="1671740" cy="571760"/>
          </a:xfrm>
          <a:prstGeom prst="rect">
            <a:avLst/>
          </a:prstGeom>
          <a:blipFill>
            <a:blip r:embed="rId9"/>
            <a:stretch>
              <a:fillRect/>
            </a:stretch>
          </a:blipFill>
        </p:spPr>
        <p:txBody>
          <a:bodyPr/>
          <a:lstStyle/>
          <a:p>
            <a:pPr>
              <a:defRPr/>
            </a:pPr>
            <a:r>
              <a:rPr lang="zh-CN" altLang="en-US">
                <a:noFill/>
              </a:rPr>
              <a:t> </a:t>
            </a:r>
          </a:p>
        </p:txBody>
      </p:sp>
      <p:sp>
        <p:nvSpPr>
          <p:cNvPr id="31753" name="矩形 3"/>
          <p:cNvSpPr>
            <a:spLocks noChangeArrowheads="1"/>
          </p:cNvSpPr>
          <p:nvPr/>
        </p:nvSpPr>
        <p:spPr bwMode="auto">
          <a:xfrm>
            <a:off x="785813" y="6294438"/>
            <a:ext cx="45720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pPr algn="just" eaLnBrk="1" hangingPunct="1">
              <a:spcBef>
                <a:spcPts val="1200"/>
              </a:spcBef>
              <a:spcAft>
                <a:spcPts val="1200"/>
              </a:spcAft>
            </a:pPr>
            <a:r>
              <a:rPr lang="zh-CN" altLang="en-US" sz="1400">
                <a:solidFill>
                  <a:srgbClr val="000000"/>
                </a:solidFill>
                <a:latin typeface="微软雅黑" panose="020B0503020204020204" pitchFamily="34" charset="-122"/>
                <a:ea typeface="微软雅黑" panose="020B0503020204020204" pitchFamily="34" charset="-122"/>
              </a:rPr>
              <a:t>交直流互连简化模型及其互连变流器控制</a:t>
            </a:r>
          </a:p>
        </p:txBody>
      </p:sp>
      <p:sp>
        <p:nvSpPr>
          <p:cNvPr id="31754" name="矩形 4"/>
          <p:cNvSpPr>
            <a:spLocks noChangeArrowheads="1"/>
          </p:cNvSpPr>
          <p:nvPr/>
        </p:nvSpPr>
        <p:spPr bwMode="auto">
          <a:xfrm>
            <a:off x="5524500" y="6299200"/>
            <a:ext cx="3300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pPr algn="just" eaLnBrk="1" hangingPunct="1">
              <a:spcBef>
                <a:spcPts val="1200"/>
              </a:spcBef>
              <a:spcAft>
                <a:spcPts val="1200"/>
              </a:spcAft>
            </a:pPr>
            <a:r>
              <a:rPr lang="zh-CN" altLang="en-US" sz="1400">
                <a:solidFill>
                  <a:srgbClr val="000000"/>
                </a:solidFill>
                <a:latin typeface="微软雅黑" panose="020B0503020204020204" pitchFamily="34" charset="-122"/>
                <a:ea typeface="微软雅黑" panose="020B0503020204020204" pitchFamily="34" charset="-122"/>
              </a:rPr>
              <a:t>互连变流器导纳和网络阻抗解析解</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noChangeArrowheads="1"/>
          </p:cNvSpPr>
          <p:nvPr>
            <p:ph type="title"/>
          </p:nvPr>
        </p:nvSpPr>
        <p:spPr>
          <a:xfrm>
            <a:off x="1447800" y="152400"/>
            <a:ext cx="7543800" cy="1143000"/>
          </a:xfrm>
        </p:spPr>
        <p:txBody>
          <a:bodyPr/>
          <a:lstStyle/>
          <a:p>
            <a:r>
              <a:rPr lang="zh-CN" altLang="en-US">
                <a:latin typeface="黑体" panose="02010609060101010101" pitchFamily="49" charset="-122"/>
                <a:ea typeface="黑体" panose="02010609060101010101" pitchFamily="49" charset="-122"/>
              </a:rPr>
              <a:t>汇报提纲</a:t>
            </a:r>
          </a:p>
        </p:txBody>
      </p:sp>
      <p:sp>
        <p:nvSpPr>
          <p:cNvPr id="9219" name="内容占位符 2"/>
          <p:cNvSpPr>
            <a:spLocks noGrp="1" noChangeArrowheads="1"/>
          </p:cNvSpPr>
          <p:nvPr>
            <p:ph idx="1"/>
          </p:nvPr>
        </p:nvSpPr>
        <p:spPr>
          <a:xfrm>
            <a:off x="1609725" y="1854200"/>
            <a:ext cx="6186488" cy="4237038"/>
          </a:xfrm>
        </p:spPr>
        <p:txBody>
          <a:bodyPr/>
          <a:lstStyle/>
          <a:p>
            <a:pPr>
              <a:buFont typeface="Wingdings" panose="05000000000000000000" pitchFamily="2" charset="2"/>
              <a:buNone/>
            </a:pPr>
            <a:r>
              <a:rPr lang="zh-CN" altLang="en-US" sz="2800" dirty="0">
                <a:solidFill>
                  <a:srgbClr val="FF0000"/>
                </a:solidFill>
                <a:latin typeface="微软雅黑" panose="020B0503020204020204" pitchFamily="34" charset="-122"/>
                <a:ea typeface="微软雅黑" panose="020B0503020204020204" pitchFamily="34" charset="-122"/>
              </a:rPr>
              <a:t>一、研究任务</a:t>
            </a:r>
            <a:endParaRPr lang="en-US" altLang="zh-CN" sz="2800" dirty="0">
              <a:solidFill>
                <a:srgbClr val="FF0000"/>
              </a:solidFill>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800" dirty="0">
                <a:latin typeface="微软雅黑" panose="020B0503020204020204" pitchFamily="34" charset="-122"/>
                <a:ea typeface="微软雅黑" panose="020B0503020204020204" pitchFamily="34" charset="-122"/>
              </a:rPr>
              <a:t>二、研究进展情况</a:t>
            </a:r>
            <a:endParaRPr lang="en-US" altLang="zh-CN" sz="2800" dirty="0">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800" dirty="0">
                <a:solidFill>
                  <a:schemeClr val="tx1"/>
                </a:solidFill>
                <a:latin typeface="微软雅黑" panose="020B0503020204020204" pitchFamily="34" charset="-122"/>
                <a:ea typeface="微软雅黑" panose="020B0503020204020204" pitchFamily="34" charset="-122"/>
              </a:rPr>
              <a:t>三、研究成果及成效</a:t>
            </a:r>
            <a:endParaRPr lang="en-US" altLang="zh-CN" sz="2800"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800" dirty="0">
                <a:solidFill>
                  <a:schemeClr val="tx1"/>
                </a:solidFill>
                <a:latin typeface="微软雅黑" panose="020B0503020204020204" pitchFamily="34" charset="-122"/>
                <a:ea typeface="微软雅黑" panose="020B0503020204020204" pitchFamily="34" charset="-122"/>
              </a:rPr>
              <a:t>四、经费使用情况</a:t>
            </a:r>
            <a:endParaRPr lang="en-US" altLang="zh-CN" sz="2800"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800" dirty="0">
                <a:latin typeface="微软雅黑" panose="020B0503020204020204" pitchFamily="34" charset="-122"/>
                <a:ea typeface="微软雅黑" panose="020B0503020204020204" pitchFamily="34" charset="-122"/>
              </a:rPr>
              <a:t>五、目前存在的问题</a:t>
            </a:r>
            <a:endParaRPr lang="en-US" altLang="zh-CN" sz="2800" dirty="0">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800" dirty="0">
                <a:latin typeface="微软雅黑" panose="020B0503020204020204" pitchFamily="34" charset="-122"/>
                <a:ea typeface="微软雅黑" panose="020B0503020204020204" pitchFamily="34" charset="-122"/>
              </a:rPr>
              <a:t>六、下阶段工作计划</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p:sp>
        <p:nvSpPr>
          <p:cNvPr id="33795" name="矩形 5"/>
          <p:cNvSpPr>
            <a:spLocks noChangeArrowheads="1"/>
          </p:cNvSpPr>
          <p:nvPr/>
        </p:nvSpPr>
        <p:spPr bwMode="auto">
          <a:xfrm>
            <a:off x="1447800" y="836613"/>
            <a:ext cx="754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a:solidFill>
                  <a:schemeClr val="tx1"/>
                </a:solidFill>
                <a:latin typeface="微软雅黑" panose="020B0503020204020204" pitchFamily="34" charset="-122"/>
                <a:ea typeface="微软雅黑" panose="020B0503020204020204" pitchFamily="34" charset="-122"/>
                <a:sym typeface="+mn-ea"/>
              </a:rPr>
              <a:t>研究内容</a:t>
            </a:r>
            <a:r>
              <a:rPr lang="en-US" altLang="zh-CN" sz="2000">
                <a:solidFill>
                  <a:schemeClr val="tx1"/>
                </a:solidFill>
                <a:latin typeface="微软雅黑" panose="020B0503020204020204" pitchFamily="34" charset="-122"/>
                <a:ea typeface="微软雅黑" panose="020B0503020204020204" pitchFamily="34" charset="-122"/>
                <a:sym typeface="+mn-ea"/>
              </a:rPr>
              <a:t>2</a:t>
            </a:r>
            <a:r>
              <a:rPr lang="zh-CN" altLang="en-US" sz="2000">
                <a:solidFill>
                  <a:schemeClr val="tx1"/>
                </a:solidFill>
                <a:latin typeface="微软雅黑" panose="020B0503020204020204" pitchFamily="34" charset="-122"/>
                <a:ea typeface="微软雅黑" panose="020B0503020204020204" pitchFamily="34" charset="-122"/>
                <a:sym typeface="+mn-ea"/>
              </a:rPr>
              <a:t>：氢能支撑的多元耦合直流互联系统稳定机理分析技术</a:t>
            </a:r>
            <a:endParaRPr lang="zh-CN" altLang="zh-CN" sz="2000" noProof="1">
              <a:solidFill>
                <a:schemeClr val="tx1"/>
              </a:solidFill>
              <a:latin typeface="微软雅黑" panose="020B0503020204020204" pitchFamily="34" charset="-122"/>
              <a:ea typeface="微软雅黑" panose="020B0503020204020204" pitchFamily="34" charset="-122"/>
            </a:endParaRPr>
          </a:p>
        </p:txBody>
      </p:sp>
      <p:sp>
        <p:nvSpPr>
          <p:cNvPr id="26" name="圆角矩形 53"/>
          <p:cNvSpPr>
            <a:spLocks noRot="1" noChangeAspect="1" noMove="1" noResize="1" noEditPoints="1" noAdjustHandles="1" noChangeArrowheads="1" noChangeShapeType="1" noTextEdit="1"/>
          </p:cNvSpPr>
          <p:nvPr/>
        </p:nvSpPr>
        <p:spPr>
          <a:xfrm>
            <a:off x="80963" y="1491953"/>
            <a:ext cx="8991600" cy="2356274"/>
          </a:xfrm>
          <a:prstGeom prst="roundRect">
            <a:avLst>
              <a:gd name="adj" fmla="val 4806"/>
            </a:avLst>
          </a:prstGeom>
          <a:blipFill>
            <a:blip r:embed="rId4"/>
            <a:stretch>
              <a:fillRect l="-68" b="-6905"/>
            </a:stretch>
          </a:blipFill>
          <a:ln w="28575" cap="flat" cmpd="sng" algn="ctr">
            <a:solidFill>
              <a:srgbClr val="076655"/>
            </a:solidFill>
            <a:prstDash val="sysDash"/>
            <a:miter lim="800000"/>
          </a:ln>
          <a:effectLst/>
        </p:spPr>
        <p:txBody>
          <a:bodyPr/>
          <a:lstStyle/>
          <a:p>
            <a:r>
              <a:rPr lang="zh-CN" altLang="en-US">
                <a:noFill/>
              </a:rPr>
              <a:t> </a:t>
            </a:r>
          </a:p>
        </p:txBody>
      </p:sp>
      <p:graphicFrame>
        <p:nvGraphicFramePr>
          <p:cNvPr id="33797" name="对象 13"/>
          <p:cNvGraphicFramePr>
            <a:graphicFrameLocks noChangeAspect="1"/>
          </p:cNvGraphicFramePr>
          <p:nvPr/>
        </p:nvGraphicFramePr>
        <p:xfrm>
          <a:off x="0" y="5094288"/>
          <a:ext cx="2381250" cy="1876425"/>
        </p:xfrm>
        <a:graphic>
          <a:graphicData uri="http://schemas.openxmlformats.org/presentationml/2006/ole">
            <mc:AlternateContent xmlns:mc="http://schemas.openxmlformats.org/markup-compatibility/2006">
              <mc:Choice xmlns:v="urn:schemas-microsoft-com:vml" Requires="v">
                <p:oleObj spid="_x0000_s33919" name="Visio" r:id="rId5" imgW="1752777" imgH="1371777" progId="Visio.Drawing.15">
                  <p:embed/>
                </p:oleObj>
              </mc:Choice>
              <mc:Fallback>
                <p:oleObj name="Visio" r:id="rId5" imgW="1752777" imgH="1371777" progId="Visio.Drawing.15">
                  <p:embed/>
                  <p:pic>
                    <p:nvPicPr>
                      <p:cNvPr id="0" name="对象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094288"/>
                        <a:ext cx="238125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798" name="对象 15"/>
          <p:cNvGraphicFramePr>
            <a:graphicFrameLocks noChangeAspect="1"/>
          </p:cNvGraphicFramePr>
          <p:nvPr/>
        </p:nvGraphicFramePr>
        <p:xfrm>
          <a:off x="2311400" y="5010150"/>
          <a:ext cx="2540000" cy="1992313"/>
        </p:xfrm>
        <a:graphic>
          <a:graphicData uri="http://schemas.openxmlformats.org/presentationml/2006/ole">
            <mc:AlternateContent xmlns:mc="http://schemas.openxmlformats.org/markup-compatibility/2006">
              <mc:Choice xmlns:v="urn:schemas-microsoft-com:vml" Requires="v">
                <p:oleObj spid="_x0000_s33920" name="Visio" r:id="rId7" imgW="1752777" imgH="1371777" progId="Visio.Drawing.15">
                  <p:embed/>
                </p:oleObj>
              </mc:Choice>
              <mc:Fallback>
                <p:oleObj name="Visio" r:id="rId7" imgW="1752777" imgH="1371777" progId="Visio.Drawing.15">
                  <p:embed/>
                  <p:pic>
                    <p:nvPicPr>
                      <p:cNvPr id="0" name="对象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11400" y="5010150"/>
                        <a:ext cx="2540000" cy="199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矩形 30"/>
          <p:cNvSpPr/>
          <p:nvPr/>
        </p:nvSpPr>
        <p:spPr>
          <a:xfrm>
            <a:off x="80963" y="4167188"/>
            <a:ext cx="1109662" cy="585787"/>
          </a:xfrm>
          <a:prstGeom prst="rect">
            <a:avLst/>
          </a:prstGeom>
        </p:spPr>
        <p:txBody>
          <a:bodyPr>
            <a:spAutoFit/>
          </a:bodyPr>
          <a:lstStyle/>
          <a:p>
            <a:pPr>
              <a:defRPr/>
            </a:pPr>
            <a:r>
              <a:rPr kumimoji="1" lang="zh-CN" altLang="en-US" sz="1600" spc="150" dirty="0">
                <a:solidFill>
                  <a:schemeClr val="bg1">
                    <a:lumMod val="25000"/>
                  </a:schemeClr>
                </a:solidFill>
                <a:latin typeface="微软雅黑" panose="020B0503020204020204" pitchFamily="34" charset="-122"/>
                <a:ea typeface="微软雅黑" panose="020B0503020204020204" pitchFamily="34" charset="-122"/>
              </a:rPr>
              <a:t>系统稳定充要条件</a:t>
            </a:r>
            <a:endParaRPr lang="zh-CN" altLang="en-US" sz="1600" dirty="0"/>
          </a:p>
        </p:txBody>
      </p:sp>
      <p:sp>
        <p:nvSpPr>
          <p:cNvPr id="32" name="右箭头 31"/>
          <p:cNvSpPr/>
          <p:nvPr/>
        </p:nvSpPr>
        <p:spPr bwMode="gray">
          <a:xfrm rot="5400000">
            <a:off x="2076450" y="4906963"/>
            <a:ext cx="411163" cy="319087"/>
          </a:xfrm>
          <a:prstGeom prst="rightArrow">
            <a:avLst/>
          </a:prstGeom>
          <a:solidFill>
            <a:srgbClr val="C00000"/>
          </a:solidFill>
          <a:ln w="9525">
            <a:no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400" kern="0" dirty="0">
              <a:solidFill>
                <a:srgbClr val="080808"/>
              </a:solidFill>
              <a:ea typeface="宋体" pitchFamily="2" charset="-122"/>
              <a:cs typeface="Arial" charset="0"/>
            </a:endParaRPr>
          </a:p>
        </p:txBody>
      </p:sp>
      <p:sp>
        <p:nvSpPr>
          <p:cNvPr id="33" name="矩形 32"/>
          <p:cNvSpPr/>
          <p:nvPr/>
        </p:nvSpPr>
        <p:spPr>
          <a:xfrm>
            <a:off x="1236663" y="4835525"/>
            <a:ext cx="1108075" cy="461963"/>
          </a:xfrm>
          <a:prstGeom prst="rect">
            <a:avLst/>
          </a:prstGeom>
        </p:spPr>
        <p:txBody>
          <a:bodyPr>
            <a:spAutoFit/>
          </a:bodyPr>
          <a:lstStyle/>
          <a:p>
            <a:pPr>
              <a:defRPr/>
            </a:pPr>
            <a:r>
              <a:rPr kumimoji="1" lang="en-US" altLang="zh-CN" sz="1200" spc="150" dirty="0">
                <a:solidFill>
                  <a:srgbClr val="FF0000"/>
                </a:solidFill>
                <a:latin typeface="微软雅黑" panose="020B0503020204020204" pitchFamily="34" charset="-122"/>
                <a:ea typeface="微软雅黑" panose="020B0503020204020204" pitchFamily="34" charset="-122"/>
              </a:rPr>
              <a:t>PI</a:t>
            </a:r>
            <a:r>
              <a:rPr kumimoji="1" lang="zh-CN" altLang="en-US" sz="1200" spc="150" dirty="0">
                <a:solidFill>
                  <a:srgbClr val="FF0000"/>
                </a:solidFill>
                <a:latin typeface="微软雅黑" panose="020B0503020204020204" pitchFamily="34" charset="-122"/>
                <a:ea typeface="微软雅黑" panose="020B0503020204020204" pitchFamily="34" charset="-122"/>
              </a:rPr>
              <a:t>参数的</a:t>
            </a:r>
            <a:endParaRPr kumimoji="1" lang="en-US" altLang="zh-CN" sz="1200" spc="150" dirty="0">
              <a:solidFill>
                <a:srgbClr val="FF0000"/>
              </a:solidFill>
              <a:latin typeface="微软雅黑" panose="020B0503020204020204" pitchFamily="34" charset="-122"/>
              <a:ea typeface="微软雅黑" panose="020B0503020204020204" pitchFamily="34" charset="-122"/>
            </a:endParaRPr>
          </a:p>
          <a:p>
            <a:pPr>
              <a:defRPr/>
            </a:pPr>
            <a:r>
              <a:rPr kumimoji="1" lang="zh-CN" altLang="en-US" sz="1200" spc="150" dirty="0">
                <a:solidFill>
                  <a:srgbClr val="FF0000"/>
                </a:solidFill>
                <a:latin typeface="微软雅黑" panose="020B0503020204020204" pitchFamily="34" charset="-122"/>
                <a:ea typeface="微软雅黑" panose="020B0503020204020204" pitchFamily="34" charset="-122"/>
              </a:rPr>
              <a:t>本质影响</a:t>
            </a:r>
            <a:endParaRPr lang="zh-CN" altLang="en-US" sz="1200" dirty="0">
              <a:solidFill>
                <a:srgbClr val="FF0000"/>
              </a:solidFill>
            </a:endParaRPr>
          </a:p>
        </p:txBody>
      </p:sp>
      <p:sp>
        <p:nvSpPr>
          <p:cNvPr id="34" name="矩形 33"/>
          <p:cNvSpPr>
            <a:spLocks noRot="1" noChangeAspect="1" noMove="1" noResize="1" noEditPoints="1" noAdjustHandles="1" noChangeArrowheads="1" noChangeShapeType="1" noTextEdit="1"/>
          </p:cNvSpPr>
          <p:nvPr/>
        </p:nvSpPr>
        <p:spPr>
          <a:xfrm>
            <a:off x="1019108" y="3860156"/>
            <a:ext cx="3651384" cy="976614"/>
          </a:xfrm>
          <a:prstGeom prst="rect">
            <a:avLst/>
          </a:prstGeom>
          <a:blipFill>
            <a:blip r:embed="rId9"/>
            <a:stretch>
              <a:fillRect/>
            </a:stretch>
          </a:blipFill>
        </p:spPr>
        <p:txBody>
          <a:bodyPr/>
          <a:lstStyle/>
          <a:p>
            <a:pPr>
              <a:defRPr/>
            </a:pPr>
            <a:r>
              <a:rPr lang="zh-CN" altLang="en-US">
                <a:noFill/>
              </a:rPr>
              <a:t> </a:t>
            </a:r>
          </a:p>
        </p:txBody>
      </p:sp>
      <p:pic>
        <p:nvPicPr>
          <p:cNvPr id="33803" name="Picture 9" descr="2021-11-04_15403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38750" y="3959225"/>
            <a:ext cx="2916238" cy="13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4" name="Picture 10" descr="2021-11-04_16082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229225" y="5484813"/>
            <a:ext cx="2925763"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a:spLocks noRot="1" noChangeAspect="1" noMove="1" noResize="1" noEditPoints="1" noAdjustHandles="1" noChangeArrowheads="1" noChangeShapeType="1" noTextEdit="1"/>
          </p:cNvSpPr>
          <p:nvPr/>
        </p:nvSpPr>
        <p:spPr>
          <a:xfrm>
            <a:off x="8154988" y="4530706"/>
            <a:ext cx="1587457" cy="327077"/>
          </a:xfrm>
          <a:prstGeom prst="rect">
            <a:avLst/>
          </a:prstGeom>
          <a:blipFill>
            <a:blip r:embed="rId12"/>
            <a:stretch>
              <a:fillRect l="-1538" t="-87037" b="-138889"/>
            </a:stretch>
          </a:blipFill>
        </p:spPr>
        <p:txBody>
          <a:bodyPr/>
          <a:lstStyle/>
          <a:p>
            <a:r>
              <a:rPr lang="zh-CN" altLang="en-US">
                <a:noFill/>
              </a:rPr>
              <a:t> </a:t>
            </a:r>
          </a:p>
        </p:txBody>
      </p:sp>
      <p:sp>
        <p:nvSpPr>
          <p:cNvPr id="39" name="矩形 38"/>
          <p:cNvSpPr>
            <a:spLocks noRot="1" noChangeAspect="1" noMove="1" noResize="1" noEditPoints="1" noAdjustHandles="1" noChangeArrowheads="1" noChangeShapeType="1" noTextEdit="1"/>
          </p:cNvSpPr>
          <p:nvPr/>
        </p:nvSpPr>
        <p:spPr>
          <a:xfrm>
            <a:off x="8154987" y="5890828"/>
            <a:ext cx="1587457" cy="327077"/>
          </a:xfrm>
          <a:prstGeom prst="rect">
            <a:avLst/>
          </a:prstGeom>
          <a:blipFill>
            <a:blip r:embed="rId13"/>
            <a:stretch>
              <a:fillRect t="-1852" b="-12963"/>
            </a:stretch>
          </a:blipFill>
        </p:spPr>
        <p:txBody>
          <a:bodyPr/>
          <a:lstStyle/>
          <a:p>
            <a:r>
              <a:rPr lang="zh-CN" altLang="en-US">
                <a:noFill/>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p:sp>
        <p:nvSpPr>
          <p:cNvPr id="35843" name="矩形 5"/>
          <p:cNvSpPr>
            <a:spLocks noChangeArrowheads="1"/>
          </p:cNvSpPr>
          <p:nvPr/>
        </p:nvSpPr>
        <p:spPr bwMode="auto">
          <a:xfrm>
            <a:off x="1447800" y="836613"/>
            <a:ext cx="7870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a:solidFill>
                  <a:srgbClr val="000000"/>
                </a:solidFill>
                <a:latin typeface="微软雅黑" panose="020B0503020204020204" pitchFamily="34" charset="-122"/>
                <a:ea typeface="微软雅黑" panose="020B0503020204020204" pitchFamily="34" charset="-122"/>
                <a:sym typeface="+mn-ea"/>
              </a:rPr>
              <a:t>研究内容</a:t>
            </a:r>
            <a:r>
              <a:rPr lang="en-US" altLang="zh-CN" sz="2000">
                <a:solidFill>
                  <a:srgbClr val="000000"/>
                </a:solidFill>
                <a:latin typeface="微软雅黑" panose="020B0503020204020204" pitchFamily="34" charset="-122"/>
                <a:ea typeface="微软雅黑" panose="020B0503020204020204" pitchFamily="34" charset="-122"/>
                <a:sym typeface="+mn-ea"/>
              </a:rPr>
              <a:t>3</a:t>
            </a:r>
            <a:r>
              <a:rPr lang="zh-CN" altLang="en-US" sz="2000">
                <a:solidFill>
                  <a:srgbClr val="000000"/>
                </a:solidFill>
                <a:latin typeface="微软雅黑" panose="020B0503020204020204" pitchFamily="34" charset="-122"/>
                <a:ea typeface="微软雅黑" panose="020B0503020204020204" pitchFamily="34" charset="-122"/>
                <a:sym typeface="+mn-ea"/>
              </a:rPr>
              <a:t>：计及稳定性和经济能效的系统及部件参数优化匹配技术</a:t>
            </a:r>
          </a:p>
        </p:txBody>
      </p:sp>
      <p:sp>
        <p:nvSpPr>
          <p:cNvPr id="13" name="矩形 12"/>
          <p:cNvSpPr/>
          <p:nvPr/>
        </p:nvSpPr>
        <p:spPr bwMode="gray">
          <a:xfrm>
            <a:off x="84138" y="2586038"/>
            <a:ext cx="4806950" cy="3606800"/>
          </a:xfrm>
          <a:prstGeom prst="rect">
            <a:avLst/>
          </a:prstGeom>
          <a:solidFill>
            <a:schemeClr val="accent3"/>
          </a:solidFill>
          <a:ln w="19050">
            <a:solidFill>
              <a:schemeClr val="tx1"/>
            </a:solid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400" kern="0" dirty="0">
              <a:solidFill>
                <a:srgbClr val="080808"/>
              </a:solidFill>
              <a:ea typeface="宋体" pitchFamily="2" charset="-122"/>
              <a:cs typeface="Arial" charset="0"/>
            </a:endParaRPr>
          </a:p>
        </p:txBody>
      </p:sp>
      <p:sp>
        <p:nvSpPr>
          <p:cNvPr id="14" name="圆角矩形 53"/>
          <p:cNvSpPr/>
          <p:nvPr/>
        </p:nvSpPr>
        <p:spPr>
          <a:xfrm>
            <a:off x="76200" y="1484313"/>
            <a:ext cx="8991600" cy="992187"/>
          </a:xfrm>
          <a:prstGeom prst="roundRect">
            <a:avLst>
              <a:gd name="adj" fmla="val 4806"/>
            </a:avLst>
          </a:prstGeom>
          <a:solidFill>
            <a:sysClr val="window" lastClr="FFFFFF"/>
          </a:solidFill>
          <a:ln w="28575" cap="flat" cmpd="sng" algn="ctr">
            <a:solidFill>
              <a:srgbClr val="076655"/>
            </a:solidFill>
            <a:prstDash val="sysDash"/>
            <a:miter lim="800000"/>
          </a:ln>
          <a:effectLst/>
        </p:spPr>
        <p:txBody>
          <a:bodyPr anchor="ctr"/>
          <a:lstStyle/>
          <a:p>
            <a:pPr>
              <a:lnSpc>
                <a:spcPct val="120000"/>
              </a:lnSpc>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多维度经济性评估及目标函数设置</a:t>
            </a:r>
            <a:r>
              <a:rPr kumimoji="1" lang="en-US" altLang="zh-CN" sz="1800" spc="150" dirty="0">
                <a:solidFill>
                  <a:srgbClr val="0000FF"/>
                </a:solidFill>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sz="1800" spc="150" dirty="0">
                <a:solidFill>
                  <a:srgbClr val="0000FF"/>
                </a:solidFill>
                <a:latin typeface="微软雅黑" panose="020B0503020204020204" pitchFamily="34" charset="-122"/>
                <a:ea typeface="微软雅黑" panose="020B0503020204020204" pitchFamily="34" charset="-122"/>
                <a:sym typeface="Wingdings" panose="05000000000000000000" pitchFamily="2" charset="2"/>
              </a:rPr>
              <a:t>通用性的方法</a:t>
            </a:r>
            <a:r>
              <a:rPr kumimoji="1" lang="en-US" altLang="zh-CN" sz="1800" spc="150" dirty="0">
                <a:solidFill>
                  <a:srgbClr val="0000FF"/>
                </a:solidFill>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sz="1800" spc="150" dirty="0">
                <a:solidFill>
                  <a:srgbClr val="0000FF"/>
                </a:solidFill>
                <a:latin typeface="微软雅黑" panose="020B0503020204020204" pitchFamily="34" charset="-122"/>
                <a:ea typeface="微软雅黑" panose="020B0503020204020204" pitchFamily="34" charset="-122"/>
                <a:sym typeface="Wingdings" panose="05000000000000000000" pitchFamily="2" charset="2"/>
              </a:rPr>
              <a:t>本项目是典型的应用场景</a:t>
            </a:r>
            <a:endParaRPr kumimoji="1" lang="en-US" altLang="zh-CN" sz="1800" spc="150" dirty="0">
              <a:solidFill>
                <a:srgbClr val="0000FF"/>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Ø"/>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考虑包含</a:t>
            </a:r>
            <a:r>
              <a:rPr kumimoji="1" lang="zh-CN" altLang="en-US" sz="1800" spc="150" dirty="0">
                <a:solidFill>
                  <a:srgbClr val="FF0000"/>
                </a:solidFill>
                <a:latin typeface="微软雅黑" panose="020B0503020204020204" pitchFamily="34" charset="-122"/>
                <a:ea typeface="微软雅黑" panose="020B0503020204020204" pitchFamily="34" charset="-122"/>
              </a:rPr>
              <a:t>一次投资成本</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a:t>
            </a:r>
            <a:r>
              <a:rPr kumimoji="1" lang="zh-CN" altLang="en-US" sz="1800" spc="150" dirty="0">
                <a:solidFill>
                  <a:srgbClr val="FF0000"/>
                </a:solidFill>
                <a:latin typeface="微软雅黑" panose="020B0503020204020204" pitchFamily="34" charset="-122"/>
                <a:ea typeface="微软雅黑" panose="020B0503020204020204" pitchFamily="34" charset="-122"/>
              </a:rPr>
              <a:t>更换成本</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a:t>
            </a:r>
            <a:r>
              <a:rPr kumimoji="1" lang="zh-CN" altLang="en-US" sz="1800" spc="150" dirty="0">
                <a:solidFill>
                  <a:srgbClr val="FF0000"/>
                </a:solidFill>
                <a:latin typeface="微软雅黑" panose="020B0503020204020204" pitchFamily="34" charset="-122"/>
                <a:ea typeface="微软雅黑" panose="020B0503020204020204" pitchFamily="34" charset="-122"/>
              </a:rPr>
              <a:t>维护成本和运行成本</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在内的全生命周期成本，同时将整体系统的</a:t>
            </a:r>
            <a:r>
              <a:rPr kumimoji="1" lang="zh-CN" altLang="en-US" sz="1800" spc="150" dirty="0">
                <a:solidFill>
                  <a:srgbClr val="FF0000"/>
                </a:solidFill>
                <a:latin typeface="微软雅黑" panose="020B0503020204020204" pitchFamily="34" charset="-122"/>
                <a:ea typeface="微软雅黑" panose="020B0503020204020204" pitchFamily="34" charset="-122"/>
              </a:rPr>
              <a:t>风光消纳率</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和</a:t>
            </a:r>
            <a:r>
              <a:rPr kumimoji="1" lang="zh-CN" altLang="en-US" sz="1800" spc="150" dirty="0">
                <a:solidFill>
                  <a:srgbClr val="FF0000"/>
                </a:solidFill>
                <a:latin typeface="微软雅黑" panose="020B0503020204020204" pitchFamily="34" charset="-122"/>
                <a:ea typeface="微软雅黑" panose="020B0503020204020204" pitchFamily="34" charset="-122"/>
              </a:rPr>
              <a:t>能量效率</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纳入考虑</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p:txBody>
      </p:sp>
      <p:graphicFrame>
        <p:nvGraphicFramePr>
          <p:cNvPr id="15" name="表格 14"/>
          <p:cNvGraphicFramePr>
            <a:graphicFrameLocks noGrp="1"/>
          </p:cNvGraphicFramePr>
          <p:nvPr/>
        </p:nvGraphicFramePr>
        <p:xfrm>
          <a:off x="5005388" y="2633663"/>
          <a:ext cx="4025900" cy="3451225"/>
        </p:xfrm>
        <a:graphic>
          <a:graphicData uri="http://schemas.openxmlformats.org/drawingml/2006/table">
            <a:tbl>
              <a:tblPr>
                <a:tableStyleId>{5C22544A-7EE6-4342-B048-85BDC9FD1C3A}</a:tableStyleId>
              </a:tblPr>
              <a:tblGrid>
                <a:gridCol w="1080476">
                  <a:extLst>
                    <a:ext uri="{9D8B030D-6E8A-4147-A177-3AD203B41FA5}">
                      <a16:colId xmlns:a16="http://schemas.microsoft.com/office/drawing/2014/main" val="20000"/>
                    </a:ext>
                  </a:extLst>
                </a:gridCol>
                <a:gridCol w="1811627">
                  <a:extLst>
                    <a:ext uri="{9D8B030D-6E8A-4147-A177-3AD203B41FA5}">
                      <a16:colId xmlns:a16="http://schemas.microsoft.com/office/drawing/2014/main" val="20001"/>
                    </a:ext>
                  </a:extLst>
                </a:gridCol>
                <a:gridCol w="1133797">
                  <a:extLst>
                    <a:ext uri="{9D8B030D-6E8A-4147-A177-3AD203B41FA5}">
                      <a16:colId xmlns:a16="http://schemas.microsoft.com/office/drawing/2014/main" val="20002"/>
                    </a:ext>
                  </a:extLst>
                </a:gridCol>
              </a:tblGrid>
              <a:tr h="349287">
                <a:tc>
                  <a:txBody>
                    <a:bodyPr/>
                    <a:lstStyle/>
                    <a:p>
                      <a:pPr algn="ctr"/>
                      <a:r>
                        <a:rPr lang="zh-CN" altLang="en-US" sz="1400" b="1" dirty="0">
                          <a:latin typeface="微软雅黑" panose="020B0503020204020204" pitchFamily="34" charset="-122"/>
                          <a:ea typeface="微软雅黑" panose="020B0503020204020204" pitchFamily="34" charset="-122"/>
                        </a:rPr>
                        <a:t>组件类型</a:t>
                      </a:r>
                    </a:p>
                  </a:txBody>
                  <a:tcPr marL="91427" marR="91427" marT="45742" marB="45742" anchor="ctr">
                    <a:solidFill>
                      <a:schemeClr val="bg1">
                        <a:lumMod val="90000"/>
                      </a:schemeClr>
                    </a:solidFill>
                  </a:tcPr>
                </a:tc>
                <a:tc>
                  <a:txBody>
                    <a:bodyPr/>
                    <a:lstStyle/>
                    <a:p>
                      <a:pPr algn="ctr"/>
                      <a:r>
                        <a:rPr lang="zh-CN" altLang="en-US" sz="1400" b="1" dirty="0">
                          <a:latin typeface="微软雅黑" panose="020B0503020204020204" pitchFamily="34" charset="-122"/>
                          <a:ea typeface="微软雅黑" panose="020B0503020204020204" pitchFamily="34" charset="-122"/>
                        </a:rPr>
                        <a:t>单位价格</a:t>
                      </a:r>
                    </a:p>
                  </a:txBody>
                  <a:tcPr marL="91427" marR="91427" marT="45742" marB="45742" anchor="ctr">
                    <a:solidFill>
                      <a:schemeClr val="bg1">
                        <a:lumMod val="90000"/>
                      </a:schemeClr>
                    </a:solidFill>
                  </a:tcPr>
                </a:tc>
                <a:tc>
                  <a:txBody>
                    <a:bodyPr/>
                    <a:lstStyle/>
                    <a:p>
                      <a:pPr algn="ctr"/>
                      <a:r>
                        <a:rPr lang="zh-CN" altLang="en-US" sz="1400" b="1" dirty="0">
                          <a:latin typeface="微软雅黑" panose="020B0503020204020204" pitchFamily="34" charset="-122"/>
                          <a:ea typeface="微软雅黑" panose="020B0503020204020204" pitchFamily="34" charset="-122"/>
                        </a:rPr>
                        <a:t>寿命时长</a:t>
                      </a:r>
                    </a:p>
                  </a:txBody>
                  <a:tcPr marL="91427" marR="91427" marT="45742" marB="45742" anchor="ctr">
                    <a:solidFill>
                      <a:schemeClr val="bg1">
                        <a:lumMod val="90000"/>
                      </a:schemeClr>
                    </a:solidFill>
                  </a:tcPr>
                </a:tc>
                <a:extLst>
                  <a:ext uri="{0D108BD9-81ED-4DB2-BD59-A6C34878D82A}">
                    <a16:rowId xmlns:a16="http://schemas.microsoft.com/office/drawing/2014/main" val="10000"/>
                  </a:ext>
                </a:extLst>
              </a:tr>
              <a:tr h="596300">
                <a:tc>
                  <a:txBody>
                    <a:bodyPr/>
                    <a:lstStyle/>
                    <a:p>
                      <a:pPr algn="ctr"/>
                      <a:r>
                        <a:rPr lang="zh-CN" altLang="en-US" sz="1400" b="1" dirty="0">
                          <a:latin typeface="微软雅黑" panose="020B0503020204020204" pitchFamily="34" charset="-122"/>
                          <a:ea typeface="微软雅黑" panose="020B0503020204020204" pitchFamily="34" charset="-122"/>
                        </a:rPr>
                        <a:t>光伏</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风机</a:t>
                      </a:r>
                    </a:p>
                  </a:txBody>
                  <a:tcPr marL="91427" marR="91427" marT="45742" marB="45742" anchor="ctr">
                    <a:solidFill>
                      <a:schemeClr val="bg1">
                        <a:lumMod val="90000"/>
                      </a:schemeClr>
                    </a:solidFill>
                  </a:tcPr>
                </a:tc>
                <a:tc>
                  <a:txBody>
                    <a:bodyPr/>
                    <a:lstStyle/>
                    <a:p>
                      <a:pPr algn="ctr"/>
                      <a:r>
                        <a:rPr lang="en-US" altLang="zh-CN" sz="1400" b="1" dirty="0">
                          <a:latin typeface="微软雅黑" panose="020B0503020204020204" pitchFamily="34" charset="-122"/>
                          <a:ea typeface="微软雅黑" panose="020B0503020204020204" pitchFamily="34" charset="-122"/>
                        </a:rPr>
                        <a:t>0.4/1.0</a:t>
                      </a:r>
                      <a:r>
                        <a:rPr lang="zh-CN" altLang="en-US" sz="1400" b="1" dirty="0">
                          <a:latin typeface="微软雅黑" panose="020B0503020204020204" pitchFamily="34" charset="-122"/>
                          <a:ea typeface="微软雅黑" panose="020B0503020204020204" pitchFamily="34" charset="-122"/>
                        </a:rPr>
                        <a:t>（万元</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千瓦）</a:t>
                      </a:r>
                    </a:p>
                  </a:txBody>
                  <a:tcPr marL="91427" marR="91427" marT="45742" marB="45742" anchor="ctr">
                    <a:solidFill>
                      <a:schemeClr val="bg1">
                        <a:lumMod val="90000"/>
                      </a:schemeClr>
                    </a:solidFill>
                  </a:tcPr>
                </a:tc>
                <a:tc>
                  <a:txBody>
                    <a:bodyPr/>
                    <a:lstStyle/>
                    <a:p>
                      <a:pPr algn="ctr"/>
                      <a:r>
                        <a:rPr lang="en-US" altLang="zh-CN" sz="1400" b="1" dirty="0">
                          <a:latin typeface="微软雅黑" panose="020B0503020204020204" pitchFamily="34" charset="-122"/>
                          <a:ea typeface="微软雅黑" panose="020B0503020204020204" pitchFamily="34" charset="-122"/>
                        </a:rPr>
                        <a:t>10</a:t>
                      </a:r>
                      <a:r>
                        <a:rPr lang="zh-CN" altLang="en-US" sz="1400" b="1" dirty="0">
                          <a:latin typeface="微软雅黑" panose="020B0503020204020204" pitchFamily="34" charset="-122"/>
                          <a:ea typeface="微软雅黑" panose="020B0503020204020204" pitchFamily="34" charset="-122"/>
                        </a:rPr>
                        <a:t>年</a:t>
                      </a:r>
                    </a:p>
                  </a:txBody>
                  <a:tcPr marL="91427" marR="91427" marT="45742" marB="45742" anchor="ctr">
                    <a:solidFill>
                      <a:schemeClr val="bg1">
                        <a:lumMod val="90000"/>
                      </a:schemeClr>
                    </a:solidFill>
                  </a:tcPr>
                </a:tc>
                <a:extLst>
                  <a:ext uri="{0D108BD9-81ED-4DB2-BD59-A6C34878D82A}">
                    <a16:rowId xmlns:a16="http://schemas.microsoft.com/office/drawing/2014/main" val="10001"/>
                  </a:ext>
                </a:extLst>
              </a:tr>
              <a:tr h="731661">
                <a:tc>
                  <a:txBody>
                    <a:bodyPr/>
                    <a:lstStyle/>
                    <a:p>
                      <a:pPr algn="ctr"/>
                      <a:r>
                        <a:rPr lang="en-US" altLang="zh-CN" sz="1400" b="1" dirty="0">
                          <a:latin typeface="微软雅黑" panose="020B0503020204020204" pitchFamily="34" charset="-122"/>
                          <a:ea typeface="微软雅黑" panose="020B0503020204020204" pitchFamily="34" charset="-122"/>
                        </a:rPr>
                        <a:t>PEM</a:t>
                      </a:r>
                      <a:r>
                        <a:rPr lang="zh-CN" altLang="en-US" sz="1400" b="1" dirty="0">
                          <a:latin typeface="微软雅黑" panose="020B0503020204020204" pitchFamily="34" charset="-122"/>
                          <a:ea typeface="微软雅黑" panose="020B0503020204020204" pitchFamily="34" charset="-122"/>
                        </a:rPr>
                        <a:t>电解槽</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燃料电池</a:t>
                      </a:r>
                    </a:p>
                  </a:txBody>
                  <a:tcPr marL="91427" marR="91427" marT="45742" marB="45742" anchor="ctr">
                    <a:solidFill>
                      <a:schemeClr val="bg1">
                        <a:lumMod val="90000"/>
                      </a:schemeClr>
                    </a:solidFill>
                  </a:tcPr>
                </a:tc>
                <a:tc>
                  <a:txBody>
                    <a:bodyPr/>
                    <a:lstStyle/>
                    <a:p>
                      <a:pPr algn="ctr"/>
                      <a:r>
                        <a:rPr lang="en-US" altLang="zh-CN" sz="1400" b="1" dirty="0">
                          <a:latin typeface="微软雅黑" panose="020B0503020204020204" pitchFamily="34" charset="-122"/>
                          <a:ea typeface="微软雅黑" panose="020B0503020204020204" pitchFamily="34" charset="-122"/>
                        </a:rPr>
                        <a:t>2.0/2.0</a:t>
                      </a:r>
                      <a:r>
                        <a:rPr lang="zh-CN" altLang="en-US" sz="1400" b="1" dirty="0">
                          <a:latin typeface="微软雅黑" panose="020B0503020204020204" pitchFamily="34" charset="-122"/>
                          <a:ea typeface="微软雅黑" panose="020B0503020204020204" pitchFamily="34" charset="-122"/>
                        </a:rPr>
                        <a:t>（万元</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千瓦）</a:t>
                      </a:r>
                      <a:endParaRPr lang="en-US" altLang="zh-CN" sz="1400" b="1" dirty="0">
                        <a:latin typeface="微软雅黑" panose="020B0503020204020204" pitchFamily="34" charset="-122"/>
                        <a:ea typeface="微软雅黑" panose="020B0503020204020204" pitchFamily="34" charset="-122"/>
                      </a:endParaRPr>
                    </a:p>
                  </a:txBody>
                  <a:tcPr marL="91427" marR="91427" marT="45742" marB="45742" anchor="ctr">
                    <a:solidFill>
                      <a:schemeClr val="bg1">
                        <a:lumMod val="90000"/>
                      </a:schemeClr>
                    </a:solidFill>
                  </a:tcPr>
                </a:tc>
                <a:tc>
                  <a:txBody>
                    <a:bodyPr/>
                    <a:lstStyle/>
                    <a:p>
                      <a:pPr algn="ctr"/>
                      <a:r>
                        <a:rPr lang="en-US" altLang="zh-CN" sz="1400" b="1" dirty="0">
                          <a:latin typeface="微软雅黑" panose="020B0503020204020204" pitchFamily="34" charset="-122"/>
                          <a:ea typeface="微软雅黑" panose="020B0503020204020204" pitchFamily="34" charset="-122"/>
                        </a:rPr>
                        <a:t>5</a:t>
                      </a:r>
                      <a:r>
                        <a:rPr lang="zh-CN" altLang="en-US" sz="1400" b="1" dirty="0">
                          <a:latin typeface="微软雅黑" panose="020B0503020204020204" pitchFamily="34" charset="-122"/>
                          <a:ea typeface="微软雅黑" panose="020B0503020204020204" pitchFamily="34" charset="-122"/>
                        </a:rPr>
                        <a:t>年</a:t>
                      </a:r>
                      <a:r>
                        <a:rPr lang="en-US" altLang="zh-CN" sz="1400" b="1" dirty="0">
                          <a:latin typeface="微软雅黑" panose="020B0503020204020204" pitchFamily="34" charset="-122"/>
                          <a:ea typeface="微软雅黑" panose="020B0503020204020204" pitchFamily="34" charset="-122"/>
                        </a:rPr>
                        <a:t>/3</a:t>
                      </a:r>
                      <a:r>
                        <a:rPr lang="zh-CN" altLang="en-US" sz="1400" b="1" dirty="0">
                          <a:latin typeface="微软雅黑" panose="020B0503020204020204" pitchFamily="34" charset="-122"/>
                          <a:ea typeface="微软雅黑" panose="020B0503020204020204" pitchFamily="34" charset="-122"/>
                        </a:rPr>
                        <a:t>年</a:t>
                      </a:r>
                      <a:endParaRPr lang="en-US" altLang="zh-CN" sz="1400" b="1" dirty="0">
                        <a:latin typeface="微软雅黑" panose="020B0503020204020204" pitchFamily="34" charset="-122"/>
                        <a:ea typeface="微软雅黑" panose="020B0503020204020204" pitchFamily="34" charset="-122"/>
                      </a:endParaRPr>
                    </a:p>
                  </a:txBody>
                  <a:tcPr marL="91427" marR="91427" marT="45742" marB="45742" anchor="ctr">
                    <a:solidFill>
                      <a:schemeClr val="bg1">
                        <a:lumMod val="90000"/>
                      </a:schemeClr>
                    </a:solidFill>
                  </a:tcPr>
                </a:tc>
                <a:extLst>
                  <a:ext uri="{0D108BD9-81ED-4DB2-BD59-A6C34878D82A}">
                    <a16:rowId xmlns:a16="http://schemas.microsoft.com/office/drawing/2014/main" val="10002"/>
                  </a:ext>
                </a:extLst>
              </a:tr>
              <a:tr h="519100">
                <a:tc>
                  <a:txBody>
                    <a:bodyPr/>
                    <a:lstStyle/>
                    <a:p>
                      <a:pPr algn="ctr"/>
                      <a:r>
                        <a:rPr lang="zh-CN" altLang="en-US" sz="1400" b="1" dirty="0">
                          <a:latin typeface="微软雅黑" panose="020B0503020204020204" pitchFamily="34" charset="-122"/>
                          <a:ea typeface="微软雅黑" panose="020B0503020204020204" pitchFamily="34" charset="-122"/>
                        </a:rPr>
                        <a:t>锂电池</a:t>
                      </a:r>
                    </a:p>
                  </a:txBody>
                  <a:tcPr marL="91427" marR="91427" marT="45742" marB="45742" anchor="ctr">
                    <a:solidFill>
                      <a:schemeClr val="bg1">
                        <a:lumMod val="90000"/>
                      </a:schemeClr>
                    </a:solidFill>
                  </a:tcPr>
                </a:tc>
                <a:tc>
                  <a:txBody>
                    <a:bodyPr/>
                    <a:lstStyle/>
                    <a:p>
                      <a:pPr algn="ctr"/>
                      <a:r>
                        <a:rPr lang="en-US" altLang="zh-CN" sz="1400" b="1" dirty="0">
                          <a:latin typeface="微软雅黑" panose="020B0503020204020204" pitchFamily="34" charset="-122"/>
                          <a:ea typeface="微软雅黑" panose="020B0503020204020204" pitchFamily="34" charset="-122"/>
                        </a:rPr>
                        <a:t>0.12</a:t>
                      </a:r>
                      <a:r>
                        <a:rPr lang="zh-CN" altLang="en-US" sz="1400" b="1" dirty="0">
                          <a:latin typeface="微软雅黑" panose="020B0503020204020204" pitchFamily="34" charset="-122"/>
                          <a:ea typeface="微软雅黑" panose="020B0503020204020204" pitchFamily="34" charset="-122"/>
                        </a:rPr>
                        <a:t>（万元</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千瓦时）</a:t>
                      </a:r>
                      <a:endParaRPr lang="en-US" altLang="zh-CN" sz="1400" b="1" dirty="0">
                        <a:latin typeface="微软雅黑" panose="020B0503020204020204" pitchFamily="34" charset="-122"/>
                        <a:ea typeface="微软雅黑" panose="020B0503020204020204" pitchFamily="34" charset="-122"/>
                      </a:endParaRPr>
                    </a:p>
                  </a:txBody>
                  <a:tcPr marL="91427" marR="91427" marT="45742" marB="45742" anchor="ctr">
                    <a:solidFill>
                      <a:schemeClr val="bg1">
                        <a:lumMod val="90000"/>
                      </a:schemeClr>
                    </a:solidFill>
                  </a:tcPr>
                </a:tc>
                <a:tc>
                  <a:txBody>
                    <a:bodyPr/>
                    <a:lstStyle/>
                    <a:p>
                      <a:pPr algn="ctr"/>
                      <a:r>
                        <a:rPr lang="en-US" altLang="zh-CN" sz="1400" b="1" dirty="0">
                          <a:latin typeface="微软雅黑" panose="020B0503020204020204" pitchFamily="34" charset="-122"/>
                          <a:ea typeface="微软雅黑" panose="020B0503020204020204" pitchFamily="34" charset="-122"/>
                        </a:rPr>
                        <a:t>5</a:t>
                      </a:r>
                      <a:r>
                        <a:rPr lang="zh-CN" altLang="en-US" sz="1400" b="1" dirty="0">
                          <a:latin typeface="微软雅黑" panose="020B0503020204020204" pitchFamily="34" charset="-122"/>
                          <a:ea typeface="微软雅黑" panose="020B0503020204020204" pitchFamily="34" charset="-122"/>
                        </a:rPr>
                        <a:t>年</a:t>
                      </a:r>
                    </a:p>
                  </a:txBody>
                  <a:tcPr marL="91427" marR="91427" marT="45742" marB="45742" anchor="ctr">
                    <a:solidFill>
                      <a:schemeClr val="bg1">
                        <a:lumMod val="90000"/>
                      </a:schemeClr>
                    </a:solidFill>
                  </a:tcPr>
                </a:tc>
                <a:extLst>
                  <a:ext uri="{0D108BD9-81ED-4DB2-BD59-A6C34878D82A}">
                    <a16:rowId xmlns:a16="http://schemas.microsoft.com/office/drawing/2014/main" val="10003"/>
                  </a:ext>
                </a:extLst>
              </a:tr>
              <a:tr h="660953">
                <a:tc>
                  <a:txBody>
                    <a:bodyPr/>
                    <a:lstStyle/>
                    <a:p>
                      <a:pPr algn="ctr"/>
                      <a:r>
                        <a:rPr lang="zh-CN" altLang="en-US" sz="1400" b="1" dirty="0">
                          <a:latin typeface="微软雅黑" panose="020B0503020204020204" pitchFamily="34" charset="-122"/>
                          <a:ea typeface="微软雅黑" panose="020B0503020204020204" pitchFamily="34" charset="-122"/>
                        </a:rPr>
                        <a:t>储氢罐</a:t>
                      </a:r>
                    </a:p>
                  </a:txBody>
                  <a:tcPr marL="91427" marR="91427" marT="45742" marB="45742" anchor="ctr">
                    <a:solidFill>
                      <a:schemeClr val="bg1">
                        <a:lumMod val="90000"/>
                      </a:schemeClr>
                    </a:solidFill>
                  </a:tcPr>
                </a:tc>
                <a:tc>
                  <a:txBody>
                    <a:bodyPr/>
                    <a:lstStyle/>
                    <a:p>
                      <a:pPr algn="ctr"/>
                      <a:r>
                        <a:rPr lang="en-US" altLang="zh-CN" sz="1400" b="1" dirty="0">
                          <a:latin typeface="微软雅黑" panose="020B0503020204020204" pitchFamily="34" charset="-122"/>
                          <a:ea typeface="微软雅黑" panose="020B0503020204020204" pitchFamily="34" charset="-122"/>
                        </a:rPr>
                        <a:t>0.8</a:t>
                      </a:r>
                      <a:r>
                        <a:rPr lang="zh-CN" altLang="en-US" sz="1400" b="1" dirty="0">
                          <a:latin typeface="微软雅黑" panose="020B0503020204020204" pitchFamily="34" charset="-122"/>
                          <a:ea typeface="微软雅黑" panose="020B0503020204020204" pitchFamily="34" charset="-122"/>
                        </a:rPr>
                        <a:t>（万元</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千克）</a:t>
                      </a:r>
                    </a:p>
                  </a:txBody>
                  <a:tcPr marL="91427" marR="91427" marT="45742" marB="45742" anchor="ctr">
                    <a:solidFill>
                      <a:schemeClr val="bg1">
                        <a:lumMod val="90000"/>
                      </a:schemeClr>
                    </a:solidFill>
                  </a:tcPr>
                </a:tc>
                <a:tc>
                  <a:txBody>
                    <a:bodyPr/>
                    <a:lstStyle/>
                    <a:p>
                      <a:pPr algn="ctr"/>
                      <a:r>
                        <a:rPr lang="en-US" altLang="zh-CN" sz="1400" b="1" dirty="0">
                          <a:latin typeface="微软雅黑" panose="020B0503020204020204" pitchFamily="34" charset="-122"/>
                          <a:ea typeface="微软雅黑" panose="020B0503020204020204" pitchFamily="34" charset="-122"/>
                        </a:rPr>
                        <a:t>10</a:t>
                      </a:r>
                      <a:r>
                        <a:rPr lang="zh-CN" altLang="en-US" sz="1400" b="1" dirty="0">
                          <a:latin typeface="微软雅黑" panose="020B0503020204020204" pitchFamily="34" charset="-122"/>
                          <a:ea typeface="微软雅黑" panose="020B0503020204020204" pitchFamily="34" charset="-122"/>
                        </a:rPr>
                        <a:t>年</a:t>
                      </a:r>
                    </a:p>
                  </a:txBody>
                  <a:tcPr marL="91427" marR="91427" marT="45742" marB="45742" anchor="ctr">
                    <a:solidFill>
                      <a:schemeClr val="bg1">
                        <a:lumMod val="90000"/>
                      </a:schemeClr>
                    </a:solidFill>
                  </a:tcPr>
                </a:tc>
                <a:extLst>
                  <a:ext uri="{0D108BD9-81ED-4DB2-BD59-A6C34878D82A}">
                    <a16:rowId xmlns:a16="http://schemas.microsoft.com/office/drawing/2014/main" val="10004"/>
                  </a:ext>
                </a:extLst>
              </a:tr>
              <a:tr h="593924">
                <a:tc>
                  <a:txBody>
                    <a:bodyPr/>
                    <a:lstStyle/>
                    <a:p>
                      <a:pPr marL="0" algn="ctr" defTabSz="914400" rtl="0" eaLnBrk="1" latinLnBrk="0" hangingPunct="1"/>
                      <a:r>
                        <a:rPr lang="zh-CN" altLang="en-US" sz="1400" b="1" kern="1200" dirty="0">
                          <a:solidFill>
                            <a:schemeClr val="dk1"/>
                          </a:solidFill>
                          <a:latin typeface="微软雅黑" panose="020B0503020204020204" pitchFamily="34" charset="-122"/>
                          <a:ea typeface="微软雅黑" panose="020B0503020204020204" pitchFamily="34" charset="-122"/>
                          <a:cs typeface="+mn-cs"/>
                        </a:rPr>
                        <a:t>电锅炉</a:t>
                      </a:r>
                    </a:p>
                  </a:txBody>
                  <a:tcPr marL="91427" marR="91427" marT="45742" marB="45742" anchor="ctr">
                    <a:solidFill>
                      <a:schemeClr val="bg1">
                        <a:lumMod val="90000"/>
                      </a:schemeClr>
                    </a:solidFill>
                  </a:tcPr>
                </a:tc>
                <a:tc>
                  <a:txBody>
                    <a:bodyPr/>
                    <a:lstStyle/>
                    <a:p>
                      <a:pPr algn="ctr"/>
                      <a:r>
                        <a:rPr lang="en-US" altLang="zh-CN" sz="1400" b="1" dirty="0">
                          <a:latin typeface="微软雅黑" panose="020B0503020204020204" pitchFamily="34" charset="-122"/>
                          <a:ea typeface="微软雅黑" panose="020B0503020204020204" pitchFamily="34" charset="-122"/>
                        </a:rPr>
                        <a:t>0.05</a:t>
                      </a:r>
                      <a:r>
                        <a:rPr lang="zh-CN" altLang="en-US" sz="1400" b="1" dirty="0">
                          <a:latin typeface="微软雅黑" panose="020B0503020204020204" pitchFamily="34" charset="-122"/>
                          <a:ea typeface="微软雅黑" panose="020B0503020204020204" pitchFamily="34" charset="-122"/>
                        </a:rPr>
                        <a:t>（万元</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千瓦）</a:t>
                      </a:r>
                    </a:p>
                  </a:txBody>
                  <a:tcPr marL="91427" marR="91427" marT="45742" marB="45742" anchor="ctr">
                    <a:solidFill>
                      <a:schemeClr val="bg1">
                        <a:lumMod val="90000"/>
                      </a:schemeClr>
                    </a:solidFill>
                  </a:tcPr>
                </a:tc>
                <a:tc>
                  <a:txBody>
                    <a:bodyPr/>
                    <a:lstStyle/>
                    <a:p>
                      <a:pPr algn="ctr"/>
                      <a:r>
                        <a:rPr lang="en-US" altLang="zh-CN" sz="1400" b="1" dirty="0">
                          <a:latin typeface="微软雅黑" panose="020B0503020204020204" pitchFamily="34" charset="-122"/>
                          <a:ea typeface="微软雅黑" panose="020B0503020204020204" pitchFamily="34" charset="-122"/>
                        </a:rPr>
                        <a:t>10</a:t>
                      </a:r>
                      <a:r>
                        <a:rPr lang="zh-CN" altLang="en-US" sz="1400" b="1" dirty="0">
                          <a:latin typeface="微软雅黑" panose="020B0503020204020204" pitchFamily="34" charset="-122"/>
                          <a:ea typeface="微软雅黑" panose="020B0503020204020204" pitchFamily="34" charset="-122"/>
                        </a:rPr>
                        <a:t>年</a:t>
                      </a:r>
                    </a:p>
                  </a:txBody>
                  <a:tcPr marL="91427" marR="91427" marT="45742" marB="45742" anchor="ctr">
                    <a:solidFill>
                      <a:schemeClr val="bg1">
                        <a:lumMod val="90000"/>
                      </a:schemeClr>
                    </a:solidFill>
                  </a:tcPr>
                </a:tc>
                <a:extLst>
                  <a:ext uri="{0D108BD9-81ED-4DB2-BD59-A6C34878D82A}">
                    <a16:rowId xmlns:a16="http://schemas.microsoft.com/office/drawing/2014/main" val="10005"/>
                  </a:ext>
                </a:extLst>
              </a:tr>
            </a:tbl>
          </a:graphicData>
        </a:graphic>
      </p:graphicFrame>
      <p:sp>
        <p:nvSpPr>
          <p:cNvPr id="16" name="文本框 15"/>
          <p:cNvSpPr txBox="1"/>
          <p:nvPr/>
        </p:nvSpPr>
        <p:spPr>
          <a:xfrm>
            <a:off x="84137" y="2546350"/>
            <a:ext cx="5393795" cy="3428631"/>
          </a:xfrm>
          <a:prstGeom prst="rect">
            <a:avLst/>
          </a:prstGeom>
          <a:noFill/>
        </p:spPr>
        <p:txBody>
          <a:bodyPr wrap="square">
            <a:spAutoFit/>
          </a:bodyPr>
          <a:lstStyle/>
          <a:p>
            <a:pPr marL="342900" indent="-342900">
              <a:lnSpc>
                <a:spcPct val="114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一次投资成本及维护成本</a:t>
            </a:r>
            <a:r>
              <a:rPr lang="zh-CN" altLang="en-US" sz="2000" dirty="0">
                <a:solidFill>
                  <a:srgbClr val="0000FF"/>
                </a:solidFill>
                <a:latin typeface="微软雅黑" panose="020B0503020204020204" pitchFamily="34" charset="-122"/>
                <a:ea typeface="微软雅黑" panose="020B0503020204020204" pitchFamily="34" charset="-122"/>
              </a:rPr>
              <a:t>（系数怎么定？）</a:t>
            </a:r>
            <a:endParaRPr lang="en-US" altLang="zh-CN" sz="2000" dirty="0">
              <a:solidFill>
                <a:srgbClr val="0000FF"/>
              </a:solidFill>
              <a:latin typeface="微软雅黑" panose="020B0503020204020204" pitchFamily="34" charset="-122"/>
              <a:ea typeface="微软雅黑" panose="020B0503020204020204" pitchFamily="34" charset="-122"/>
            </a:endParaRPr>
          </a:p>
          <a:p>
            <a:pPr marL="342900" indent="-342900">
              <a:lnSpc>
                <a:spcPct val="114000"/>
              </a:lnSpc>
              <a:buFont typeface="Wingdings" panose="05000000000000000000" pitchFamily="2" charset="2"/>
              <a:buChar char="Ø"/>
              <a:defRPr/>
            </a:pPr>
            <a:endParaRPr lang="en-US" altLang="zh-CN" sz="2000" dirty="0">
              <a:latin typeface="微软雅黑" panose="020B0503020204020204" pitchFamily="34" charset="-122"/>
              <a:ea typeface="微软雅黑" panose="020B0503020204020204" pitchFamily="34" charset="-122"/>
            </a:endParaRPr>
          </a:p>
          <a:p>
            <a:pPr>
              <a:lnSpc>
                <a:spcPct val="114000"/>
              </a:lnSpc>
              <a:defRPr/>
            </a:pPr>
            <a:endParaRPr lang="en-US" altLang="zh-CN" sz="2000" dirty="0">
              <a:latin typeface="微软雅黑" panose="020B0503020204020204" pitchFamily="34" charset="-122"/>
              <a:ea typeface="微软雅黑" panose="020B0503020204020204" pitchFamily="34" charset="-122"/>
            </a:endParaRPr>
          </a:p>
          <a:p>
            <a:pPr marL="342900" indent="-342900">
              <a:lnSpc>
                <a:spcPct val="114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更换成本</a:t>
            </a:r>
            <a:endParaRPr lang="en-US" altLang="zh-CN" sz="2000" dirty="0">
              <a:latin typeface="微软雅黑" panose="020B0503020204020204" pitchFamily="34" charset="-122"/>
              <a:ea typeface="微软雅黑" panose="020B0503020204020204" pitchFamily="34" charset="-122"/>
            </a:endParaRPr>
          </a:p>
          <a:p>
            <a:pPr>
              <a:lnSpc>
                <a:spcPct val="114000"/>
              </a:lnSpc>
              <a:defRPr/>
            </a:pPr>
            <a:endParaRPr lang="en-US" altLang="zh-CN" sz="2000" dirty="0">
              <a:latin typeface="微软雅黑" panose="020B0503020204020204" pitchFamily="34" charset="-122"/>
              <a:ea typeface="微软雅黑" panose="020B0503020204020204" pitchFamily="34" charset="-122"/>
            </a:endParaRPr>
          </a:p>
          <a:p>
            <a:pPr marL="342900" indent="-342900">
              <a:lnSpc>
                <a:spcPct val="114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运行成本（购电、购气）</a:t>
            </a:r>
            <a:endParaRPr lang="en-US" altLang="zh-CN" sz="2000" dirty="0">
              <a:latin typeface="微软雅黑" panose="020B0503020204020204" pitchFamily="34" charset="-122"/>
              <a:ea typeface="微软雅黑" panose="020B0503020204020204" pitchFamily="34" charset="-122"/>
            </a:endParaRPr>
          </a:p>
          <a:p>
            <a:pPr>
              <a:defRPr/>
            </a:pP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defRPr/>
            </a:pP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风光消纳及能效</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defRPr/>
            </a:pPr>
            <a:endParaRPr lang="zh-CN" altLang="en-US" sz="2000" dirty="0">
              <a:latin typeface="微软雅黑" panose="020B0503020204020204" pitchFamily="34" charset="-122"/>
              <a:ea typeface="微软雅黑" panose="020B0503020204020204" pitchFamily="34" charset="-122"/>
            </a:endParaRPr>
          </a:p>
        </p:txBody>
      </p:sp>
      <p:graphicFrame>
        <p:nvGraphicFramePr>
          <p:cNvPr id="17" name="对象 2"/>
          <p:cNvGraphicFramePr>
            <a:graphicFrameLocks noChangeAspect="1"/>
          </p:cNvGraphicFramePr>
          <p:nvPr/>
        </p:nvGraphicFramePr>
        <p:xfrm>
          <a:off x="227013" y="2946400"/>
          <a:ext cx="4664075" cy="704850"/>
        </p:xfrm>
        <a:graphic>
          <a:graphicData uri="http://schemas.openxmlformats.org/presentationml/2006/ole">
            <mc:AlternateContent xmlns:mc="http://schemas.openxmlformats.org/markup-compatibility/2006">
              <mc:Choice xmlns:v="urn:schemas-microsoft-com:vml" Requires="v">
                <p:oleObj spid="_x0000_s36135" name="Equation" r:id="rId4" imgW="2603160" imgH="393480" progId="Equation.DSMT4">
                  <p:embed/>
                </p:oleObj>
              </mc:Choice>
              <mc:Fallback>
                <p:oleObj name="Equation" r:id="rId4" imgW="2603160" imgH="393480" progId="Equation.DSMT4">
                  <p:embed/>
                  <p:pic>
                    <p:nvPicPr>
                      <p:cNvPr id="37925"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13" y="2946400"/>
                        <a:ext cx="466407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6"/>
          <p:cNvGraphicFramePr>
            <a:graphicFrameLocks noChangeAspect="1"/>
          </p:cNvGraphicFramePr>
          <p:nvPr/>
        </p:nvGraphicFramePr>
        <p:xfrm>
          <a:off x="211138" y="3965575"/>
          <a:ext cx="3097212" cy="515938"/>
        </p:xfrm>
        <a:graphic>
          <a:graphicData uri="http://schemas.openxmlformats.org/presentationml/2006/ole">
            <mc:AlternateContent xmlns:mc="http://schemas.openxmlformats.org/markup-compatibility/2006">
              <mc:Choice xmlns:v="urn:schemas-microsoft-com:vml" Requires="v">
                <p:oleObj spid="_x0000_s36136" name="Equation" r:id="rId6" imgW="1752480" imgH="291960" progId="Equation.DSMT4">
                  <p:embed/>
                </p:oleObj>
              </mc:Choice>
              <mc:Fallback>
                <p:oleObj name="Equation" r:id="rId6" imgW="1752480" imgH="291960" progId="Equation.DSMT4">
                  <p:embed/>
                  <p:pic>
                    <p:nvPicPr>
                      <p:cNvPr id="37926"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138" y="3965575"/>
                        <a:ext cx="30972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7"/>
          <p:cNvGraphicFramePr>
            <a:graphicFrameLocks noChangeAspect="1"/>
          </p:cNvGraphicFramePr>
          <p:nvPr/>
        </p:nvGraphicFramePr>
        <p:xfrm>
          <a:off x="3249613" y="3279775"/>
          <a:ext cx="947737" cy="373063"/>
        </p:xfrm>
        <a:graphic>
          <a:graphicData uri="http://schemas.openxmlformats.org/presentationml/2006/ole">
            <mc:AlternateContent xmlns:mc="http://schemas.openxmlformats.org/markup-compatibility/2006">
              <mc:Choice xmlns:v="urn:schemas-microsoft-com:vml" Requires="v">
                <p:oleObj spid="_x0000_s36137" name="Equation" r:id="rId8" imgW="482400" imgH="190440" progId="Equation.DSMT4">
                  <p:embed/>
                </p:oleObj>
              </mc:Choice>
              <mc:Fallback>
                <p:oleObj name="Equation" r:id="rId8" imgW="482400" imgH="190440" progId="Equation.DSMT4">
                  <p:embed/>
                  <p:pic>
                    <p:nvPicPr>
                      <p:cNvPr id="37927" name="对象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49613" y="3279775"/>
                        <a:ext cx="947737"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9"/>
          <p:cNvGraphicFramePr>
            <a:graphicFrameLocks noChangeAspect="1"/>
          </p:cNvGraphicFramePr>
          <p:nvPr/>
        </p:nvGraphicFramePr>
        <p:xfrm>
          <a:off x="211138" y="4637088"/>
          <a:ext cx="2197100" cy="631825"/>
        </p:xfrm>
        <a:graphic>
          <a:graphicData uri="http://schemas.openxmlformats.org/presentationml/2006/ole">
            <mc:AlternateContent xmlns:mc="http://schemas.openxmlformats.org/markup-compatibility/2006">
              <mc:Choice xmlns:v="urn:schemas-microsoft-com:vml" Requires="v">
                <p:oleObj spid="_x0000_s36138" name="Equation" r:id="rId10" imgW="1282680" imgH="368280" progId="Equation.DSMT4">
                  <p:embed/>
                </p:oleObj>
              </mc:Choice>
              <mc:Fallback>
                <p:oleObj name="Equation" r:id="rId10" imgW="1282680" imgH="368280" progId="Equation.DSMT4">
                  <p:embed/>
                  <p:pic>
                    <p:nvPicPr>
                      <p:cNvPr id="37928" name="对象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1138" y="4637088"/>
                        <a:ext cx="21971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10"/>
          <p:cNvGraphicFramePr>
            <a:graphicFrameLocks noChangeAspect="1"/>
          </p:cNvGraphicFramePr>
          <p:nvPr/>
        </p:nvGraphicFramePr>
        <p:xfrm>
          <a:off x="211138" y="5562600"/>
          <a:ext cx="3284537" cy="630238"/>
        </p:xfrm>
        <a:graphic>
          <a:graphicData uri="http://schemas.openxmlformats.org/presentationml/2006/ole">
            <mc:AlternateContent xmlns:mc="http://schemas.openxmlformats.org/markup-compatibility/2006">
              <mc:Choice xmlns:v="urn:schemas-microsoft-com:vml" Requires="v">
                <p:oleObj spid="_x0000_s36139" name="Equation" r:id="rId12" imgW="1917360" imgH="368280" progId="Equation.DSMT4">
                  <p:embed/>
                </p:oleObj>
              </mc:Choice>
              <mc:Fallback>
                <p:oleObj name="Equation" r:id="rId12" imgW="1917360" imgH="368280" progId="Equation.DSMT4">
                  <p:embed/>
                  <p:pic>
                    <p:nvPicPr>
                      <p:cNvPr id="37929" name="对象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1138" y="5562600"/>
                        <a:ext cx="3284537"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文本框 11"/>
          <p:cNvSpPr txBox="1">
            <a:spLocks noChangeArrowheads="1"/>
          </p:cNvSpPr>
          <p:nvPr/>
        </p:nvSpPr>
        <p:spPr bwMode="auto">
          <a:xfrm>
            <a:off x="84138" y="6184900"/>
            <a:ext cx="1649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r>
              <a:rPr lang="zh-CN" altLang="en-US">
                <a:solidFill>
                  <a:srgbClr val="FF0000"/>
                </a:solidFill>
                <a:latin typeface="微软雅黑" panose="020B0503020204020204" pitchFamily="34" charset="-122"/>
                <a:ea typeface="微软雅黑" panose="020B0503020204020204" pitchFamily="34" charset="-122"/>
              </a:rPr>
              <a:t>综合成本</a:t>
            </a:r>
            <a:r>
              <a:rPr lang="en-US" altLang="zh-CN">
                <a:solidFill>
                  <a:srgbClr val="FF0000"/>
                </a:solidFill>
                <a:latin typeface="微软雅黑" panose="020B0503020204020204" pitchFamily="34" charset="-122"/>
                <a:ea typeface="微软雅黑" panose="020B0503020204020204" pitchFamily="34" charset="-122"/>
              </a:rPr>
              <a:t>=</a:t>
            </a:r>
            <a:endParaRPr lang="zh-CN" altLang="en-US">
              <a:solidFill>
                <a:srgbClr val="FF0000"/>
              </a:solidFill>
              <a:latin typeface="微软雅黑" panose="020B0503020204020204" pitchFamily="34" charset="-122"/>
              <a:ea typeface="微软雅黑" panose="020B0503020204020204" pitchFamily="34" charset="-122"/>
            </a:endParaRPr>
          </a:p>
        </p:txBody>
      </p:sp>
      <p:graphicFrame>
        <p:nvGraphicFramePr>
          <p:cNvPr id="23" name="对象 13"/>
          <p:cNvGraphicFramePr>
            <a:graphicFrameLocks noChangeAspect="1"/>
          </p:cNvGraphicFramePr>
          <p:nvPr/>
        </p:nvGraphicFramePr>
        <p:xfrm>
          <a:off x="1668463" y="6192838"/>
          <a:ext cx="3908425" cy="461962"/>
        </p:xfrm>
        <a:graphic>
          <a:graphicData uri="http://schemas.openxmlformats.org/presentationml/2006/ole">
            <mc:AlternateContent xmlns:mc="http://schemas.openxmlformats.org/markup-compatibility/2006">
              <mc:Choice xmlns:v="urn:schemas-microsoft-com:vml" Requires="v">
                <p:oleObj spid="_x0000_s36140" name="Equation" r:id="rId14" imgW="1612800" imgH="190440" progId="Equation.DSMT4">
                  <p:embed/>
                </p:oleObj>
              </mc:Choice>
              <mc:Fallback>
                <p:oleObj name="Equation" r:id="rId14" imgW="1612800" imgH="190440" progId="Equation.DSMT4">
                  <p:embed/>
                  <p:pic>
                    <p:nvPicPr>
                      <p:cNvPr id="37931" name="对象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68463" y="6192838"/>
                        <a:ext cx="3908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文本框 2">
            <a:extLst>
              <a:ext uri="{FF2B5EF4-FFF2-40B4-BE49-F238E27FC236}">
                <a16:creationId xmlns:a16="http://schemas.microsoft.com/office/drawing/2014/main" id="{3D4F3E8A-6B82-4DCE-B2D5-399365F20C74}"/>
              </a:ext>
            </a:extLst>
          </p:cNvPr>
          <p:cNvSpPr txBox="1"/>
          <p:nvPr/>
        </p:nvSpPr>
        <p:spPr>
          <a:xfrm>
            <a:off x="118004" y="90974"/>
            <a:ext cx="8863111" cy="830997"/>
          </a:xfrm>
          <a:prstGeom prst="rect">
            <a:avLst/>
          </a:prstGeom>
          <a:noFill/>
        </p:spPr>
        <p:txBody>
          <a:bodyPr wrap="square" rtlCol="0">
            <a:spAutoFit/>
          </a:bodyPr>
          <a:lstStyle/>
          <a:p>
            <a:r>
              <a:rPr lang="zh-CN" altLang="en-US" dirty="0"/>
              <a:t>目标、考虑因素、哪些元素，提出通用性的方法去解决问题，最后再回到示范项目（大纲）</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p:sp>
        <p:nvSpPr>
          <p:cNvPr id="35843" name="矩形 5"/>
          <p:cNvSpPr>
            <a:spLocks noChangeArrowheads="1"/>
          </p:cNvSpPr>
          <p:nvPr/>
        </p:nvSpPr>
        <p:spPr bwMode="auto">
          <a:xfrm>
            <a:off x="1447800" y="836613"/>
            <a:ext cx="7870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a:solidFill>
                  <a:srgbClr val="000000"/>
                </a:solidFill>
                <a:latin typeface="微软雅黑" panose="020B0503020204020204" pitchFamily="34" charset="-122"/>
                <a:ea typeface="微软雅黑" panose="020B0503020204020204" pitchFamily="34" charset="-122"/>
                <a:sym typeface="+mn-ea"/>
              </a:rPr>
              <a:t>研究内容</a:t>
            </a:r>
            <a:r>
              <a:rPr lang="en-US" altLang="zh-CN" sz="2000">
                <a:solidFill>
                  <a:srgbClr val="000000"/>
                </a:solidFill>
                <a:latin typeface="微软雅黑" panose="020B0503020204020204" pitchFamily="34" charset="-122"/>
                <a:ea typeface="微软雅黑" panose="020B0503020204020204" pitchFamily="34" charset="-122"/>
                <a:sym typeface="+mn-ea"/>
              </a:rPr>
              <a:t>3</a:t>
            </a:r>
            <a:r>
              <a:rPr lang="zh-CN" altLang="en-US" sz="2000">
                <a:solidFill>
                  <a:srgbClr val="000000"/>
                </a:solidFill>
                <a:latin typeface="微软雅黑" panose="020B0503020204020204" pitchFamily="34" charset="-122"/>
                <a:ea typeface="微软雅黑" panose="020B0503020204020204" pitchFamily="34" charset="-122"/>
                <a:sym typeface="+mn-ea"/>
              </a:rPr>
              <a:t>：计及稳定性和经济能效的系统及部件参数优化匹配技术</a:t>
            </a:r>
          </a:p>
        </p:txBody>
      </p:sp>
      <p:sp>
        <p:nvSpPr>
          <p:cNvPr id="24" name="圆角矩形 53"/>
          <p:cNvSpPr/>
          <p:nvPr/>
        </p:nvSpPr>
        <p:spPr>
          <a:xfrm>
            <a:off x="1166813" y="1420813"/>
            <a:ext cx="7824787" cy="5191125"/>
          </a:xfrm>
          <a:prstGeom prst="roundRect">
            <a:avLst>
              <a:gd name="adj" fmla="val 4806"/>
            </a:avLst>
          </a:prstGeom>
          <a:solidFill>
            <a:sysClr val="window" lastClr="FFFFFF"/>
          </a:solidFill>
          <a:ln w="28575" cap="flat" cmpd="sng" algn="ctr">
            <a:solidFill>
              <a:srgbClr val="076655"/>
            </a:solidFill>
            <a:prstDash val="sysDash"/>
            <a:miter lim="800000"/>
          </a:ln>
          <a:effectLst/>
        </p:spPr>
        <p:txBody>
          <a:bodyPr anchor="ctr"/>
          <a:lstStyle/>
          <a:p>
            <a:pPr>
              <a:lnSpc>
                <a:spcPct val="120000"/>
              </a:lnSpc>
              <a:defRPr/>
            </a:pPr>
            <a:r>
              <a:rPr kumimoji="1" lang="zh-CN" altLang="en-US" sz="2000" spc="150" dirty="0">
                <a:solidFill>
                  <a:srgbClr val="F8F8F8">
                    <a:lumMod val="25000"/>
                  </a:srgbClr>
                </a:solidFill>
                <a:latin typeface="微软雅黑" panose="020B0503020204020204" pitchFamily="34" charset="-122"/>
                <a:ea typeface="微软雅黑" panose="020B0503020204020204" pitchFamily="34" charset="-122"/>
              </a:rPr>
              <a:t>容量配置约束条件设置：</a:t>
            </a:r>
            <a:endParaRPr kumimoji="1" lang="en-US" altLang="zh-CN" sz="2000" spc="150" dirty="0">
              <a:solidFill>
                <a:srgbClr val="F8F8F8">
                  <a:lumMod val="25000"/>
                </a:srgbClr>
              </a:solidFill>
              <a:latin typeface="微软雅黑" panose="020B0503020204020204" pitchFamily="34" charset="-122"/>
              <a:ea typeface="微软雅黑" panose="020B0503020204020204" pitchFamily="34" charset="-122"/>
            </a:endParaRPr>
          </a:p>
          <a:p>
            <a:pPr marL="342900" indent="-342900">
              <a:lnSpc>
                <a:spcPct val="120000"/>
              </a:lnSpc>
              <a:buFont typeface="+mj-ea"/>
              <a:buAutoNum type="circleNumDbPlain"/>
              <a:defRPr/>
            </a:pPr>
            <a:r>
              <a:rPr kumimoji="1" lang="zh-CN" altLang="en-US" sz="2000" spc="150" dirty="0">
                <a:solidFill>
                  <a:srgbClr val="F8F8F8">
                    <a:lumMod val="25000"/>
                  </a:srgbClr>
                </a:solidFill>
                <a:latin typeface="微软雅黑" panose="020B0503020204020204" pitchFamily="34" charset="-122"/>
                <a:ea typeface="微软雅黑" panose="020B0503020204020204" pitchFamily="34" charset="-122"/>
              </a:rPr>
              <a:t>日氢气产量（</a:t>
            </a:r>
            <a:r>
              <a:rPr kumimoji="1" lang="en-US" altLang="zh-CN" sz="2000" spc="150" dirty="0">
                <a:solidFill>
                  <a:srgbClr val="F8F8F8">
                    <a:lumMod val="25000"/>
                  </a:srgbClr>
                </a:solidFill>
                <a:latin typeface="微软雅黑" panose="020B0503020204020204" pitchFamily="34" charset="-122"/>
                <a:ea typeface="微软雅黑" panose="020B0503020204020204" pitchFamily="34" charset="-122"/>
              </a:rPr>
              <a:t>10</a:t>
            </a:r>
            <a:r>
              <a:rPr kumimoji="1" lang="zh-CN" altLang="en-US" sz="2000" spc="150" dirty="0">
                <a:solidFill>
                  <a:srgbClr val="F8F8F8">
                    <a:lumMod val="25000"/>
                  </a:srgbClr>
                </a:solidFill>
                <a:latin typeface="微软雅黑" panose="020B0503020204020204" pitchFamily="34" charset="-122"/>
                <a:ea typeface="微软雅黑" panose="020B0503020204020204" pitchFamily="34" charset="-122"/>
              </a:rPr>
              <a:t>辆氢燃料电池汽车供应，估算约为</a:t>
            </a:r>
            <a:r>
              <a:rPr kumimoji="1" lang="en-US" altLang="zh-CN" sz="2000" spc="150" dirty="0">
                <a:solidFill>
                  <a:srgbClr val="FF0000"/>
                </a:solidFill>
                <a:latin typeface="微软雅黑" panose="020B0503020204020204" pitchFamily="34" charset="-122"/>
                <a:ea typeface="微软雅黑" panose="020B0503020204020204" pitchFamily="34" charset="-122"/>
              </a:rPr>
              <a:t>130kg</a:t>
            </a:r>
            <a:r>
              <a:rPr kumimoji="1" lang="zh-CN" altLang="en-US" sz="2000" spc="150" dirty="0">
                <a:solidFill>
                  <a:srgbClr val="F8F8F8">
                    <a:lumMod val="25000"/>
                  </a:srgbClr>
                </a:solidFill>
                <a:latin typeface="微软雅黑" panose="020B0503020204020204" pitchFamily="34" charset="-122"/>
                <a:ea typeface="微软雅黑" panose="020B0503020204020204" pitchFamily="34" charset="-122"/>
              </a:rPr>
              <a:t>氢气需求）</a:t>
            </a:r>
            <a:endParaRPr kumimoji="1" lang="en-US" altLang="zh-CN" sz="2000" spc="150" dirty="0">
              <a:solidFill>
                <a:srgbClr val="F8F8F8">
                  <a:lumMod val="25000"/>
                </a:srgbClr>
              </a:solidFill>
              <a:latin typeface="微软雅黑" panose="020B0503020204020204" pitchFamily="34" charset="-122"/>
              <a:ea typeface="微软雅黑" panose="020B0503020204020204" pitchFamily="34" charset="-122"/>
            </a:endParaRPr>
          </a:p>
          <a:p>
            <a:pPr marL="342900" indent="-342900">
              <a:lnSpc>
                <a:spcPct val="120000"/>
              </a:lnSpc>
              <a:buFont typeface="+mj-ea"/>
              <a:buAutoNum type="circleNumDbPlain"/>
              <a:defRPr/>
            </a:pPr>
            <a:r>
              <a:rPr kumimoji="1" lang="en-US" altLang="zh-CN" sz="2000" spc="150" dirty="0">
                <a:solidFill>
                  <a:srgbClr val="F8F8F8">
                    <a:lumMod val="25000"/>
                  </a:srgbClr>
                </a:solidFill>
                <a:latin typeface="微软雅黑" panose="020B0503020204020204" pitchFamily="34" charset="-122"/>
                <a:ea typeface="微软雅黑" panose="020B0503020204020204" pitchFamily="34" charset="-122"/>
              </a:rPr>
              <a:t>50</a:t>
            </a:r>
            <a:r>
              <a:rPr kumimoji="1" lang="zh-CN" altLang="en-US" sz="2000" spc="150" dirty="0">
                <a:solidFill>
                  <a:srgbClr val="F8F8F8">
                    <a:lumMod val="25000"/>
                  </a:srgbClr>
                </a:solidFill>
                <a:latin typeface="微软雅黑" panose="020B0503020204020204" pitchFamily="34" charset="-122"/>
                <a:ea typeface="微软雅黑" panose="020B0503020204020204" pitchFamily="34" charset="-122"/>
              </a:rPr>
              <a:t>辆电动汽车快速充电（单日某时刻负荷</a:t>
            </a:r>
            <a:r>
              <a:rPr kumimoji="1" lang="zh-CN" altLang="en-US" sz="2000" spc="150" dirty="0">
                <a:solidFill>
                  <a:srgbClr val="FF0000"/>
                </a:solidFill>
                <a:latin typeface="微软雅黑" panose="020B0503020204020204" pitchFamily="34" charset="-122"/>
                <a:ea typeface="微软雅黑" panose="020B0503020204020204" pitchFamily="34" charset="-122"/>
              </a:rPr>
              <a:t>突增</a:t>
            </a:r>
            <a:r>
              <a:rPr kumimoji="1" lang="en-US" altLang="zh-CN" sz="2000" spc="150" dirty="0">
                <a:solidFill>
                  <a:srgbClr val="FF0000"/>
                </a:solidFill>
                <a:latin typeface="微软雅黑" panose="020B0503020204020204" pitchFamily="34" charset="-122"/>
                <a:ea typeface="微软雅黑" panose="020B0503020204020204" pitchFamily="34" charset="-122"/>
              </a:rPr>
              <a:t>3MW</a:t>
            </a:r>
            <a:r>
              <a:rPr kumimoji="1" lang="zh-CN" altLang="en-US" sz="2000" spc="150" dirty="0">
                <a:solidFill>
                  <a:srgbClr val="FF0000"/>
                </a:solidFill>
                <a:latin typeface="微软雅黑" panose="020B0503020204020204" pitchFamily="34" charset="-122"/>
                <a:ea typeface="微软雅黑" panose="020B0503020204020204" pitchFamily="34" charset="-122"/>
              </a:rPr>
              <a:t>，持续</a:t>
            </a:r>
            <a:r>
              <a:rPr kumimoji="1" lang="en-US" altLang="zh-CN" sz="2000" spc="150" dirty="0">
                <a:solidFill>
                  <a:srgbClr val="FF0000"/>
                </a:solidFill>
                <a:latin typeface="微软雅黑" panose="020B0503020204020204" pitchFamily="34" charset="-122"/>
                <a:ea typeface="微软雅黑" panose="020B0503020204020204" pitchFamily="34" charset="-122"/>
              </a:rPr>
              <a:t>30</a:t>
            </a:r>
            <a:r>
              <a:rPr kumimoji="1" lang="zh-CN" altLang="en-US" sz="2000" spc="150" dirty="0">
                <a:solidFill>
                  <a:srgbClr val="FF0000"/>
                </a:solidFill>
                <a:latin typeface="微软雅黑" panose="020B0503020204020204" pitchFamily="34" charset="-122"/>
                <a:ea typeface="微软雅黑" panose="020B0503020204020204" pitchFamily="34" charset="-122"/>
              </a:rPr>
              <a:t>分钟</a:t>
            </a:r>
            <a:r>
              <a:rPr kumimoji="1" lang="zh-CN" altLang="en-US" sz="2000" spc="150" dirty="0">
                <a:solidFill>
                  <a:srgbClr val="F8F8F8">
                    <a:lumMod val="25000"/>
                  </a:srgbClr>
                </a:solidFill>
                <a:latin typeface="微软雅黑" panose="020B0503020204020204" pitchFamily="34" charset="-122"/>
                <a:ea typeface="微软雅黑" panose="020B0503020204020204" pitchFamily="34" charset="-122"/>
              </a:rPr>
              <a:t>）</a:t>
            </a:r>
            <a:endParaRPr kumimoji="1" lang="en-US" altLang="zh-CN" sz="2000" spc="150" dirty="0">
              <a:solidFill>
                <a:srgbClr val="F8F8F8">
                  <a:lumMod val="25000"/>
                </a:srgbClr>
              </a:solidFill>
              <a:latin typeface="微软雅黑" panose="020B0503020204020204" pitchFamily="34" charset="-122"/>
              <a:ea typeface="微软雅黑" panose="020B0503020204020204" pitchFamily="34" charset="-122"/>
            </a:endParaRPr>
          </a:p>
          <a:p>
            <a:pPr marL="342900" indent="-342900">
              <a:lnSpc>
                <a:spcPct val="120000"/>
              </a:lnSpc>
              <a:buFont typeface="+mj-ea"/>
              <a:buAutoNum type="circleNumDbPlain"/>
              <a:defRPr/>
            </a:pPr>
            <a:r>
              <a:rPr kumimoji="1" lang="zh-CN" altLang="en-US" sz="2000" spc="150" dirty="0">
                <a:solidFill>
                  <a:srgbClr val="F8F8F8">
                    <a:lumMod val="25000"/>
                  </a:srgbClr>
                </a:solidFill>
                <a:latin typeface="微软雅黑" panose="020B0503020204020204" pitchFamily="34" charset="-122"/>
                <a:ea typeface="微软雅黑" panose="020B0503020204020204" pitchFamily="34" charset="-122"/>
              </a:rPr>
              <a:t>能量平衡</a:t>
            </a:r>
            <a:endParaRPr kumimoji="1" lang="en-US" altLang="zh-CN" sz="2000" spc="150" dirty="0">
              <a:solidFill>
                <a:srgbClr val="F8F8F8">
                  <a:lumMod val="25000"/>
                </a:srgbClr>
              </a:solidFill>
              <a:latin typeface="微软雅黑" panose="020B0503020204020204" pitchFamily="34" charset="-122"/>
              <a:ea typeface="微软雅黑" panose="020B0503020204020204" pitchFamily="34" charset="-122"/>
            </a:endParaRPr>
          </a:p>
          <a:p>
            <a:pPr marL="342900" indent="-342900">
              <a:lnSpc>
                <a:spcPct val="120000"/>
              </a:lnSpc>
              <a:buFont typeface="+mj-ea"/>
              <a:buAutoNum type="circleNumDbPlain"/>
              <a:defRPr/>
            </a:pPr>
            <a:r>
              <a:rPr kumimoji="1" lang="zh-CN" altLang="en-US" sz="2000" spc="150" dirty="0">
                <a:solidFill>
                  <a:srgbClr val="F8F8F8">
                    <a:lumMod val="25000"/>
                  </a:srgbClr>
                </a:solidFill>
                <a:latin typeface="微软雅黑" panose="020B0503020204020204" pitchFamily="34" charset="-122"/>
                <a:ea typeface="微软雅黑" panose="020B0503020204020204" pitchFamily="34" charset="-122"/>
              </a:rPr>
              <a:t>供热可靠性（全天热水温度</a:t>
            </a:r>
            <a:r>
              <a:rPr kumimoji="1" lang="zh-CN" altLang="en-US" sz="2000" spc="150" dirty="0">
                <a:solidFill>
                  <a:srgbClr val="FF0000"/>
                </a:solidFill>
                <a:latin typeface="微软雅黑" panose="020B0503020204020204" pitchFamily="34" charset="-122"/>
                <a:ea typeface="微软雅黑" panose="020B0503020204020204" pitchFamily="34" charset="-122"/>
              </a:rPr>
              <a:t>大于</a:t>
            </a:r>
            <a:r>
              <a:rPr kumimoji="1" lang="en-US" altLang="zh-CN" sz="2000" spc="150" dirty="0">
                <a:solidFill>
                  <a:srgbClr val="FF0000"/>
                </a:solidFill>
                <a:latin typeface="微软雅黑" panose="020B0503020204020204" pitchFamily="34" charset="-122"/>
                <a:ea typeface="微软雅黑" panose="020B0503020204020204" pitchFamily="34" charset="-122"/>
              </a:rPr>
              <a:t>50</a:t>
            </a:r>
            <a:r>
              <a:rPr kumimoji="1" lang="zh-CN" altLang="en-US" sz="2000" spc="150" dirty="0">
                <a:solidFill>
                  <a:srgbClr val="FF0000"/>
                </a:solidFill>
                <a:latin typeface="微软雅黑" panose="020B0503020204020204" pitchFamily="34" charset="-122"/>
                <a:ea typeface="微软雅黑" panose="020B0503020204020204" pitchFamily="34" charset="-122"/>
              </a:rPr>
              <a:t>度</a:t>
            </a:r>
            <a:r>
              <a:rPr kumimoji="1" lang="zh-CN" altLang="en-US" sz="2000" spc="150" dirty="0">
                <a:solidFill>
                  <a:srgbClr val="F8F8F8">
                    <a:lumMod val="25000"/>
                  </a:srgbClr>
                </a:solidFill>
                <a:latin typeface="微软雅黑" panose="020B0503020204020204" pitchFamily="34" charset="-122"/>
                <a:ea typeface="微软雅黑" panose="020B0503020204020204" pitchFamily="34" charset="-122"/>
              </a:rPr>
              <a:t>）</a:t>
            </a:r>
            <a:endParaRPr kumimoji="1" lang="en-US" altLang="zh-CN" sz="2000" spc="150" dirty="0">
              <a:solidFill>
                <a:srgbClr val="F8F8F8">
                  <a:lumMod val="25000"/>
                </a:srgbClr>
              </a:solidFill>
              <a:latin typeface="微软雅黑" panose="020B0503020204020204" pitchFamily="34" charset="-122"/>
              <a:ea typeface="微软雅黑" panose="020B0503020204020204" pitchFamily="34" charset="-122"/>
            </a:endParaRPr>
          </a:p>
          <a:p>
            <a:pPr marL="342900" indent="-342900">
              <a:lnSpc>
                <a:spcPct val="120000"/>
              </a:lnSpc>
              <a:buFont typeface="+mj-ea"/>
              <a:buAutoNum type="circleNumDbPlain"/>
              <a:defRPr/>
            </a:pPr>
            <a:r>
              <a:rPr kumimoji="1" lang="zh-CN" altLang="en-US" sz="2000" spc="150" dirty="0">
                <a:solidFill>
                  <a:srgbClr val="F8F8F8">
                    <a:lumMod val="25000"/>
                  </a:srgbClr>
                </a:solidFill>
                <a:latin typeface="微软雅黑" panose="020B0503020204020204" pitchFamily="34" charset="-122"/>
                <a:ea typeface="微软雅黑" panose="020B0503020204020204" pitchFamily="34" charset="-122"/>
              </a:rPr>
              <a:t>主网交互功率限制（并网交互功率</a:t>
            </a:r>
            <a:r>
              <a:rPr kumimoji="1" lang="zh-CN" altLang="en-US" sz="2000" spc="150" dirty="0">
                <a:solidFill>
                  <a:srgbClr val="FF0000"/>
                </a:solidFill>
                <a:latin typeface="微软雅黑" panose="020B0503020204020204" pitchFamily="34" charset="-122"/>
                <a:ea typeface="微软雅黑" panose="020B0503020204020204" pitchFamily="34" charset="-122"/>
              </a:rPr>
              <a:t>不大于</a:t>
            </a:r>
            <a:r>
              <a:rPr kumimoji="1" lang="en-US" altLang="zh-CN" sz="2000" spc="150" dirty="0">
                <a:solidFill>
                  <a:srgbClr val="FF0000"/>
                </a:solidFill>
                <a:latin typeface="微软雅黑" panose="020B0503020204020204" pitchFamily="34" charset="-122"/>
                <a:ea typeface="微软雅黑" panose="020B0503020204020204" pitchFamily="34" charset="-122"/>
              </a:rPr>
              <a:t>200kW</a:t>
            </a:r>
            <a:r>
              <a:rPr kumimoji="1" lang="zh-CN" altLang="en-US" sz="2000" spc="150" dirty="0">
                <a:solidFill>
                  <a:srgbClr val="F8F8F8">
                    <a:lumMod val="25000"/>
                  </a:srgbClr>
                </a:solidFill>
                <a:latin typeface="微软雅黑" panose="020B0503020204020204" pitchFamily="34" charset="-122"/>
                <a:ea typeface="微软雅黑" panose="020B0503020204020204" pitchFamily="34" charset="-122"/>
              </a:rPr>
              <a:t>）</a:t>
            </a:r>
            <a:endParaRPr kumimoji="1" lang="en-US" altLang="zh-CN" sz="2000" spc="150" dirty="0">
              <a:solidFill>
                <a:srgbClr val="F8F8F8">
                  <a:lumMod val="25000"/>
                </a:srgbClr>
              </a:solidFill>
              <a:latin typeface="微软雅黑" panose="020B0503020204020204" pitchFamily="34" charset="-122"/>
              <a:ea typeface="微软雅黑" panose="020B0503020204020204" pitchFamily="34" charset="-122"/>
            </a:endParaRPr>
          </a:p>
          <a:p>
            <a:pPr marL="342900" indent="-342900">
              <a:lnSpc>
                <a:spcPct val="120000"/>
              </a:lnSpc>
              <a:buFont typeface="+mj-ea"/>
              <a:buAutoNum type="circleNumDbPlain"/>
              <a:defRPr/>
            </a:pPr>
            <a:r>
              <a:rPr kumimoji="1" lang="zh-CN" altLang="en-US" sz="2000" spc="150" dirty="0">
                <a:solidFill>
                  <a:srgbClr val="F8F8F8">
                    <a:lumMod val="25000"/>
                  </a:srgbClr>
                </a:solidFill>
                <a:latin typeface="微软雅黑" panose="020B0503020204020204" pitchFamily="34" charset="-122"/>
                <a:ea typeface="微软雅黑" panose="020B0503020204020204" pitchFamily="34" charset="-122"/>
              </a:rPr>
              <a:t>储气罐容量限制</a:t>
            </a:r>
            <a:endParaRPr kumimoji="1" lang="en-US" altLang="zh-CN" sz="2000" spc="150" dirty="0">
              <a:solidFill>
                <a:srgbClr val="F8F8F8">
                  <a:lumMod val="25000"/>
                </a:srgbClr>
              </a:solidFill>
              <a:latin typeface="微软雅黑" panose="020B0503020204020204" pitchFamily="34" charset="-122"/>
              <a:ea typeface="微软雅黑" panose="020B0503020204020204" pitchFamily="34" charset="-122"/>
            </a:endParaRPr>
          </a:p>
          <a:p>
            <a:pPr marL="342900" indent="-342900">
              <a:lnSpc>
                <a:spcPct val="120000"/>
              </a:lnSpc>
              <a:buFont typeface="+mj-ea"/>
              <a:buAutoNum type="circleNumDbPlain"/>
              <a:defRPr/>
            </a:pPr>
            <a:r>
              <a:rPr kumimoji="1" lang="zh-CN" altLang="en-US" sz="2000" spc="150" dirty="0">
                <a:solidFill>
                  <a:srgbClr val="F8F8F8">
                    <a:lumMod val="25000"/>
                  </a:srgbClr>
                </a:solidFill>
                <a:latin typeface="微软雅黑" panose="020B0503020204020204" pitchFamily="34" charset="-122"/>
                <a:ea typeface="微软雅黑" panose="020B0503020204020204" pitchFamily="34" charset="-122"/>
              </a:rPr>
              <a:t>设备出力范围限制</a:t>
            </a:r>
            <a:endParaRPr kumimoji="1" lang="en-US" altLang="zh-CN" sz="2000" spc="150" dirty="0">
              <a:solidFill>
                <a:srgbClr val="F8F8F8">
                  <a:lumMod val="25000"/>
                </a:srgbClr>
              </a:solidFill>
              <a:latin typeface="微软雅黑" panose="020B0503020204020204" pitchFamily="34" charset="-122"/>
              <a:ea typeface="微软雅黑" panose="020B0503020204020204" pitchFamily="34" charset="-122"/>
            </a:endParaRPr>
          </a:p>
          <a:p>
            <a:pPr marL="342900" indent="-342900">
              <a:lnSpc>
                <a:spcPct val="120000"/>
              </a:lnSpc>
              <a:buFont typeface="+mj-ea"/>
              <a:buAutoNum type="circleNumDbPlain"/>
              <a:defRPr/>
            </a:pPr>
            <a:r>
              <a:rPr kumimoji="1" lang="en-US" altLang="zh-CN" sz="2000" spc="150" dirty="0">
                <a:solidFill>
                  <a:srgbClr val="F8F8F8">
                    <a:lumMod val="25000"/>
                  </a:srgbClr>
                </a:solidFill>
                <a:latin typeface="微软雅黑" panose="020B0503020204020204" pitchFamily="34" charset="-122"/>
                <a:ea typeface="微软雅黑" panose="020B0503020204020204" pitchFamily="34" charset="-122"/>
              </a:rPr>
              <a:t>PEM</a:t>
            </a:r>
            <a:r>
              <a:rPr kumimoji="1" lang="zh-CN" altLang="en-US" sz="2000" spc="150" dirty="0">
                <a:solidFill>
                  <a:srgbClr val="F8F8F8">
                    <a:lumMod val="25000"/>
                  </a:srgbClr>
                </a:solidFill>
                <a:latin typeface="微软雅黑" panose="020B0503020204020204" pitchFamily="34" charset="-122"/>
                <a:ea typeface="微软雅黑" panose="020B0503020204020204" pitchFamily="34" charset="-122"/>
              </a:rPr>
              <a:t>设备启停次数限制（单日启停次数</a:t>
            </a:r>
            <a:r>
              <a:rPr kumimoji="1" lang="zh-CN" altLang="en-US" sz="2000" spc="150" dirty="0">
                <a:solidFill>
                  <a:srgbClr val="FF0000"/>
                </a:solidFill>
                <a:latin typeface="微软雅黑" panose="020B0503020204020204" pitchFamily="34" charset="-122"/>
                <a:ea typeface="微软雅黑" panose="020B0503020204020204" pitchFamily="34" charset="-122"/>
              </a:rPr>
              <a:t>不超过</a:t>
            </a:r>
            <a:r>
              <a:rPr kumimoji="1" lang="en-US" altLang="zh-CN" sz="2000" spc="150" dirty="0">
                <a:solidFill>
                  <a:srgbClr val="FF0000"/>
                </a:solidFill>
                <a:latin typeface="微软雅黑" panose="020B0503020204020204" pitchFamily="34" charset="-122"/>
                <a:ea typeface="微软雅黑" panose="020B0503020204020204" pitchFamily="34" charset="-122"/>
              </a:rPr>
              <a:t>4</a:t>
            </a:r>
            <a:r>
              <a:rPr kumimoji="1" lang="zh-CN" altLang="en-US" sz="2000" spc="150" dirty="0">
                <a:solidFill>
                  <a:srgbClr val="FF0000"/>
                </a:solidFill>
                <a:latin typeface="微软雅黑" panose="020B0503020204020204" pitchFamily="34" charset="-122"/>
                <a:ea typeface="微软雅黑" panose="020B0503020204020204" pitchFamily="34" charset="-122"/>
              </a:rPr>
              <a:t>次</a:t>
            </a:r>
            <a:r>
              <a:rPr kumimoji="1" lang="zh-CN" altLang="en-US" sz="2000" spc="150" dirty="0">
                <a:solidFill>
                  <a:srgbClr val="F8F8F8">
                    <a:lumMod val="25000"/>
                  </a:srgbClr>
                </a:solidFill>
                <a:latin typeface="微软雅黑" panose="020B0503020204020204" pitchFamily="34" charset="-122"/>
                <a:ea typeface="微软雅黑" panose="020B0503020204020204" pitchFamily="34" charset="-122"/>
              </a:rPr>
              <a:t>）</a:t>
            </a:r>
            <a:endParaRPr kumimoji="1" lang="en-US" altLang="zh-CN" sz="2000" spc="150" dirty="0">
              <a:solidFill>
                <a:srgbClr val="F8F8F8">
                  <a:lumMod val="25000"/>
                </a:srgbClr>
              </a:solidFill>
              <a:latin typeface="微软雅黑" panose="020B0503020204020204" pitchFamily="34" charset="-122"/>
              <a:ea typeface="微软雅黑" panose="020B0503020204020204" pitchFamily="34" charset="-122"/>
            </a:endParaRPr>
          </a:p>
          <a:p>
            <a:pPr marL="342900" indent="-342900">
              <a:lnSpc>
                <a:spcPct val="120000"/>
              </a:lnSpc>
              <a:buFont typeface="+mj-ea"/>
              <a:buAutoNum type="circleNumDbPlain"/>
              <a:defRPr/>
            </a:pPr>
            <a:r>
              <a:rPr kumimoji="1" lang="zh-CN" altLang="en-US" sz="2000" spc="150" dirty="0">
                <a:solidFill>
                  <a:srgbClr val="F8F8F8">
                    <a:lumMod val="25000"/>
                  </a:srgbClr>
                </a:solidFill>
                <a:latin typeface="微软雅黑" panose="020B0503020204020204" pitchFamily="34" charset="-122"/>
                <a:ea typeface="微软雅黑" panose="020B0503020204020204" pitchFamily="34" charset="-122"/>
              </a:rPr>
              <a:t>燃料电池使用率（每周至少</a:t>
            </a:r>
            <a:r>
              <a:rPr kumimoji="1" lang="zh-CN" altLang="en-US" sz="2000" spc="150" dirty="0">
                <a:solidFill>
                  <a:srgbClr val="FF0000"/>
                </a:solidFill>
                <a:latin typeface="微软雅黑" panose="020B0503020204020204" pitchFamily="34" charset="-122"/>
                <a:ea typeface="微软雅黑" panose="020B0503020204020204" pitchFamily="34" charset="-122"/>
              </a:rPr>
              <a:t>使用</a:t>
            </a:r>
            <a:r>
              <a:rPr kumimoji="1" lang="en-US" altLang="zh-CN" sz="2000" spc="150" dirty="0">
                <a:solidFill>
                  <a:srgbClr val="FF0000"/>
                </a:solidFill>
                <a:latin typeface="微软雅黑" panose="020B0503020204020204" pitchFamily="34" charset="-122"/>
                <a:ea typeface="微软雅黑" panose="020B0503020204020204" pitchFamily="34" charset="-122"/>
              </a:rPr>
              <a:t>1</a:t>
            </a:r>
            <a:r>
              <a:rPr kumimoji="1" lang="zh-CN" altLang="en-US" sz="2000" spc="150" dirty="0">
                <a:solidFill>
                  <a:srgbClr val="FF0000"/>
                </a:solidFill>
                <a:latin typeface="微软雅黑" panose="020B0503020204020204" pitchFamily="34" charset="-122"/>
                <a:ea typeface="微软雅黑" panose="020B0503020204020204" pitchFamily="34" charset="-122"/>
              </a:rPr>
              <a:t>次</a:t>
            </a:r>
            <a:r>
              <a:rPr kumimoji="1" lang="zh-CN" altLang="en-US" sz="2000" spc="150" dirty="0">
                <a:solidFill>
                  <a:srgbClr val="F8F8F8">
                    <a:lumMod val="25000"/>
                  </a:srgbClr>
                </a:solidFill>
                <a:latin typeface="微软雅黑" panose="020B0503020204020204" pitchFamily="34" charset="-122"/>
                <a:ea typeface="微软雅黑" panose="020B0503020204020204" pitchFamily="34" charset="-122"/>
              </a:rPr>
              <a:t>）</a:t>
            </a:r>
            <a:endParaRPr kumimoji="1" lang="en-US" altLang="zh-CN" sz="2000" spc="150" dirty="0">
              <a:solidFill>
                <a:srgbClr val="F8F8F8">
                  <a:lumMod val="25000"/>
                </a:srgbClr>
              </a:solidFill>
              <a:latin typeface="微软雅黑" panose="020B0503020204020204" pitchFamily="34" charset="-122"/>
              <a:ea typeface="微软雅黑" panose="020B0503020204020204" pitchFamily="34" charset="-122"/>
            </a:endParaRPr>
          </a:p>
          <a:p>
            <a:pPr marL="342900" indent="-342900">
              <a:lnSpc>
                <a:spcPct val="120000"/>
              </a:lnSpc>
              <a:buFont typeface="+mj-ea"/>
              <a:buAutoNum type="circleNumDbPlain"/>
              <a:defRPr/>
            </a:pPr>
            <a:r>
              <a:rPr kumimoji="1" lang="zh-CN" altLang="en-US" sz="2000" spc="150" dirty="0">
                <a:solidFill>
                  <a:srgbClr val="F8F8F8">
                    <a:lumMod val="25000"/>
                  </a:srgbClr>
                </a:solidFill>
                <a:latin typeface="微软雅黑" panose="020B0503020204020204" pitchFamily="34" charset="-122"/>
                <a:ea typeface="微软雅黑" panose="020B0503020204020204" pitchFamily="34" charset="-122"/>
              </a:rPr>
              <a:t>电池充放电深度（</a:t>
            </a:r>
            <a:r>
              <a:rPr kumimoji="1" lang="zh-CN" altLang="en-US" sz="2000" spc="150" dirty="0">
                <a:solidFill>
                  <a:srgbClr val="FF0000"/>
                </a:solidFill>
                <a:latin typeface="微软雅黑" panose="020B0503020204020204" pitchFamily="34" charset="-122"/>
                <a:ea typeface="微软雅黑" panose="020B0503020204020204" pitchFamily="34" charset="-122"/>
              </a:rPr>
              <a:t>留出</a:t>
            </a:r>
            <a:r>
              <a:rPr kumimoji="1" lang="en-US" altLang="zh-CN" sz="2000" spc="150" dirty="0">
                <a:solidFill>
                  <a:srgbClr val="FF0000"/>
                </a:solidFill>
                <a:latin typeface="微软雅黑" panose="020B0503020204020204" pitchFamily="34" charset="-122"/>
                <a:ea typeface="微软雅黑" panose="020B0503020204020204" pitchFamily="34" charset="-122"/>
              </a:rPr>
              <a:t>20%</a:t>
            </a:r>
            <a:r>
              <a:rPr kumimoji="1" lang="zh-CN" altLang="en-US" sz="2000" spc="150" dirty="0">
                <a:solidFill>
                  <a:srgbClr val="FF0000"/>
                </a:solidFill>
                <a:latin typeface="微软雅黑" panose="020B0503020204020204" pitchFamily="34" charset="-122"/>
                <a:ea typeface="微软雅黑" panose="020B0503020204020204" pitchFamily="34" charset="-122"/>
              </a:rPr>
              <a:t>余量</a:t>
            </a:r>
            <a:r>
              <a:rPr kumimoji="1" lang="zh-CN" altLang="en-US" sz="2000" spc="150" dirty="0">
                <a:solidFill>
                  <a:srgbClr val="F8F8F8">
                    <a:lumMod val="25000"/>
                  </a:srgbClr>
                </a:solidFill>
                <a:latin typeface="微软雅黑" panose="020B0503020204020204" pitchFamily="34" charset="-122"/>
                <a:ea typeface="微软雅黑" panose="020B0503020204020204" pitchFamily="34" charset="-122"/>
              </a:rPr>
              <a:t>）</a:t>
            </a:r>
            <a:endParaRPr kumimoji="1" lang="en-US" altLang="zh-CN" sz="2000" spc="150" dirty="0">
              <a:solidFill>
                <a:srgbClr val="F8F8F8">
                  <a:lumMod val="25000"/>
                </a:srgbClr>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Ø"/>
              <a:defRPr/>
            </a:pP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p:txBody>
      </p:sp>
      <p:sp>
        <p:nvSpPr>
          <p:cNvPr id="25" name="左大括号 24"/>
          <p:cNvSpPr/>
          <p:nvPr/>
        </p:nvSpPr>
        <p:spPr bwMode="auto">
          <a:xfrm>
            <a:off x="995363" y="2051050"/>
            <a:ext cx="165100" cy="714375"/>
          </a:xfrm>
          <a:prstGeom prst="leftBrac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txBody>
          <a:bodyPr wrap="none" lIns="92075" tIns="46038" rIns="92075" bIns="46038" anchor="ctr"/>
          <a:lstStyle/>
          <a:p>
            <a:pPr algn="ctr" eaLnBrk="1" hangingPunct="1">
              <a:defRPr/>
            </a:pPr>
            <a:endParaRPr kumimoji="1" lang="zh-CN" altLang="en-US" sz="3200">
              <a:solidFill>
                <a:schemeClr val="bg2"/>
              </a:solidFill>
              <a:latin typeface="黑体" pitchFamily="2" charset="-122"/>
              <a:ea typeface="黑体" pitchFamily="2" charset="-122"/>
            </a:endParaRPr>
          </a:p>
        </p:txBody>
      </p:sp>
      <p:sp>
        <p:nvSpPr>
          <p:cNvPr id="26" name="左大括号 25"/>
          <p:cNvSpPr/>
          <p:nvPr/>
        </p:nvSpPr>
        <p:spPr bwMode="auto">
          <a:xfrm>
            <a:off x="942975" y="3563938"/>
            <a:ext cx="217488" cy="1365250"/>
          </a:xfrm>
          <a:prstGeom prst="leftBrac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txBody>
          <a:bodyPr wrap="none" lIns="92075" tIns="46038" rIns="92075" bIns="46038" anchor="ctr"/>
          <a:lstStyle/>
          <a:p>
            <a:pPr algn="ctr" eaLnBrk="1" hangingPunct="1">
              <a:defRPr/>
            </a:pPr>
            <a:endParaRPr kumimoji="1" lang="zh-CN" altLang="en-US" sz="3200">
              <a:solidFill>
                <a:schemeClr val="bg2"/>
              </a:solidFill>
              <a:latin typeface="黑体" pitchFamily="2" charset="-122"/>
              <a:ea typeface="黑体" pitchFamily="2" charset="-122"/>
            </a:endParaRPr>
          </a:p>
        </p:txBody>
      </p:sp>
      <p:sp>
        <p:nvSpPr>
          <p:cNvPr id="27" name="左大括号 26"/>
          <p:cNvSpPr/>
          <p:nvPr/>
        </p:nvSpPr>
        <p:spPr bwMode="auto">
          <a:xfrm>
            <a:off x="984250" y="5329238"/>
            <a:ext cx="155575" cy="795337"/>
          </a:xfrm>
          <a:prstGeom prst="leftBrac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txBody>
          <a:bodyPr wrap="none" lIns="92075" tIns="46038" rIns="92075" bIns="46038" anchor="ctr"/>
          <a:lstStyle/>
          <a:p>
            <a:pPr algn="ctr" eaLnBrk="1" hangingPunct="1">
              <a:defRPr/>
            </a:pPr>
            <a:endParaRPr kumimoji="1" lang="zh-CN" altLang="en-US" sz="3200">
              <a:solidFill>
                <a:schemeClr val="bg2"/>
              </a:solidFill>
              <a:latin typeface="黑体" pitchFamily="2" charset="-122"/>
              <a:ea typeface="黑体" pitchFamily="2" charset="-122"/>
            </a:endParaRPr>
          </a:p>
        </p:txBody>
      </p:sp>
      <p:sp>
        <p:nvSpPr>
          <p:cNvPr id="28" name="文本框 2"/>
          <p:cNvSpPr txBox="1">
            <a:spLocks noChangeArrowheads="1"/>
          </p:cNvSpPr>
          <p:nvPr/>
        </p:nvSpPr>
        <p:spPr bwMode="auto">
          <a:xfrm>
            <a:off x="77788" y="2051050"/>
            <a:ext cx="8302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r>
              <a:rPr lang="zh-CN" altLang="en-US">
                <a:solidFill>
                  <a:srgbClr val="FF0000"/>
                </a:solidFill>
                <a:latin typeface="微软雅黑" panose="020B0503020204020204" pitchFamily="34" charset="-122"/>
                <a:ea typeface="微软雅黑" panose="020B0503020204020204" pitchFamily="34" charset="-122"/>
              </a:rPr>
              <a:t>项目</a:t>
            </a:r>
            <a:r>
              <a:rPr lang="zh-CN" altLang="en-US">
                <a:latin typeface="微软雅黑" panose="020B0503020204020204" pitchFamily="34" charset="-122"/>
                <a:ea typeface="微软雅黑" panose="020B0503020204020204" pitchFamily="34" charset="-122"/>
              </a:rPr>
              <a:t>要求</a:t>
            </a:r>
          </a:p>
        </p:txBody>
      </p:sp>
      <p:sp>
        <p:nvSpPr>
          <p:cNvPr id="29" name="文本框 16"/>
          <p:cNvSpPr txBox="1">
            <a:spLocks noChangeArrowheads="1"/>
          </p:cNvSpPr>
          <p:nvPr/>
        </p:nvSpPr>
        <p:spPr bwMode="auto">
          <a:xfrm>
            <a:off x="77788" y="3646488"/>
            <a:ext cx="8302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r>
              <a:rPr lang="zh-CN" altLang="en-US">
                <a:solidFill>
                  <a:srgbClr val="FF0000"/>
                </a:solidFill>
                <a:latin typeface="微软雅黑" panose="020B0503020204020204" pitchFamily="34" charset="-122"/>
                <a:ea typeface="微软雅黑" panose="020B0503020204020204" pitchFamily="34" charset="-122"/>
              </a:rPr>
              <a:t>微网运行</a:t>
            </a:r>
            <a:r>
              <a:rPr lang="zh-CN" altLang="en-US">
                <a:latin typeface="微软雅黑" panose="020B0503020204020204" pitchFamily="34" charset="-122"/>
                <a:ea typeface="微软雅黑" panose="020B0503020204020204" pitchFamily="34" charset="-122"/>
              </a:rPr>
              <a:t>要求</a:t>
            </a:r>
          </a:p>
        </p:txBody>
      </p:sp>
      <p:sp>
        <p:nvSpPr>
          <p:cNvPr id="30" name="文本框 17"/>
          <p:cNvSpPr txBox="1">
            <a:spLocks noChangeArrowheads="1"/>
          </p:cNvSpPr>
          <p:nvPr/>
        </p:nvSpPr>
        <p:spPr bwMode="auto">
          <a:xfrm>
            <a:off x="120650" y="5329238"/>
            <a:ext cx="8318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r>
              <a:rPr lang="zh-CN" altLang="en-US">
                <a:solidFill>
                  <a:srgbClr val="FF0000"/>
                </a:solidFill>
                <a:latin typeface="微软雅黑" panose="020B0503020204020204" pitchFamily="34" charset="-122"/>
                <a:ea typeface="微软雅黑" panose="020B0503020204020204" pitchFamily="34" charset="-122"/>
              </a:rPr>
              <a:t>寿命</a:t>
            </a:r>
            <a:r>
              <a:rPr lang="zh-CN" altLang="en-US">
                <a:latin typeface="微软雅黑" panose="020B0503020204020204" pitchFamily="34" charset="-122"/>
                <a:ea typeface="微软雅黑" panose="020B0503020204020204" pitchFamily="34" charset="-122"/>
              </a:rPr>
              <a:t>要求</a:t>
            </a:r>
          </a:p>
        </p:txBody>
      </p:sp>
    </p:spTree>
    <p:extLst>
      <p:ext uri="{BB962C8B-B14F-4D97-AF65-F5344CB8AC3E}">
        <p14:creationId xmlns:p14="http://schemas.microsoft.com/office/powerpoint/2010/main" val="4207026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p:sp>
        <p:nvSpPr>
          <p:cNvPr id="35843" name="矩形 5"/>
          <p:cNvSpPr>
            <a:spLocks noChangeArrowheads="1"/>
          </p:cNvSpPr>
          <p:nvPr/>
        </p:nvSpPr>
        <p:spPr bwMode="auto">
          <a:xfrm>
            <a:off x="1447800" y="836613"/>
            <a:ext cx="7870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a:solidFill>
                  <a:srgbClr val="000000"/>
                </a:solidFill>
                <a:latin typeface="微软雅黑" panose="020B0503020204020204" pitchFamily="34" charset="-122"/>
                <a:ea typeface="微软雅黑" panose="020B0503020204020204" pitchFamily="34" charset="-122"/>
                <a:sym typeface="+mn-ea"/>
              </a:rPr>
              <a:t>研究内容</a:t>
            </a:r>
            <a:r>
              <a:rPr lang="en-US" altLang="zh-CN" sz="2000">
                <a:solidFill>
                  <a:srgbClr val="000000"/>
                </a:solidFill>
                <a:latin typeface="微软雅黑" panose="020B0503020204020204" pitchFamily="34" charset="-122"/>
                <a:ea typeface="微软雅黑" panose="020B0503020204020204" pitchFamily="34" charset="-122"/>
                <a:sym typeface="+mn-ea"/>
              </a:rPr>
              <a:t>3</a:t>
            </a:r>
            <a:r>
              <a:rPr lang="zh-CN" altLang="en-US" sz="2000">
                <a:solidFill>
                  <a:srgbClr val="000000"/>
                </a:solidFill>
                <a:latin typeface="微软雅黑" panose="020B0503020204020204" pitchFamily="34" charset="-122"/>
                <a:ea typeface="微软雅黑" panose="020B0503020204020204" pitchFamily="34" charset="-122"/>
                <a:sym typeface="+mn-ea"/>
              </a:rPr>
              <a:t>：计及稳定性和经济能效的系统及部件参数优化匹配技术</a:t>
            </a:r>
          </a:p>
        </p:txBody>
      </p:sp>
      <p:sp>
        <p:nvSpPr>
          <p:cNvPr id="47" name="矩形 46"/>
          <p:cNvSpPr/>
          <p:nvPr/>
        </p:nvSpPr>
        <p:spPr bwMode="gray">
          <a:xfrm>
            <a:off x="263525" y="2570163"/>
            <a:ext cx="8731250" cy="3890962"/>
          </a:xfrm>
          <a:prstGeom prst="rect">
            <a:avLst/>
          </a:prstGeom>
          <a:solidFill>
            <a:schemeClr val="accent3"/>
          </a:solidFill>
          <a:ln w="19050">
            <a:solidFill>
              <a:schemeClr val="tx1"/>
            </a:solid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400" kern="0" dirty="0">
              <a:solidFill>
                <a:srgbClr val="080808"/>
              </a:solidFill>
              <a:ea typeface="宋体" pitchFamily="2" charset="-122"/>
              <a:cs typeface="Arial" charset="0"/>
            </a:endParaRPr>
          </a:p>
        </p:txBody>
      </p:sp>
      <p:sp>
        <p:nvSpPr>
          <p:cNvPr id="48" name="圆角矩形 53"/>
          <p:cNvSpPr/>
          <p:nvPr/>
        </p:nvSpPr>
        <p:spPr>
          <a:xfrm>
            <a:off x="1166813" y="1420813"/>
            <a:ext cx="7824787" cy="1058862"/>
          </a:xfrm>
          <a:prstGeom prst="roundRect">
            <a:avLst>
              <a:gd name="adj" fmla="val 4806"/>
            </a:avLst>
          </a:prstGeom>
          <a:solidFill>
            <a:sysClr val="window" lastClr="FFFFFF"/>
          </a:solidFill>
          <a:ln w="28575" cap="flat" cmpd="sng" algn="ctr">
            <a:solidFill>
              <a:srgbClr val="076655"/>
            </a:solidFill>
            <a:prstDash val="sysDash"/>
            <a:miter lim="800000"/>
          </a:ln>
          <a:effectLst/>
        </p:spPr>
        <p:txBody>
          <a:bodyPr anchor="ctr"/>
          <a:lstStyle/>
          <a:p>
            <a:pPr>
              <a:lnSpc>
                <a:spcPct val="120000"/>
              </a:lnSpc>
              <a:defRPr/>
            </a:pPr>
            <a:r>
              <a:rPr kumimoji="1" lang="zh-CN" altLang="en-US" sz="2000" spc="150" dirty="0">
                <a:solidFill>
                  <a:srgbClr val="F8F8F8">
                    <a:lumMod val="25000"/>
                  </a:srgbClr>
                </a:solidFill>
                <a:latin typeface="微软雅黑" panose="020B0503020204020204" pitchFamily="34" charset="-122"/>
                <a:ea typeface="微软雅黑" panose="020B0503020204020204" pitchFamily="34" charset="-122"/>
              </a:rPr>
              <a:t>容量配置约束条件设置：</a:t>
            </a:r>
            <a:endParaRPr kumimoji="1" lang="en-US" altLang="zh-CN" sz="2000" spc="150" dirty="0">
              <a:solidFill>
                <a:srgbClr val="F8F8F8">
                  <a:lumMod val="25000"/>
                </a:srgbClr>
              </a:solidFill>
              <a:latin typeface="微软雅黑" panose="020B0503020204020204" pitchFamily="34" charset="-122"/>
              <a:ea typeface="微软雅黑" panose="020B0503020204020204" pitchFamily="34" charset="-122"/>
            </a:endParaRPr>
          </a:p>
          <a:p>
            <a:pPr marL="342900" indent="-342900">
              <a:lnSpc>
                <a:spcPct val="120000"/>
              </a:lnSpc>
              <a:buFont typeface="+mj-ea"/>
              <a:buAutoNum type="circleNumDbPlain" startAt="11"/>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仅限可再生能源电解水</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marL="342900" indent="-342900">
              <a:lnSpc>
                <a:spcPct val="120000"/>
              </a:lnSpc>
              <a:buFont typeface="+mj-ea"/>
              <a:buAutoNum type="circleNumDbPlain" startAt="11"/>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电解槽与燃料电池不同时运行</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p:txBody>
      </p:sp>
      <p:sp>
        <p:nvSpPr>
          <p:cNvPr id="49" name="左大括号 48"/>
          <p:cNvSpPr/>
          <p:nvPr/>
        </p:nvSpPr>
        <p:spPr bwMode="auto">
          <a:xfrm>
            <a:off x="976313" y="1925638"/>
            <a:ext cx="187325" cy="415925"/>
          </a:xfrm>
          <a:prstGeom prst="leftBrac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txBody>
          <a:bodyPr wrap="none" lIns="92075" tIns="46038" rIns="92075" bIns="46038" anchor="ctr"/>
          <a:lstStyle/>
          <a:p>
            <a:pPr algn="ctr" eaLnBrk="1" hangingPunct="1">
              <a:defRPr/>
            </a:pPr>
            <a:endParaRPr kumimoji="1" lang="zh-CN" altLang="en-US" sz="3200">
              <a:solidFill>
                <a:schemeClr val="bg2"/>
              </a:solidFill>
              <a:latin typeface="黑体" pitchFamily="2" charset="-122"/>
              <a:ea typeface="黑体" pitchFamily="2" charset="-122"/>
            </a:endParaRPr>
          </a:p>
        </p:txBody>
      </p:sp>
      <p:sp>
        <p:nvSpPr>
          <p:cNvPr id="50" name="文本框 2"/>
          <p:cNvSpPr txBox="1">
            <a:spLocks noChangeArrowheads="1"/>
          </p:cNvSpPr>
          <p:nvPr/>
        </p:nvSpPr>
        <p:spPr bwMode="auto">
          <a:xfrm>
            <a:off x="152400" y="1711325"/>
            <a:ext cx="8302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r>
              <a:rPr lang="zh-CN" altLang="en-US">
                <a:solidFill>
                  <a:srgbClr val="FF0000"/>
                </a:solidFill>
                <a:latin typeface="微软雅黑" panose="020B0503020204020204" pitchFamily="34" charset="-122"/>
                <a:ea typeface="微软雅黑" panose="020B0503020204020204" pitchFamily="34" charset="-122"/>
              </a:rPr>
              <a:t>能效</a:t>
            </a:r>
            <a:r>
              <a:rPr lang="zh-CN" altLang="en-US">
                <a:latin typeface="微软雅黑" panose="020B0503020204020204" pitchFamily="34" charset="-122"/>
                <a:ea typeface="微软雅黑" panose="020B0503020204020204" pitchFamily="34" charset="-122"/>
              </a:rPr>
              <a:t>要求</a:t>
            </a:r>
          </a:p>
        </p:txBody>
      </p:sp>
      <p:grpSp>
        <p:nvGrpSpPr>
          <p:cNvPr id="51" name="组合 27"/>
          <p:cNvGrpSpPr>
            <a:grpSpLocks/>
          </p:cNvGrpSpPr>
          <p:nvPr/>
        </p:nvGrpSpPr>
        <p:grpSpPr bwMode="auto">
          <a:xfrm>
            <a:off x="247650" y="2682875"/>
            <a:ext cx="5605463" cy="3363913"/>
            <a:chOff x="246961" y="2979661"/>
            <a:chExt cx="5606736" cy="3363920"/>
          </a:xfrm>
        </p:grpSpPr>
        <p:sp>
          <p:nvSpPr>
            <p:cNvPr id="52" name="文本框 4"/>
            <p:cNvSpPr txBox="1">
              <a:spLocks noChangeArrowheads="1"/>
            </p:cNvSpPr>
            <p:nvPr/>
          </p:nvSpPr>
          <p:spPr bwMode="auto">
            <a:xfrm>
              <a:off x="2903344" y="4722165"/>
              <a:ext cx="2659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r>
                <a:rPr lang="zh-CN" altLang="en-US">
                  <a:latin typeface="微软雅黑" panose="020B0503020204020204" pitchFamily="34" charset="-122"/>
                  <a:ea typeface="微软雅黑" panose="020B0503020204020204" pitchFamily="34" charset="-122"/>
                </a:rPr>
                <a:t>约束数学形式表达</a:t>
              </a:r>
            </a:p>
          </p:txBody>
        </p:sp>
        <p:graphicFrame>
          <p:nvGraphicFramePr>
            <p:cNvPr id="53" name="对象 6"/>
            <p:cNvGraphicFramePr>
              <a:graphicFrameLocks noChangeAspect="1"/>
            </p:cNvGraphicFramePr>
            <p:nvPr/>
          </p:nvGraphicFramePr>
          <p:xfrm>
            <a:off x="664318" y="3769553"/>
            <a:ext cx="5189379" cy="376609"/>
          </p:xfrm>
          <a:graphic>
            <a:graphicData uri="http://schemas.openxmlformats.org/presentationml/2006/ole">
              <mc:AlternateContent xmlns:mc="http://schemas.openxmlformats.org/markup-compatibility/2006">
                <mc:Choice xmlns:v="urn:schemas-microsoft-com:vml" Requires="v">
                  <p:oleObj spid="_x0000_s59868" name="Equation" r:id="rId4" imgW="3365280" imgH="241200" progId="Equation.DSMT4">
                    <p:embed/>
                  </p:oleObj>
                </mc:Choice>
                <mc:Fallback>
                  <p:oleObj name="Equation" r:id="rId4" imgW="3365280" imgH="241200" progId="Equation.DSMT4">
                    <p:embed/>
                    <p:pic>
                      <p:nvPicPr>
                        <p:cNvPr id="42005"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318" y="3769553"/>
                          <a:ext cx="5189379" cy="376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 name="对象 7"/>
            <p:cNvGraphicFramePr>
              <a:graphicFrameLocks noChangeAspect="1"/>
            </p:cNvGraphicFramePr>
            <p:nvPr/>
          </p:nvGraphicFramePr>
          <p:xfrm>
            <a:off x="664318" y="2979661"/>
            <a:ext cx="1789984" cy="648835"/>
          </p:xfrm>
          <a:graphic>
            <a:graphicData uri="http://schemas.openxmlformats.org/presentationml/2006/ole">
              <mc:AlternateContent xmlns:mc="http://schemas.openxmlformats.org/markup-compatibility/2006">
                <mc:Choice xmlns:v="urn:schemas-microsoft-com:vml" Requires="v">
                  <p:oleObj spid="_x0000_s59869" name="Equation" r:id="rId6" imgW="1054080" imgH="431640" progId="Equation.DSMT4">
                    <p:embed/>
                  </p:oleObj>
                </mc:Choice>
                <mc:Fallback>
                  <p:oleObj name="Equation" r:id="rId6" imgW="1054080" imgH="431640" progId="Equation.DSMT4">
                    <p:embed/>
                    <p:pic>
                      <p:nvPicPr>
                        <p:cNvPr id="42006"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318" y="2979661"/>
                          <a:ext cx="1789984" cy="64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 name="对象 8"/>
            <p:cNvGraphicFramePr>
              <a:graphicFrameLocks noChangeAspect="1"/>
            </p:cNvGraphicFramePr>
            <p:nvPr/>
          </p:nvGraphicFramePr>
          <p:xfrm>
            <a:off x="658656" y="4315949"/>
            <a:ext cx="857827" cy="376607"/>
          </p:xfrm>
          <a:graphic>
            <a:graphicData uri="http://schemas.openxmlformats.org/presentationml/2006/ole">
              <mc:AlternateContent xmlns:mc="http://schemas.openxmlformats.org/markup-compatibility/2006">
                <mc:Choice xmlns:v="urn:schemas-microsoft-com:vml" Requires="v">
                  <p:oleObj spid="_x0000_s59870" name="Equation" r:id="rId8" imgW="520560" imgH="228600" progId="Equation.DSMT4">
                    <p:embed/>
                  </p:oleObj>
                </mc:Choice>
                <mc:Fallback>
                  <p:oleObj name="Equation" r:id="rId8" imgW="520560" imgH="228600" progId="Equation.DSMT4">
                    <p:embed/>
                    <p:pic>
                      <p:nvPicPr>
                        <p:cNvPr id="42007" name="对象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8656" y="4315949"/>
                          <a:ext cx="857827" cy="37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 name="对象 10"/>
            <p:cNvGraphicFramePr>
              <a:graphicFrameLocks noChangeAspect="1"/>
            </p:cNvGraphicFramePr>
            <p:nvPr/>
          </p:nvGraphicFramePr>
          <p:xfrm>
            <a:off x="658656" y="4844317"/>
            <a:ext cx="1573213" cy="404812"/>
          </p:xfrm>
          <a:graphic>
            <a:graphicData uri="http://schemas.openxmlformats.org/presentationml/2006/ole">
              <mc:AlternateContent xmlns:mc="http://schemas.openxmlformats.org/markup-compatibility/2006">
                <mc:Choice xmlns:v="urn:schemas-microsoft-com:vml" Requires="v">
                  <p:oleObj spid="_x0000_s59871" name="Equation" r:id="rId10" imgW="939600" imgH="241200" progId="Equation.DSMT4">
                    <p:embed/>
                  </p:oleObj>
                </mc:Choice>
                <mc:Fallback>
                  <p:oleObj name="Equation" r:id="rId10" imgW="939600" imgH="241200" progId="Equation.DSMT4">
                    <p:embed/>
                    <p:pic>
                      <p:nvPicPr>
                        <p:cNvPr id="42008" name="对象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8656" y="4844317"/>
                          <a:ext cx="157321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 name="对象 11"/>
            <p:cNvGraphicFramePr>
              <a:graphicFrameLocks noChangeAspect="1"/>
            </p:cNvGraphicFramePr>
            <p:nvPr/>
          </p:nvGraphicFramePr>
          <p:xfrm>
            <a:off x="661874" y="5400890"/>
            <a:ext cx="1781321" cy="403953"/>
          </p:xfrm>
          <a:graphic>
            <a:graphicData uri="http://schemas.openxmlformats.org/presentationml/2006/ole">
              <mc:AlternateContent xmlns:mc="http://schemas.openxmlformats.org/markup-compatibility/2006">
                <mc:Choice xmlns:v="urn:schemas-microsoft-com:vml" Requires="v">
                  <p:oleObj spid="_x0000_s59872" name="Equation" r:id="rId12" imgW="1007334" imgH="228239" progId="Equation.DSMT4">
                    <p:embed/>
                  </p:oleObj>
                </mc:Choice>
                <mc:Fallback>
                  <p:oleObj name="Equation" r:id="rId12" imgW="1007334" imgH="228239" progId="Equation.DSMT4">
                    <p:embed/>
                    <p:pic>
                      <p:nvPicPr>
                        <p:cNvPr id="42009" name="对象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1874" y="5400890"/>
                          <a:ext cx="1781321" cy="40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 name="对象 23"/>
            <p:cNvGraphicFramePr>
              <a:graphicFrameLocks noChangeAspect="1"/>
            </p:cNvGraphicFramePr>
            <p:nvPr/>
          </p:nvGraphicFramePr>
          <p:xfrm>
            <a:off x="658656" y="5847194"/>
            <a:ext cx="1286094" cy="496387"/>
          </p:xfrm>
          <a:graphic>
            <a:graphicData uri="http://schemas.openxmlformats.org/presentationml/2006/ole">
              <mc:AlternateContent xmlns:mc="http://schemas.openxmlformats.org/markup-compatibility/2006">
                <mc:Choice xmlns:v="urn:schemas-microsoft-com:vml" Requires="v">
                  <p:oleObj spid="_x0000_s59873" name="Equation" r:id="rId14" imgW="723600" imgH="279360" progId="Equation.DSMT4">
                    <p:embed/>
                  </p:oleObj>
                </mc:Choice>
                <mc:Fallback>
                  <p:oleObj name="Equation" r:id="rId14" imgW="723600" imgH="279360" progId="Equation.DSMT4">
                    <p:embed/>
                    <p:pic>
                      <p:nvPicPr>
                        <p:cNvPr id="42010" name="对象 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8656" y="5847194"/>
                          <a:ext cx="1286094" cy="49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 name="文本框 24"/>
            <p:cNvSpPr txBox="1">
              <a:spLocks noChangeArrowheads="1"/>
            </p:cNvSpPr>
            <p:nvPr/>
          </p:nvSpPr>
          <p:spPr bwMode="auto">
            <a:xfrm>
              <a:off x="263881" y="3073245"/>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r>
                <a:rPr lang="zh-CN" altLang="en-US"/>
                <a:t>①</a:t>
              </a:r>
            </a:p>
          </p:txBody>
        </p:sp>
        <p:sp>
          <p:nvSpPr>
            <p:cNvPr id="60" name="文本框 28"/>
            <p:cNvSpPr txBox="1">
              <a:spLocks noChangeArrowheads="1"/>
            </p:cNvSpPr>
            <p:nvPr/>
          </p:nvSpPr>
          <p:spPr bwMode="auto">
            <a:xfrm>
              <a:off x="246961" y="3671310"/>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r>
                <a:rPr lang="zh-CN" altLang="en-US"/>
                <a:t>②</a:t>
              </a:r>
            </a:p>
          </p:txBody>
        </p:sp>
        <p:sp>
          <p:nvSpPr>
            <p:cNvPr id="61" name="文本框 30"/>
            <p:cNvSpPr txBox="1">
              <a:spLocks noChangeArrowheads="1"/>
            </p:cNvSpPr>
            <p:nvPr/>
          </p:nvSpPr>
          <p:spPr bwMode="auto">
            <a:xfrm>
              <a:off x="256430" y="4260500"/>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r>
                <a:rPr lang="zh-CN" altLang="en-US"/>
                <a:t>④</a:t>
              </a:r>
            </a:p>
          </p:txBody>
        </p:sp>
        <p:sp>
          <p:nvSpPr>
            <p:cNvPr id="62" name="文本框 31"/>
            <p:cNvSpPr txBox="1">
              <a:spLocks noChangeArrowheads="1"/>
            </p:cNvSpPr>
            <p:nvPr/>
          </p:nvSpPr>
          <p:spPr bwMode="auto">
            <a:xfrm>
              <a:off x="246961" y="4799097"/>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r>
                <a:rPr lang="zh-CN" altLang="en-US"/>
                <a:t>⑤</a:t>
              </a:r>
            </a:p>
          </p:txBody>
        </p:sp>
        <p:sp>
          <p:nvSpPr>
            <p:cNvPr id="63" name="文本框 32"/>
            <p:cNvSpPr txBox="1">
              <a:spLocks noChangeArrowheads="1"/>
            </p:cNvSpPr>
            <p:nvPr/>
          </p:nvSpPr>
          <p:spPr bwMode="auto">
            <a:xfrm>
              <a:off x="251839" y="5334111"/>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r>
                <a:rPr lang="zh-CN" altLang="en-US"/>
                <a:t>⑥</a:t>
              </a:r>
            </a:p>
          </p:txBody>
        </p:sp>
        <p:sp>
          <p:nvSpPr>
            <p:cNvPr id="64" name="文本框 33"/>
            <p:cNvSpPr txBox="1">
              <a:spLocks noChangeArrowheads="1"/>
            </p:cNvSpPr>
            <p:nvPr/>
          </p:nvSpPr>
          <p:spPr bwMode="auto">
            <a:xfrm>
              <a:off x="256430" y="5858063"/>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r>
                <a:rPr lang="zh-CN" altLang="en-US"/>
                <a:t>⑦</a:t>
              </a:r>
            </a:p>
          </p:txBody>
        </p:sp>
      </p:grpSp>
      <p:grpSp>
        <p:nvGrpSpPr>
          <p:cNvPr id="65" name="组合 25"/>
          <p:cNvGrpSpPr>
            <a:grpSpLocks/>
          </p:cNvGrpSpPr>
          <p:nvPr/>
        </p:nvGrpSpPr>
        <p:grpSpPr bwMode="auto">
          <a:xfrm>
            <a:off x="5940425" y="2605088"/>
            <a:ext cx="2962275" cy="3744912"/>
            <a:chOff x="5918709" y="2902778"/>
            <a:chExt cx="2961410" cy="3745367"/>
          </a:xfrm>
        </p:grpSpPr>
        <p:graphicFrame>
          <p:nvGraphicFramePr>
            <p:cNvPr id="66" name="对象 12"/>
            <p:cNvGraphicFramePr>
              <a:graphicFrameLocks noChangeAspect="1"/>
            </p:cNvGraphicFramePr>
            <p:nvPr/>
          </p:nvGraphicFramePr>
          <p:xfrm>
            <a:off x="6395876" y="2902778"/>
            <a:ext cx="1943100" cy="866775"/>
          </p:xfrm>
          <a:graphic>
            <a:graphicData uri="http://schemas.openxmlformats.org/presentationml/2006/ole">
              <mc:AlternateContent xmlns:mc="http://schemas.openxmlformats.org/markup-compatibility/2006">
                <mc:Choice xmlns:v="urn:schemas-microsoft-com:vml" Requires="v">
                  <p:oleObj spid="_x0000_s59874" name="Equation" r:id="rId16" imgW="1943065" imgH="867271" progId="Equation.DSMT4">
                    <p:embed/>
                  </p:oleObj>
                </mc:Choice>
                <mc:Fallback>
                  <p:oleObj name="Equation" r:id="rId16" imgW="1943065" imgH="867271" progId="Equation.DSMT4">
                    <p:embed/>
                    <p:pic>
                      <p:nvPicPr>
                        <p:cNvPr id="41994" name="对象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95876" y="2902778"/>
                          <a:ext cx="194310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 name="对象 15"/>
            <p:cNvGraphicFramePr>
              <a:graphicFrameLocks noChangeAspect="1"/>
            </p:cNvGraphicFramePr>
            <p:nvPr/>
          </p:nvGraphicFramePr>
          <p:xfrm>
            <a:off x="6395876" y="3826576"/>
            <a:ext cx="1671637" cy="476250"/>
          </p:xfrm>
          <a:graphic>
            <a:graphicData uri="http://schemas.openxmlformats.org/presentationml/2006/ole">
              <mc:AlternateContent xmlns:mc="http://schemas.openxmlformats.org/markup-compatibility/2006">
                <mc:Choice xmlns:v="urn:schemas-microsoft-com:vml" Requires="v">
                  <p:oleObj spid="_x0000_s59875" name="Equation" r:id="rId18" imgW="1671965" imgH="477017" progId="Equation.DSMT4">
                    <p:embed/>
                  </p:oleObj>
                </mc:Choice>
                <mc:Fallback>
                  <p:oleObj name="Equation" r:id="rId18" imgW="1671965" imgH="477017" progId="Equation.DSMT4">
                    <p:embed/>
                    <p:pic>
                      <p:nvPicPr>
                        <p:cNvPr id="41995" name="对象 1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95876" y="3826576"/>
                          <a:ext cx="16716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 name="对象 20"/>
            <p:cNvGraphicFramePr>
              <a:graphicFrameLocks noChangeAspect="1"/>
            </p:cNvGraphicFramePr>
            <p:nvPr/>
          </p:nvGraphicFramePr>
          <p:xfrm>
            <a:off x="6395876" y="4414244"/>
            <a:ext cx="1862681" cy="403955"/>
          </p:xfrm>
          <a:graphic>
            <a:graphicData uri="http://schemas.openxmlformats.org/presentationml/2006/ole">
              <mc:AlternateContent xmlns:mc="http://schemas.openxmlformats.org/markup-compatibility/2006">
                <mc:Choice xmlns:v="urn:schemas-microsoft-com:vml" Requires="v">
                  <p:oleObj spid="_x0000_s59876" name="Equation" r:id="rId20" imgW="1054738" imgH="228239" progId="Equation.DSMT4">
                    <p:embed/>
                  </p:oleObj>
                </mc:Choice>
                <mc:Fallback>
                  <p:oleObj name="Equation" r:id="rId20" imgW="1054738" imgH="228239" progId="Equation.DSMT4">
                    <p:embed/>
                    <p:pic>
                      <p:nvPicPr>
                        <p:cNvPr id="41996" name="对象 2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395876" y="4414244"/>
                          <a:ext cx="1862681" cy="403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 name="对象 21"/>
            <p:cNvGraphicFramePr>
              <a:graphicFrameLocks noChangeAspect="1"/>
            </p:cNvGraphicFramePr>
            <p:nvPr/>
          </p:nvGraphicFramePr>
          <p:xfrm>
            <a:off x="6320935" y="4828576"/>
            <a:ext cx="2559184" cy="1372653"/>
          </p:xfrm>
          <a:graphic>
            <a:graphicData uri="http://schemas.openxmlformats.org/presentationml/2006/ole">
              <mc:AlternateContent xmlns:mc="http://schemas.openxmlformats.org/markup-compatibility/2006">
                <mc:Choice xmlns:v="urn:schemas-microsoft-com:vml" Requires="v">
                  <p:oleObj spid="_x0000_s59877" name="Equation" r:id="rId22" imgW="1396800" imgH="749160" progId="Equation.DSMT4">
                    <p:embed/>
                  </p:oleObj>
                </mc:Choice>
                <mc:Fallback>
                  <p:oleObj name="Equation" r:id="rId22" imgW="1396800" imgH="749160" progId="Equation.DSMT4">
                    <p:embed/>
                    <p:pic>
                      <p:nvPicPr>
                        <p:cNvPr id="41997" name="对象 2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20935" y="4828576"/>
                          <a:ext cx="2559184" cy="137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 name="对象 22"/>
            <p:cNvGraphicFramePr>
              <a:graphicFrameLocks noChangeAspect="1"/>
            </p:cNvGraphicFramePr>
            <p:nvPr/>
          </p:nvGraphicFramePr>
          <p:xfrm>
            <a:off x="6395875" y="6257996"/>
            <a:ext cx="1261481" cy="390149"/>
          </p:xfrm>
          <a:graphic>
            <a:graphicData uri="http://schemas.openxmlformats.org/presentationml/2006/ole">
              <mc:AlternateContent xmlns:mc="http://schemas.openxmlformats.org/markup-compatibility/2006">
                <mc:Choice xmlns:v="urn:schemas-microsoft-com:vml" Requires="v">
                  <p:oleObj spid="_x0000_s59878" name="Equation" r:id="rId24" imgW="769596" imgH="237585" progId="Equation.DSMT4">
                    <p:embed/>
                  </p:oleObj>
                </mc:Choice>
                <mc:Fallback>
                  <p:oleObj name="Equation" r:id="rId24" imgW="769596" imgH="237585" progId="Equation.DSMT4">
                    <p:embed/>
                    <p:pic>
                      <p:nvPicPr>
                        <p:cNvPr id="41998" name="对象 2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395875" y="6257996"/>
                          <a:ext cx="1261481" cy="390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 name="文本框 34"/>
            <p:cNvSpPr txBox="1">
              <a:spLocks noChangeArrowheads="1"/>
            </p:cNvSpPr>
            <p:nvPr/>
          </p:nvSpPr>
          <p:spPr bwMode="auto">
            <a:xfrm>
              <a:off x="5935629" y="3838801"/>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r>
                <a:rPr lang="zh-CN" altLang="en-US"/>
                <a:t>⑨</a:t>
              </a:r>
            </a:p>
          </p:txBody>
        </p:sp>
        <p:sp>
          <p:nvSpPr>
            <p:cNvPr id="72" name="文本框 35"/>
            <p:cNvSpPr txBox="1">
              <a:spLocks noChangeArrowheads="1"/>
            </p:cNvSpPr>
            <p:nvPr/>
          </p:nvSpPr>
          <p:spPr bwMode="auto">
            <a:xfrm>
              <a:off x="5918709" y="3105299"/>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r>
                <a:rPr lang="zh-CN" altLang="en-US"/>
                <a:t>⑧</a:t>
              </a:r>
            </a:p>
          </p:txBody>
        </p:sp>
        <p:sp>
          <p:nvSpPr>
            <p:cNvPr id="73" name="文本框 36"/>
            <p:cNvSpPr txBox="1">
              <a:spLocks noChangeArrowheads="1"/>
            </p:cNvSpPr>
            <p:nvPr/>
          </p:nvSpPr>
          <p:spPr bwMode="auto">
            <a:xfrm>
              <a:off x="5935629" y="4354379"/>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r>
                <a:rPr lang="zh-CN" altLang="en-US"/>
                <a:t>⑩</a:t>
              </a:r>
            </a:p>
          </p:txBody>
        </p:sp>
        <p:sp>
          <p:nvSpPr>
            <p:cNvPr id="74" name="文本框 38"/>
            <p:cNvSpPr txBox="1">
              <a:spLocks noChangeArrowheads="1"/>
            </p:cNvSpPr>
            <p:nvPr/>
          </p:nvSpPr>
          <p:spPr bwMode="auto">
            <a:xfrm>
              <a:off x="5951854" y="5284069"/>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r>
                <a:rPr lang="zh-CN" altLang="en-US">
                  <a:latin typeface="MS UI Gothic" panose="020B0600070205080204" pitchFamily="34" charset="-128"/>
                  <a:ea typeface="MS UI Gothic" panose="020B0600070205080204" pitchFamily="34" charset="-128"/>
                </a:rPr>
                <a:t>⑪</a:t>
              </a:r>
              <a:endParaRPr lang="zh-CN" altLang="en-US"/>
            </a:p>
          </p:txBody>
        </p:sp>
        <p:sp>
          <p:nvSpPr>
            <p:cNvPr id="75" name="文本框 39"/>
            <p:cNvSpPr txBox="1">
              <a:spLocks noChangeArrowheads="1"/>
            </p:cNvSpPr>
            <p:nvPr/>
          </p:nvSpPr>
          <p:spPr bwMode="auto">
            <a:xfrm>
              <a:off x="5963105" y="6180301"/>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r>
                <a:rPr lang="zh-CN" altLang="en-US">
                  <a:latin typeface="MS UI Gothic" panose="020B0600070205080204" pitchFamily="34" charset="-128"/>
                  <a:ea typeface="MS UI Gothic" panose="020B0600070205080204" pitchFamily="34" charset="-128"/>
                </a:rPr>
                <a:t>⑫</a:t>
              </a:r>
              <a:endParaRPr lang="zh-CN" altLang="en-US"/>
            </a:p>
          </p:txBody>
        </p:sp>
      </p:grpSp>
    </p:spTree>
    <p:extLst>
      <p:ext uri="{BB962C8B-B14F-4D97-AF65-F5344CB8AC3E}">
        <p14:creationId xmlns:p14="http://schemas.microsoft.com/office/powerpoint/2010/main" val="3665024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p:sp>
        <p:nvSpPr>
          <p:cNvPr id="35843" name="矩形 5"/>
          <p:cNvSpPr>
            <a:spLocks noChangeArrowheads="1"/>
          </p:cNvSpPr>
          <p:nvPr/>
        </p:nvSpPr>
        <p:spPr bwMode="auto">
          <a:xfrm>
            <a:off x="1447800" y="836613"/>
            <a:ext cx="7870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a:solidFill>
                  <a:srgbClr val="000000"/>
                </a:solidFill>
                <a:latin typeface="微软雅黑" panose="020B0503020204020204" pitchFamily="34" charset="-122"/>
                <a:ea typeface="微软雅黑" panose="020B0503020204020204" pitchFamily="34" charset="-122"/>
                <a:sym typeface="+mn-ea"/>
              </a:rPr>
              <a:t>研究内容</a:t>
            </a:r>
            <a:r>
              <a:rPr lang="en-US" altLang="zh-CN" sz="2000">
                <a:solidFill>
                  <a:srgbClr val="000000"/>
                </a:solidFill>
                <a:latin typeface="微软雅黑" panose="020B0503020204020204" pitchFamily="34" charset="-122"/>
                <a:ea typeface="微软雅黑" panose="020B0503020204020204" pitchFamily="34" charset="-122"/>
                <a:sym typeface="+mn-ea"/>
              </a:rPr>
              <a:t>3</a:t>
            </a:r>
            <a:r>
              <a:rPr lang="zh-CN" altLang="en-US" sz="2000">
                <a:solidFill>
                  <a:srgbClr val="000000"/>
                </a:solidFill>
                <a:latin typeface="微软雅黑" panose="020B0503020204020204" pitchFamily="34" charset="-122"/>
                <a:ea typeface="微软雅黑" panose="020B0503020204020204" pitchFamily="34" charset="-122"/>
                <a:sym typeface="+mn-ea"/>
              </a:rPr>
              <a:t>：计及稳定性和经济能效的系统及部件参数优化匹配技术</a:t>
            </a:r>
          </a:p>
        </p:txBody>
      </p:sp>
      <p:sp>
        <p:nvSpPr>
          <p:cNvPr id="47" name="圆角矩形 53"/>
          <p:cNvSpPr/>
          <p:nvPr/>
        </p:nvSpPr>
        <p:spPr>
          <a:xfrm>
            <a:off x="76200" y="1484313"/>
            <a:ext cx="8991600" cy="1143000"/>
          </a:xfrm>
          <a:prstGeom prst="roundRect">
            <a:avLst>
              <a:gd name="adj" fmla="val 4806"/>
            </a:avLst>
          </a:prstGeom>
          <a:solidFill>
            <a:sysClr val="window" lastClr="FFFFFF"/>
          </a:solidFill>
          <a:ln w="28575" cap="flat" cmpd="sng" algn="ctr">
            <a:solidFill>
              <a:srgbClr val="076655"/>
            </a:solidFill>
            <a:prstDash val="sysDash"/>
            <a:miter lim="800000"/>
          </a:ln>
          <a:effectLst/>
        </p:spPr>
        <p:txBody>
          <a:bodyPr anchor="ctr"/>
          <a:lstStyle/>
          <a:p>
            <a:pPr>
              <a:lnSpc>
                <a:spcPct val="120000"/>
              </a:lnSpc>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优化配置典型场景提取及极端场景划分：</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a:lnSpc>
                <a:spcPct val="120000"/>
              </a:lnSpc>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利用</a:t>
            </a:r>
            <a:r>
              <a:rPr kumimoji="1" lang="zh-CN" altLang="en-US" sz="1800" spc="150" dirty="0">
                <a:solidFill>
                  <a:srgbClr val="FF0000"/>
                </a:solidFill>
                <a:latin typeface="微软雅黑" panose="020B0503020204020204" pitchFamily="34" charset="-122"/>
                <a:ea typeface="微软雅黑" panose="020B0503020204020204" pitchFamily="34" charset="-122"/>
              </a:rPr>
              <a:t>宁波慈溪</a:t>
            </a:r>
            <a:r>
              <a:rPr kumimoji="1" lang="en-US" altLang="zh-CN" sz="1800" spc="150" dirty="0">
                <a:solidFill>
                  <a:srgbClr val="FF0000"/>
                </a:solidFill>
                <a:latin typeface="微软雅黑" panose="020B0503020204020204" pitchFamily="34" charset="-122"/>
                <a:ea typeface="微软雅黑" panose="020B0503020204020204" pitchFamily="34" charset="-122"/>
              </a:rPr>
              <a:t>2019</a:t>
            </a:r>
            <a:r>
              <a:rPr kumimoji="1" lang="zh-CN" altLang="en-US" sz="1800" spc="150" dirty="0">
                <a:solidFill>
                  <a:srgbClr val="FF0000"/>
                </a:solidFill>
                <a:latin typeface="微软雅黑" panose="020B0503020204020204" pitchFamily="34" charset="-122"/>
                <a:ea typeface="微软雅黑" panose="020B0503020204020204" pitchFamily="34" charset="-122"/>
              </a:rPr>
              <a:t>年一年的</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天气数据，基于</a:t>
            </a:r>
            <a:r>
              <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rPr>
              <a:t>k-means</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聚类方法</a:t>
            </a:r>
            <a:r>
              <a:rPr kumimoji="1" lang="zh-CN" altLang="en-US" sz="1800" spc="150" dirty="0">
                <a:solidFill>
                  <a:srgbClr val="FF0000"/>
                </a:solidFill>
                <a:latin typeface="微软雅黑" panose="020B0503020204020204" pitchFamily="34" charset="-122"/>
                <a:ea typeface="微软雅黑" panose="020B0503020204020204" pitchFamily="34" charset="-122"/>
              </a:rPr>
              <a:t>提取极端场景及典型场景</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，实现场景分类。同时为负荷数据，</a:t>
            </a:r>
            <a:r>
              <a:rPr kumimoji="1" lang="zh-CN" altLang="en-US" sz="1800" spc="150" dirty="0">
                <a:solidFill>
                  <a:srgbClr val="FF0000"/>
                </a:solidFill>
                <a:latin typeface="微软雅黑" panose="020B0503020204020204" pitchFamily="34" charset="-122"/>
                <a:ea typeface="微软雅黑" panose="020B0503020204020204" pitchFamily="34" charset="-122"/>
              </a:rPr>
              <a:t>添加电动汽车快充冲击</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p:txBody>
      </p:sp>
      <p:sp>
        <p:nvSpPr>
          <p:cNvPr id="48" name="文本框 89"/>
          <p:cNvSpPr txBox="1">
            <a:spLocks noChangeArrowheads="1"/>
          </p:cNvSpPr>
          <p:nvPr/>
        </p:nvSpPr>
        <p:spPr bwMode="auto">
          <a:xfrm>
            <a:off x="779463" y="3101975"/>
            <a:ext cx="3225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2000">
                <a:solidFill>
                  <a:srgbClr val="000000"/>
                </a:solidFill>
                <a:latin typeface="微软雅黑" panose="020B0503020204020204" pitchFamily="34" charset="-122"/>
                <a:ea typeface="微软雅黑" panose="020B0503020204020204" pitchFamily="34" charset="-122"/>
              </a:rPr>
              <a:t>全年</a:t>
            </a:r>
            <a:r>
              <a:rPr kumimoji="0" lang="en-US" altLang="zh-CN" sz="2000">
                <a:solidFill>
                  <a:srgbClr val="000000"/>
                </a:solidFill>
                <a:latin typeface="微软雅黑" panose="020B0503020204020204" pitchFamily="34" charset="-122"/>
                <a:ea typeface="微软雅黑" panose="020B0503020204020204" pitchFamily="34" charset="-122"/>
              </a:rPr>
              <a:t>168</a:t>
            </a:r>
            <a:r>
              <a:rPr kumimoji="0" lang="zh-CN" altLang="en-US" sz="2000">
                <a:solidFill>
                  <a:srgbClr val="000000"/>
                </a:solidFill>
                <a:latin typeface="微软雅黑" panose="020B0503020204020204" pitchFamily="34" charset="-122"/>
                <a:ea typeface="微软雅黑" panose="020B0503020204020204" pitchFamily="34" charset="-122"/>
              </a:rPr>
              <a:t>小时连续光伏最低</a:t>
            </a:r>
          </a:p>
        </p:txBody>
      </p:sp>
      <p:graphicFrame>
        <p:nvGraphicFramePr>
          <p:cNvPr id="49" name="图表 48"/>
          <p:cNvGraphicFramePr>
            <a:graphicFrameLocks/>
          </p:cNvGraphicFramePr>
          <p:nvPr/>
        </p:nvGraphicFramePr>
        <p:xfrm>
          <a:off x="24161" y="2653298"/>
          <a:ext cx="4547839" cy="2195595"/>
        </p:xfrm>
        <a:graphic>
          <a:graphicData uri="http://schemas.openxmlformats.org/drawingml/2006/chart">
            <c:chart xmlns:c="http://schemas.openxmlformats.org/drawingml/2006/chart" xmlns:r="http://schemas.openxmlformats.org/officeDocument/2006/relationships" r:id="rId3"/>
          </a:graphicData>
        </a:graphic>
      </p:graphicFrame>
      <p:cxnSp>
        <p:nvCxnSpPr>
          <p:cNvPr id="50" name="直接连接符 49"/>
          <p:cNvCxnSpPr>
            <a:cxnSpLocks/>
          </p:cNvCxnSpPr>
          <p:nvPr/>
        </p:nvCxnSpPr>
        <p:spPr bwMode="auto">
          <a:xfrm>
            <a:off x="606425" y="3983038"/>
            <a:ext cx="3503613" cy="0"/>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12700" cap="flat" cmpd="sng" algn="ctr">
            <a:solidFill>
              <a:srgbClr val="4D4D4D"/>
            </a:solidFill>
            <a:prstDash val="solid"/>
            <a:round/>
            <a:headEnd type="none" w="med" len="med"/>
            <a:tailEnd type="none" w="med" len="med"/>
          </a:ln>
          <a:effectLst/>
        </p:spPr>
      </p:cxnSp>
      <p:sp>
        <p:nvSpPr>
          <p:cNvPr id="51" name="文本框 16"/>
          <p:cNvSpPr txBox="1">
            <a:spLocks noChangeArrowheads="1"/>
          </p:cNvSpPr>
          <p:nvPr/>
        </p:nvSpPr>
        <p:spPr bwMode="auto">
          <a:xfrm>
            <a:off x="2892425" y="3613150"/>
            <a:ext cx="1273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en-US" altLang="zh-CN" sz="1800">
                <a:solidFill>
                  <a:schemeClr val="tx1"/>
                </a:solidFill>
                <a:latin typeface="微软雅黑" panose="020B0503020204020204" pitchFamily="34" charset="-122"/>
                <a:ea typeface="微软雅黑" panose="020B0503020204020204" pitchFamily="34" charset="-122"/>
              </a:rPr>
              <a:t>250W/</a:t>
            </a:r>
            <a:r>
              <a:rPr kumimoji="0" lang="zh-CN" altLang="en-US" sz="1800">
                <a:solidFill>
                  <a:schemeClr val="tx1"/>
                </a:solidFill>
                <a:latin typeface="微软雅黑" panose="020B0503020204020204" pitchFamily="34" charset="-122"/>
                <a:ea typeface="微软雅黑" panose="020B0503020204020204" pitchFamily="34" charset="-122"/>
              </a:rPr>
              <a:t>㎡</a:t>
            </a:r>
          </a:p>
        </p:txBody>
      </p:sp>
      <p:graphicFrame>
        <p:nvGraphicFramePr>
          <p:cNvPr id="52" name="图表 51"/>
          <p:cNvGraphicFramePr/>
          <p:nvPr/>
        </p:nvGraphicFramePr>
        <p:xfrm>
          <a:off x="4560848" y="2737047"/>
          <a:ext cx="4430752" cy="1977827"/>
        </p:xfrm>
        <a:graphic>
          <a:graphicData uri="http://schemas.openxmlformats.org/drawingml/2006/chart">
            <c:chart xmlns:c="http://schemas.openxmlformats.org/drawingml/2006/chart" xmlns:r="http://schemas.openxmlformats.org/officeDocument/2006/relationships" r:id="rId4"/>
          </a:graphicData>
        </a:graphic>
      </p:graphicFrame>
      <p:sp>
        <p:nvSpPr>
          <p:cNvPr id="53" name="文本框 18"/>
          <p:cNvSpPr txBox="1">
            <a:spLocks noChangeArrowheads="1"/>
          </p:cNvSpPr>
          <p:nvPr/>
        </p:nvSpPr>
        <p:spPr bwMode="auto">
          <a:xfrm>
            <a:off x="6145213" y="3321050"/>
            <a:ext cx="1035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en-US" altLang="zh-CN" sz="1600">
                <a:solidFill>
                  <a:srgbClr val="FF0000"/>
                </a:solidFill>
                <a:latin typeface="微软雅黑" panose="020B0503020204020204" pitchFamily="34" charset="-122"/>
                <a:ea typeface="微软雅黑" panose="020B0503020204020204" pitchFamily="34" charset="-122"/>
              </a:rPr>
              <a:t>3300kW</a:t>
            </a:r>
            <a:endParaRPr kumimoji="0" lang="zh-CN" altLang="en-US" sz="1600">
              <a:solidFill>
                <a:srgbClr val="FF0000"/>
              </a:solidFill>
              <a:latin typeface="微软雅黑" panose="020B0503020204020204" pitchFamily="34" charset="-122"/>
              <a:ea typeface="微软雅黑" panose="020B0503020204020204" pitchFamily="34" charset="-122"/>
            </a:endParaRPr>
          </a:p>
        </p:txBody>
      </p:sp>
      <p:cxnSp>
        <p:nvCxnSpPr>
          <p:cNvPr id="54" name="直接箭头连接符 53"/>
          <p:cNvCxnSpPr>
            <a:stCxn id="53" idx="0"/>
          </p:cNvCxnSpPr>
          <p:nvPr/>
        </p:nvCxnSpPr>
        <p:spPr bwMode="auto">
          <a:xfrm flipV="1">
            <a:off x="6662738" y="3032125"/>
            <a:ext cx="776287" cy="288925"/>
          </a:xfrm>
          <a:prstGeom prst="straightConnector1">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6350" cap="flat" cmpd="sng" algn="ctr">
            <a:solidFill>
              <a:schemeClr val="tx1"/>
            </a:solidFill>
            <a:prstDash val="solid"/>
            <a:round/>
            <a:headEnd type="none" w="med" len="med"/>
            <a:tailEnd type="triangle"/>
          </a:ln>
          <a:effectLst/>
        </p:spPr>
      </p:cxnSp>
      <p:sp>
        <p:nvSpPr>
          <p:cNvPr id="55" name="文本框 89"/>
          <p:cNvSpPr txBox="1">
            <a:spLocks noChangeArrowheads="1"/>
          </p:cNvSpPr>
          <p:nvPr/>
        </p:nvSpPr>
        <p:spPr bwMode="auto">
          <a:xfrm>
            <a:off x="5419725" y="3568700"/>
            <a:ext cx="326231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2000">
                <a:solidFill>
                  <a:srgbClr val="000000"/>
                </a:solidFill>
                <a:latin typeface="微软雅黑" panose="020B0503020204020204" pitchFamily="34" charset="-122"/>
                <a:ea typeface="微软雅黑" panose="020B0503020204020204" pitchFamily="34" charset="-122"/>
              </a:rPr>
              <a:t>每日定时电动汽车快充冲击</a:t>
            </a:r>
            <a:endParaRPr kumimoji="0" lang="en-US" altLang="zh-CN" sz="2000">
              <a:solidFill>
                <a:srgbClr val="000000"/>
              </a:solidFill>
              <a:latin typeface="微软雅黑" panose="020B0503020204020204" pitchFamily="34" charset="-122"/>
              <a:ea typeface="微软雅黑" panose="020B0503020204020204" pitchFamily="34" charset="-122"/>
            </a:endParaRPr>
          </a:p>
          <a:p>
            <a:pPr>
              <a:spcBef>
                <a:spcPct val="0"/>
              </a:spcBef>
              <a:spcAft>
                <a:spcPct val="0"/>
              </a:spcAft>
              <a:buClrTx/>
              <a:buSzTx/>
              <a:buFontTx/>
              <a:buNone/>
            </a:pPr>
            <a:r>
              <a:rPr kumimoji="0" lang="zh-CN" altLang="en-US" sz="1800">
                <a:solidFill>
                  <a:srgbClr val="000000"/>
                </a:solidFill>
                <a:latin typeface="微软雅黑" panose="020B0503020204020204" pitchFamily="34" charset="-122"/>
                <a:ea typeface="微软雅黑" panose="020B0503020204020204" pitchFamily="34" charset="-122"/>
              </a:rPr>
              <a:t>日负荷</a:t>
            </a:r>
            <a:r>
              <a:rPr kumimoji="0" lang="en-US" altLang="zh-CN" sz="1800">
                <a:solidFill>
                  <a:srgbClr val="000000"/>
                </a:solidFill>
                <a:latin typeface="微软雅黑" panose="020B0503020204020204" pitchFamily="34" charset="-122"/>
                <a:ea typeface="微软雅黑" panose="020B0503020204020204" pitchFamily="34" charset="-122"/>
              </a:rPr>
              <a:t>9570kW</a:t>
            </a:r>
            <a:endParaRPr kumimoji="0" lang="zh-CN" altLang="en-US" sz="1800">
              <a:solidFill>
                <a:srgbClr val="000000"/>
              </a:solidFill>
              <a:latin typeface="微软雅黑" panose="020B0503020204020204" pitchFamily="34" charset="-122"/>
              <a:ea typeface="微软雅黑" panose="020B0503020204020204" pitchFamily="34" charset="-122"/>
            </a:endParaRPr>
          </a:p>
        </p:txBody>
      </p:sp>
      <p:graphicFrame>
        <p:nvGraphicFramePr>
          <p:cNvPr id="56" name="图表 55"/>
          <p:cNvGraphicFramePr/>
          <p:nvPr/>
        </p:nvGraphicFramePr>
        <p:xfrm>
          <a:off x="27562" y="4459483"/>
          <a:ext cx="4661535" cy="2540000"/>
        </p:xfrm>
        <a:graphic>
          <a:graphicData uri="http://schemas.openxmlformats.org/drawingml/2006/chart">
            <c:chart xmlns:c="http://schemas.openxmlformats.org/drawingml/2006/chart" xmlns:r="http://schemas.openxmlformats.org/officeDocument/2006/relationships" r:id="rId5"/>
          </a:graphicData>
        </a:graphic>
      </p:graphicFrame>
      <p:sp>
        <p:nvSpPr>
          <p:cNvPr id="57" name="文本框 89"/>
          <p:cNvSpPr txBox="1">
            <a:spLocks noChangeArrowheads="1"/>
          </p:cNvSpPr>
          <p:nvPr/>
        </p:nvSpPr>
        <p:spPr bwMode="auto">
          <a:xfrm>
            <a:off x="1497013" y="5978525"/>
            <a:ext cx="1722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2000">
                <a:solidFill>
                  <a:srgbClr val="000000"/>
                </a:solidFill>
                <a:latin typeface="微软雅黑" panose="020B0503020204020204" pitchFamily="34" charset="-122"/>
                <a:ea typeface="微软雅黑" panose="020B0503020204020204" pitchFamily="34" charset="-122"/>
              </a:rPr>
              <a:t>典型电价信息</a:t>
            </a:r>
          </a:p>
        </p:txBody>
      </p:sp>
      <p:graphicFrame>
        <p:nvGraphicFramePr>
          <p:cNvPr id="58" name="图表 57"/>
          <p:cNvGraphicFramePr/>
          <p:nvPr/>
        </p:nvGraphicFramePr>
        <p:xfrm>
          <a:off x="4624973" y="4654700"/>
          <a:ext cx="4430752" cy="2404957"/>
        </p:xfrm>
        <a:graphic>
          <a:graphicData uri="http://schemas.openxmlformats.org/drawingml/2006/chart">
            <c:chart xmlns:c="http://schemas.openxmlformats.org/drawingml/2006/chart" xmlns:r="http://schemas.openxmlformats.org/officeDocument/2006/relationships" r:id="rId6"/>
          </a:graphicData>
        </a:graphic>
      </p:graphicFrame>
      <p:sp>
        <p:nvSpPr>
          <p:cNvPr id="59" name="文本框 2"/>
          <p:cNvSpPr txBox="1">
            <a:spLocks noChangeArrowheads="1"/>
          </p:cNvSpPr>
          <p:nvPr/>
        </p:nvSpPr>
        <p:spPr bwMode="auto">
          <a:xfrm>
            <a:off x="6251575" y="5978525"/>
            <a:ext cx="1992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r>
              <a:rPr lang="zh-CN" altLang="en-US" sz="2000">
                <a:latin typeface="微软雅黑" panose="020B0503020204020204" pitchFamily="34" charset="-122"/>
                <a:ea typeface="微软雅黑" panose="020B0503020204020204" pitchFamily="34" charset="-122"/>
              </a:rPr>
              <a:t>典型热负荷曲线</a:t>
            </a:r>
          </a:p>
        </p:txBody>
      </p:sp>
      <p:sp>
        <p:nvSpPr>
          <p:cNvPr id="2" name="文本框 1">
            <a:extLst>
              <a:ext uri="{FF2B5EF4-FFF2-40B4-BE49-F238E27FC236}">
                <a16:creationId xmlns:a16="http://schemas.microsoft.com/office/drawing/2014/main" id="{29679A0F-6FB1-4EEC-B41C-1FBE410C5879}"/>
              </a:ext>
            </a:extLst>
          </p:cNvPr>
          <p:cNvSpPr txBox="1"/>
          <p:nvPr/>
        </p:nvSpPr>
        <p:spPr>
          <a:xfrm>
            <a:off x="2501857" y="2813435"/>
            <a:ext cx="4305343" cy="1569660"/>
          </a:xfrm>
          <a:prstGeom prst="rect">
            <a:avLst/>
          </a:prstGeom>
          <a:solidFill>
            <a:schemeClr val="bg1"/>
          </a:solidFill>
        </p:spPr>
        <p:txBody>
          <a:bodyPr wrap="square" rtlCol="0">
            <a:spAutoFit/>
          </a:bodyPr>
          <a:lstStyle/>
          <a:p>
            <a:r>
              <a:rPr lang="zh-CN" altLang="en-US" dirty="0">
                <a:solidFill>
                  <a:srgbClr val="0000FF"/>
                </a:solidFill>
              </a:rPr>
              <a:t>报告篇幅展开，重点工作，</a:t>
            </a:r>
            <a:endParaRPr lang="en-US" altLang="zh-CN" dirty="0">
              <a:solidFill>
                <a:srgbClr val="0000FF"/>
              </a:solidFill>
            </a:endParaRPr>
          </a:p>
          <a:p>
            <a:r>
              <a:rPr lang="zh-CN" altLang="en-US" dirty="0">
                <a:solidFill>
                  <a:srgbClr val="0000FF"/>
                </a:solidFill>
              </a:rPr>
              <a:t>实际数据。仿真平台中有配置功能（输入什么，输出什么）</a:t>
            </a:r>
            <a:endParaRPr lang="en-US" altLang="zh-CN" dirty="0">
              <a:solidFill>
                <a:srgbClr val="0000FF"/>
              </a:solidFill>
            </a:endParaRPr>
          </a:p>
          <a:p>
            <a:r>
              <a:rPr lang="zh-CN" altLang="en-US" dirty="0">
                <a:solidFill>
                  <a:srgbClr val="0000FF"/>
                </a:solidFill>
              </a:rPr>
              <a:t>不一定是</a:t>
            </a:r>
            <a:r>
              <a:rPr lang="en-US" altLang="zh-CN" dirty="0">
                <a:solidFill>
                  <a:srgbClr val="0000FF"/>
                </a:solidFill>
              </a:rPr>
              <a:t>7</a:t>
            </a:r>
            <a:r>
              <a:rPr lang="zh-CN" altLang="en-US" dirty="0">
                <a:solidFill>
                  <a:srgbClr val="0000FF"/>
                </a:solidFill>
              </a:rPr>
              <a:t>天，突出通用性</a:t>
            </a:r>
          </a:p>
        </p:txBody>
      </p:sp>
    </p:spTree>
    <p:extLst>
      <p:ext uri="{BB962C8B-B14F-4D97-AF65-F5344CB8AC3E}">
        <p14:creationId xmlns:p14="http://schemas.microsoft.com/office/powerpoint/2010/main" val="265832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p:sp>
        <p:nvSpPr>
          <p:cNvPr id="35843" name="矩形 5"/>
          <p:cNvSpPr>
            <a:spLocks noChangeArrowheads="1"/>
          </p:cNvSpPr>
          <p:nvPr/>
        </p:nvSpPr>
        <p:spPr bwMode="auto">
          <a:xfrm>
            <a:off x="1447800" y="836613"/>
            <a:ext cx="7870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a:solidFill>
                  <a:srgbClr val="000000"/>
                </a:solidFill>
                <a:latin typeface="微软雅黑" panose="020B0503020204020204" pitchFamily="34" charset="-122"/>
                <a:ea typeface="微软雅黑" panose="020B0503020204020204" pitchFamily="34" charset="-122"/>
                <a:sym typeface="+mn-ea"/>
              </a:rPr>
              <a:t>研究内容</a:t>
            </a:r>
            <a:r>
              <a:rPr lang="en-US" altLang="zh-CN" sz="2000">
                <a:solidFill>
                  <a:srgbClr val="000000"/>
                </a:solidFill>
                <a:latin typeface="微软雅黑" panose="020B0503020204020204" pitchFamily="34" charset="-122"/>
                <a:ea typeface="微软雅黑" panose="020B0503020204020204" pitchFamily="34" charset="-122"/>
                <a:sym typeface="+mn-ea"/>
              </a:rPr>
              <a:t>3</a:t>
            </a:r>
            <a:r>
              <a:rPr lang="zh-CN" altLang="en-US" sz="2000">
                <a:solidFill>
                  <a:srgbClr val="000000"/>
                </a:solidFill>
                <a:latin typeface="微软雅黑" panose="020B0503020204020204" pitchFamily="34" charset="-122"/>
                <a:ea typeface="微软雅黑" panose="020B0503020204020204" pitchFamily="34" charset="-122"/>
                <a:sym typeface="+mn-ea"/>
              </a:rPr>
              <a:t>：计及稳定性和经济能效的系统及部件参数优化匹配技术</a:t>
            </a:r>
          </a:p>
        </p:txBody>
      </p:sp>
      <p:sp>
        <p:nvSpPr>
          <p:cNvPr id="14" name="圆角矩形 53"/>
          <p:cNvSpPr/>
          <p:nvPr/>
        </p:nvSpPr>
        <p:spPr>
          <a:xfrm>
            <a:off x="76200" y="1457325"/>
            <a:ext cx="8991600" cy="1731963"/>
          </a:xfrm>
          <a:prstGeom prst="roundRect">
            <a:avLst>
              <a:gd name="adj" fmla="val 4806"/>
            </a:avLst>
          </a:prstGeom>
          <a:solidFill>
            <a:sysClr val="window" lastClr="FFFFFF"/>
          </a:solidFill>
          <a:ln w="28575" cap="flat" cmpd="sng" algn="ctr">
            <a:solidFill>
              <a:srgbClr val="076655"/>
            </a:solidFill>
            <a:prstDash val="sysDash"/>
            <a:miter lim="800000"/>
          </a:ln>
          <a:effectLst/>
        </p:spPr>
        <p:txBody>
          <a:bodyPr anchor="ctr"/>
          <a:lstStyle/>
          <a:p>
            <a:pPr>
              <a:lnSpc>
                <a:spcPct val="120000"/>
              </a:lnSpc>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模型求解及结果分析：</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Ø"/>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提出基于粒子群与</a:t>
            </a:r>
            <a:r>
              <a:rPr kumimoji="1" lang="en-US" altLang="zh-CN" sz="1800" spc="150" dirty="0" err="1">
                <a:solidFill>
                  <a:srgbClr val="F8F8F8">
                    <a:lumMod val="25000"/>
                  </a:srgbClr>
                </a:solidFill>
                <a:latin typeface="微软雅黑" panose="020B0503020204020204" pitchFamily="34" charset="-122"/>
                <a:ea typeface="微软雅黑" panose="020B0503020204020204" pitchFamily="34" charset="-122"/>
              </a:rPr>
              <a:t>Gurobi</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求解器的联合求解方法，分别针对上层规划模型</a:t>
            </a:r>
            <a:r>
              <a:rPr kumimoji="1" lang="zh-CN" altLang="en-US" sz="1800" spc="150" dirty="0">
                <a:solidFill>
                  <a:srgbClr val="FF0000"/>
                </a:solidFill>
                <a:latin typeface="微软雅黑" panose="020B0503020204020204" pitchFamily="34" charset="-122"/>
                <a:ea typeface="微软雅黑" panose="020B0503020204020204" pitchFamily="34" charset="-122"/>
              </a:rPr>
              <a:t>非线性强，规模大的问题</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以及下层</a:t>
            </a:r>
            <a:r>
              <a:rPr kumimoji="1" lang="zh-CN" altLang="en-US" sz="1800" spc="150" dirty="0">
                <a:solidFill>
                  <a:srgbClr val="FF0000"/>
                </a:solidFill>
                <a:latin typeface="微软雅黑" panose="020B0503020204020204" pitchFamily="34" charset="-122"/>
                <a:ea typeface="微软雅黑" panose="020B0503020204020204" pitchFamily="34" charset="-122"/>
              </a:rPr>
              <a:t>求解精确度高</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的要求。</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Ø"/>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提出的规划模型相较于传统的余电制氢配置模式（氢储响应速度慢，单一考虑效率或效率）风光消纳率提升</a:t>
            </a:r>
            <a:r>
              <a:rPr kumimoji="1" lang="en-US" altLang="zh-CN" sz="1800" spc="150" dirty="0">
                <a:solidFill>
                  <a:srgbClr val="FF0000"/>
                </a:solidFill>
                <a:latin typeface="微软雅黑" panose="020B0503020204020204" pitchFamily="34" charset="-122"/>
                <a:ea typeface="微软雅黑" panose="020B0503020204020204" pitchFamily="34" charset="-122"/>
              </a:rPr>
              <a:t>19.34%</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，成本降低</a:t>
            </a:r>
            <a:r>
              <a:rPr kumimoji="1" lang="en-US" altLang="zh-CN" sz="1800" spc="150" dirty="0">
                <a:solidFill>
                  <a:srgbClr val="FF0000"/>
                </a:solidFill>
                <a:latin typeface="微软雅黑" panose="020B0503020204020204" pitchFamily="34" charset="-122"/>
                <a:ea typeface="微软雅黑" panose="020B0503020204020204" pitchFamily="34" charset="-122"/>
              </a:rPr>
              <a:t>4.7%</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，综合效率提升</a:t>
            </a:r>
            <a:r>
              <a:rPr kumimoji="1" lang="en-US" altLang="zh-CN" sz="1800" spc="150" dirty="0">
                <a:solidFill>
                  <a:srgbClr val="FF0000"/>
                </a:solidFill>
                <a:latin typeface="微软雅黑" panose="020B0503020204020204" pitchFamily="34" charset="-122"/>
                <a:ea typeface="微软雅黑" panose="020B0503020204020204" pitchFamily="34" charset="-122"/>
              </a:rPr>
              <a:t>3.1%</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p:txBody>
      </p:sp>
      <p:pic>
        <p:nvPicPr>
          <p:cNvPr id="15"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3" y="3313113"/>
            <a:ext cx="4176712"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6"/>
          <p:cNvSpPr txBox="1">
            <a:spLocks noChangeArrowheads="1"/>
          </p:cNvSpPr>
          <p:nvPr/>
        </p:nvSpPr>
        <p:spPr bwMode="auto">
          <a:xfrm>
            <a:off x="1387475" y="6348413"/>
            <a:ext cx="1722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2000">
                <a:solidFill>
                  <a:schemeClr val="tx1"/>
                </a:solidFill>
                <a:latin typeface="微软雅黑" panose="020B0503020204020204" pitchFamily="34" charset="-122"/>
                <a:ea typeface="微软雅黑" panose="020B0503020204020204" pitchFamily="34" charset="-122"/>
              </a:rPr>
              <a:t>模型求解策略</a:t>
            </a:r>
          </a:p>
        </p:txBody>
      </p:sp>
      <p:graphicFrame>
        <p:nvGraphicFramePr>
          <p:cNvPr id="17" name="图表 16"/>
          <p:cNvGraphicFramePr>
            <a:graphicFrameLocks/>
          </p:cNvGraphicFramePr>
          <p:nvPr/>
        </p:nvGraphicFramePr>
        <p:xfrm>
          <a:off x="4455967" y="3638628"/>
          <a:ext cx="4611833" cy="270978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83393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p:sp>
        <p:nvSpPr>
          <p:cNvPr id="35843" name="矩形 5"/>
          <p:cNvSpPr>
            <a:spLocks noChangeArrowheads="1"/>
          </p:cNvSpPr>
          <p:nvPr/>
        </p:nvSpPr>
        <p:spPr bwMode="auto">
          <a:xfrm>
            <a:off x="1447800" y="836613"/>
            <a:ext cx="7870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a:solidFill>
                  <a:srgbClr val="000000"/>
                </a:solidFill>
                <a:latin typeface="微软雅黑" panose="020B0503020204020204" pitchFamily="34" charset="-122"/>
                <a:ea typeface="微软雅黑" panose="020B0503020204020204" pitchFamily="34" charset="-122"/>
                <a:sym typeface="+mn-ea"/>
              </a:rPr>
              <a:t>研究内容</a:t>
            </a:r>
            <a:r>
              <a:rPr lang="en-US" altLang="zh-CN" sz="2000">
                <a:solidFill>
                  <a:srgbClr val="000000"/>
                </a:solidFill>
                <a:latin typeface="微软雅黑" panose="020B0503020204020204" pitchFamily="34" charset="-122"/>
                <a:ea typeface="微软雅黑" panose="020B0503020204020204" pitchFamily="34" charset="-122"/>
                <a:sym typeface="+mn-ea"/>
              </a:rPr>
              <a:t>3</a:t>
            </a:r>
            <a:r>
              <a:rPr lang="zh-CN" altLang="en-US" sz="2000">
                <a:solidFill>
                  <a:srgbClr val="000000"/>
                </a:solidFill>
                <a:latin typeface="微软雅黑" panose="020B0503020204020204" pitchFamily="34" charset="-122"/>
                <a:ea typeface="微软雅黑" panose="020B0503020204020204" pitchFamily="34" charset="-122"/>
                <a:sym typeface="+mn-ea"/>
              </a:rPr>
              <a:t>：计及稳定性和经济能效的系统及部件参数优化匹配技术</a:t>
            </a:r>
          </a:p>
        </p:txBody>
      </p:sp>
      <p:sp>
        <p:nvSpPr>
          <p:cNvPr id="10" name="圆角矩形 53"/>
          <p:cNvSpPr/>
          <p:nvPr/>
        </p:nvSpPr>
        <p:spPr>
          <a:xfrm>
            <a:off x="76200" y="1411288"/>
            <a:ext cx="8991600" cy="1604962"/>
          </a:xfrm>
          <a:prstGeom prst="roundRect">
            <a:avLst>
              <a:gd name="adj" fmla="val 4806"/>
            </a:avLst>
          </a:prstGeom>
          <a:solidFill>
            <a:sysClr val="window" lastClr="FFFFFF"/>
          </a:solidFill>
          <a:ln w="28575" cap="flat" cmpd="sng" algn="ctr">
            <a:solidFill>
              <a:srgbClr val="076655"/>
            </a:solidFill>
            <a:prstDash val="sysDash"/>
            <a:miter lim="800000"/>
          </a:ln>
          <a:effectLst/>
        </p:spPr>
        <p:txBody>
          <a:bodyPr anchor="ctr"/>
          <a:lstStyle/>
          <a:p>
            <a:pPr>
              <a:lnSpc>
                <a:spcPct val="120000"/>
              </a:lnSpc>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模型求解及结果分析：</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Ø"/>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得到</a:t>
            </a:r>
            <a:r>
              <a:rPr kumimoji="1" lang="zh-CN" altLang="en-US" sz="1800" spc="150" dirty="0">
                <a:solidFill>
                  <a:srgbClr val="FF0000"/>
                </a:solidFill>
                <a:latin typeface="微软雅黑" panose="020B0503020204020204" pitchFamily="34" charset="-122"/>
                <a:ea typeface="微软雅黑" panose="020B0503020204020204" pitchFamily="34" charset="-122"/>
              </a:rPr>
              <a:t>多种情境下</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的优化配置结果，后续将使用更大规模的数据进行场景分析，同时将考虑极端场景和典型场景的互动合理配置储气罐等辅助设备容量。（目前储气罐</a:t>
            </a:r>
            <a:r>
              <a:rPr kumimoji="1" lang="en-US" altLang="zh-CN" sz="1800" spc="150" dirty="0">
                <a:solidFill>
                  <a:srgbClr val="FF0000"/>
                </a:solidFill>
                <a:latin typeface="微软雅黑" panose="020B0503020204020204" pitchFamily="34" charset="-122"/>
                <a:ea typeface="微软雅黑" panose="020B0503020204020204" pitchFamily="34" charset="-122"/>
              </a:rPr>
              <a:t>200kg</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和热水罐</a:t>
            </a:r>
            <a:r>
              <a:rPr kumimoji="1" lang="en-US" altLang="zh-CN" sz="1800" spc="150" dirty="0">
                <a:solidFill>
                  <a:srgbClr val="FF0000"/>
                </a:solidFill>
                <a:latin typeface="微软雅黑" panose="020B0503020204020204" pitchFamily="34" charset="-122"/>
                <a:ea typeface="微软雅黑" panose="020B0503020204020204" pitchFamily="34" charset="-122"/>
              </a:rPr>
              <a:t>30t</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根据需求量预先设定）</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Ø"/>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合理发挥燃料电池在极端场景下支撑能力可有效降低锂电池的</a:t>
            </a:r>
            <a:r>
              <a:rPr kumimoji="1" lang="zh-CN" altLang="en-US" sz="1800" spc="150" dirty="0">
                <a:solidFill>
                  <a:srgbClr val="FF0000"/>
                </a:solidFill>
                <a:latin typeface="微软雅黑" panose="020B0503020204020204" pitchFamily="34" charset="-122"/>
                <a:ea typeface="微软雅黑" panose="020B0503020204020204" pitchFamily="34" charset="-122"/>
              </a:rPr>
              <a:t>冗余容量配置</a:t>
            </a:r>
            <a:endParaRPr kumimoji="1" lang="en-US" altLang="zh-CN" sz="1800" spc="150" dirty="0">
              <a:solidFill>
                <a:srgbClr val="FF0000"/>
              </a:solidFill>
              <a:latin typeface="微软雅黑" panose="020B0503020204020204" pitchFamily="34" charset="-122"/>
              <a:ea typeface="微软雅黑" panose="020B0503020204020204" pitchFamily="34" charset="-122"/>
            </a:endParaRPr>
          </a:p>
        </p:txBody>
      </p:sp>
      <p:graphicFrame>
        <p:nvGraphicFramePr>
          <p:cNvPr id="11" name="表格 55"/>
          <p:cNvGraphicFramePr>
            <a:graphicFrameLocks noGrp="1"/>
          </p:cNvGraphicFramePr>
          <p:nvPr/>
        </p:nvGraphicFramePr>
        <p:xfrm>
          <a:off x="73025" y="4281488"/>
          <a:ext cx="2749550" cy="2346325"/>
        </p:xfrm>
        <a:graphic>
          <a:graphicData uri="http://schemas.openxmlformats.org/drawingml/2006/table">
            <a:tbl>
              <a:tblPr firstRow="1" bandRow="1">
                <a:tableStyleId>{00A15C55-8517-42AA-B614-E9B94910E393}</a:tableStyleId>
              </a:tblPr>
              <a:tblGrid>
                <a:gridCol w="1187938">
                  <a:extLst>
                    <a:ext uri="{9D8B030D-6E8A-4147-A177-3AD203B41FA5}">
                      <a16:colId xmlns:a16="http://schemas.microsoft.com/office/drawing/2014/main" val="20000"/>
                    </a:ext>
                  </a:extLst>
                </a:gridCol>
                <a:gridCol w="1561612">
                  <a:extLst>
                    <a:ext uri="{9D8B030D-6E8A-4147-A177-3AD203B41FA5}">
                      <a16:colId xmlns:a16="http://schemas.microsoft.com/office/drawing/2014/main" val="20001"/>
                    </a:ext>
                  </a:extLst>
                </a:gridCol>
              </a:tblGrid>
              <a:tr h="335300">
                <a:tc>
                  <a:txBody>
                    <a:bodyPr/>
                    <a:lstStyle/>
                    <a:p>
                      <a:r>
                        <a:rPr lang="zh-CN" altLang="en-US" sz="1600" dirty="0"/>
                        <a:t>风光</a:t>
                      </a:r>
                      <a:r>
                        <a:rPr lang="en-US" altLang="zh-CN" sz="1600" dirty="0"/>
                        <a:t>/kW</a:t>
                      </a:r>
                      <a:endParaRPr lang="zh-CN" altLang="en-US" sz="1600" dirty="0"/>
                    </a:p>
                  </a:txBody>
                  <a:tcPr marL="91437" marR="91437" marT="45728" marB="45728"/>
                </a:tc>
                <a:tc>
                  <a:txBody>
                    <a:bodyPr/>
                    <a:lstStyle/>
                    <a:p>
                      <a:r>
                        <a:rPr lang="en-US" altLang="zh-CN" sz="1600" dirty="0">
                          <a:latin typeface="微软雅黑" panose="020B0503020204020204" pitchFamily="34" charset="-122"/>
                          <a:ea typeface="微软雅黑" panose="020B0503020204020204" pitchFamily="34" charset="-122"/>
                        </a:rPr>
                        <a:t>400/4000</a:t>
                      </a:r>
                      <a:endParaRPr lang="zh-CN" altLang="en-US" sz="1600" dirty="0">
                        <a:latin typeface="微软雅黑" panose="020B0503020204020204" pitchFamily="34" charset="-122"/>
                        <a:ea typeface="微软雅黑" panose="020B0503020204020204" pitchFamily="34" charset="-122"/>
                      </a:endParaRPr>
                    </a:p>
                  </a:txBody>
                  <a:tcPr marL="91437" marR="91437" marT="45728" marB="45728"/>
                </a:tc>
                <a:extLst>
                  <a:ext uri="{0D108BD9-81ED-4DB2-BD59-A6C34878D82A}">
                    <a16:rowId xmlns:a16="http://schemas.microsoft.com/office/drawing/2014/main" val="10000"/>
                  </a:ext>
                </a:extLst>
              </a:tr>
              <a:tr h="579145">
                <a:tc>
                  <a:txBody>
                    <a:bodyPr/>
                    <a:lstStyle/>
                    <a:p>
                      <a:r>
                        <a:rPr lang="zh-CN" altLang="en-US" sz="1600" dirty="0"/>
                        <a:t>蓄电池</a:t>
                      </a:r>
                      <a:r>
                        <a:rPr lang="en-US" altLang="zh-CN" sz="1600" dirty="0"/>
                        <a:t>/kWh</a:t>
                      </a:r>
                      <a:endParaRPr lang="zh-CN" altLang="en-US" sz="1600" dirty="0"/>
                    </a:p>
                  </a:txBody>
                  <a:tcPr marL="91437" marR="91437" marT="45728" marB="45728"/>
                </a:tc>
                <a:tc>
                  <a:txBody>
                    <a:bodyPr/>
                    <a:lstStyle/>
                    <a:p>
                      <a:r>
                        <a:rPr lang="en-US" altLang="zh-CN" sz="1600" dirty="0">
                          <a:latin typeface="微软雅黑" panose="020B0503020204020204" pitchFamily="34" charset="-122"/>
                          <a:ea typeface="微软雅黑" panose="020B0503020204020204" pitchFamily="34" charset="-122"/>
                        </a:rPr>
                        <a:t>24175.94</a:t>
                      </a:r>
                      <a:endParaRPr lang="zh-CN" altLang="en-US" sz="1600" dirty="0">
                        <a:latin typeface="微软雅黑" panose="020B0503020204020204" pitchFamily="34" charset="-122"/>
                        <a:ea typeface="微软雅黑" panose="020B0503020204020204" pitchFamily="34" charset="-122"/>
                      </a:endParaRPr>
                    </a:p>
                  </a:txBody>
                  <a:tcPr marL="91437" marR="91437" marT="45728" marB="45728"/>
                </a:tc>
                <a:extLst>
                  <a:ext uri="{0D108BD9-81ED-4DB2-BD59-A6C34878D82A}">
                    <a16:rowId xmlns:a16="http://schemas.microsoft.com/office/drawing/2014/main" val="10001"/>
                  </a:ext>
                </a:extLst>
              </a:tr>
              <a:tr h="335300">
                <a:tc>
                  <a:txBody>
                    <a:bodyPr/>
                    <a:lstStyle/>
                    <a:p>
                      <a:r>
                        <a:rPr lang="zh-CN" altLang="en-US" sz="1600" dirty="0"/>
                        <a:t>电解槽</a:t>
                      </a:r>
                      <a:r>
                        <a:rPr lang="en-US" altLang="zh-CN" sz="1600" dirty="0"/>
                        <a:t>/kW</a:t>
                      </a:r>
                      <a:endParaRPr lang="zh-CN" altLang="en-US" sz="1600" dirty="0"/>
                    </a:p>
                  </a:txBody>
                  <a:tcPr marL="91437" marR="91437" marT="45728" marB="45728"/>
                </a:tc>
                <a:tc>
                  <a:txBody>
                    <a:bodyPr/>
                    <a:lstStyle/>
                    <a:p>
                      <a:r>
                        <a:rPr lang="en-US" altLang="zh-CN" sz="1600" dirty="0">
                          <a:latin typeface="微软雅黑" panose="020B0503020204020204" pitchFamily="34" charset="-122"/>
                          <a:ea typeface="微软雅黑" panose="020B0503020204020204" pitchFamily="34" charset="-122"/>
                        </a:rPr>
                        <a:t>410.23</a:t>
                      </a:r>
                      <a:endParaRPr lang="zh-CN" altLang="en-US" sz="1600" dirty="0">
                        <a:latin typeface="微软雅黑" panose="020B0503020204020204" pitchFamily="34" charset="-122"/>
                        <a:ea typeface="微软雅黑" panose="020B0503020204020204" pitchFamily="34" charset="-122"/>
                      </a:endParaRPr>
                    </a:p>
                  </a:txBody>
                  <a:tcPr marL="91437" marR="91437" marT="45728" marB="45728"/>
                </a:tc>
                <a:extLst>
                  <a:ext uri="{0D108BD9-81ED-4DB2-BD59-A6C34878D82A}">
                    <a16:rowId xmlns:a16="http://schemas.microsoft.com/office/drawing/2014/main" val="10002"/>
                  </a:ext>
                </a:extLst>
              </a:tr>
              <a:tr h="579145">
                <a:tc>
                  <a:txBody>
                    <a:bodyPr/>
                    <a:lstStyle/>
                    <a:p>
                      <a:r>
                        <a:rPr lang="zh-CN" altLang="en-US" sz="1600" dirty="0"/>
                        <a:t>燃料电池</a:t>
                      </a:r>
                      <a:r>
                        <a:rPr lang="en-US" altLang="zh-CN" sz="1600" dirty="0"/>
                        <a:t>/kW</a:t>
                      </a:r>
                      <a:endParaRPr lang="zh-CN" altLang="en-US" sz="1600" dirty="0"/>
                    </a:p>
                  </a:txBody>
                  <a:tcPr marL="91437" marR="91437" marT="45728" marB="45728"/>
                </a:tc>
                <a:tc>
                  <a:txBody>
                    <a:bodyPr/>
                    <a:lstStyle/>
                    <a:p>
                      <a:r>
                        <a:rPr lang="en-US" altLang="zh-CN" sz="1600" dirty="0">
                          <a:latin typeface="微软雅黑" panose="020B0503020204020204" pitchFamily="34" charset="-122"/>
                          <a:ea typeface="微软雅黑" panose="020B0503020204020204" pitchFamily="34" charset="-122"/>
                        </a:rPr>
                        <a:t>0</a:t>
                      </a:r>
                      <a:r>
                        <a:rPr lang="zh-CN" altLang="en-US" sz="1600"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成本不占优势</a:t>
                      </a:r>
                      <a:r>
                        <a:rPr lang="zh-CN" altLang="en-US" sz="1600" dirty="0">
                          <a:latin typeface="微软雅黑" panose="020B0503020204020204" pitchFamily="34" charset="-122"/>
                          <a:ea typeface="微软雅黑" panose="020B0503020204020204" pitchFamily="34" charset="-122"/>
                        </a:rPr>
                        <a:t>）</a:t>
                      </a:r>
                    </a:p>
                  </a:txBody>
                  <a:tcPr marL="91437" marR="91437" marT="45728" marB="45728"/>
                </a:tc>
                <a:extLst>
                  <a:ext uri="{0D108BD9-81ED-4DB2-BD59-A6C34878D82A}">
                    <a16:rowId xmlns:a16="http://schemas.microsoft.com/office/drawing/2014/main" val="10003"/>
                  </a:ext>
                </a:extLst>
              </a:tr>
              <a:tr h="517435">
                <a:tc>
                  <a:txBody>
                    <a:bodyPr/>
                    <a:lstStyle/>
                    <a:p>
                      <a:r>
                        <a:rPr lang="zh-CN" altLang="en-US" sz="1600" dirty="0"/>
                        <a:t>电锅炉</a:t>
                      </a:r>
                      <a:r>
                        <a:rPr lang="en-US" altLang="zh-CN" sz="1600" dirty="0"/>
                        <a:t>/kW</a:t>
                      </a:r>
                    </a:p>
                  </a:txBody>
                  <a:tcPr marL="91437" marR="91437" marT="45728" marB="45728"/>
                </a:tc>
                <a:tc>
                  <a:txBody>
                    <a:bodyPr/>
                    <a:lstStyle/>
                    <a:p>
                      <a:r>
                        <a:rPr lang="en-US" altLang="zh-CN" sz="1600" dirty="0">
                          <a:latin typeface="微软雅黑" panose="020B0503020204020204" pitchFamily="34" charset="-122"/>
                          <a:ea typeface="微软雅黑" panose="020B0503020204020204" pitchFamily="34" charset="-122"/>
                        </a:rPr>
                        <a:t>835.24</a:t>
                      </a:r>
                    </a:p>
                  </a:txBody>
                  <a:tcPr marL="91437" marR="91437" marT="45728" marB="45728"/>
                </a:tc>
                <a:extLst>
                  <a:ext uri="{0D108BD9-81ED-4DB2-BD59-A6C34878D82A}">
                    <a16:rowId xmlns:a16="http://schemas.microsoft.com/office/drawing/2014/main" val="10004"/>
                  </a:ext>
                </a:extLst>
              </a:tr>
            </a:tbl>
          </a:graphicData>
        </a:graphic>
      </p:graphicFrame>
      <p:graphicFrame>
        <p:nvGraphicFramePr>
          <p:cNvPr id="12" name="表格 55"/>
          <p:cNvGraphicFramePr>
            <a:graphicFrameLocks noGrp="1"/>
          </p:cNvGraphicFramePr>
          <p:nvPr/>
        </p:nvGraphicFramePr>
        <p:xfrm>
          <a:off x="3074988" y="4281488"/>
          <a:ext cx="2747962" cy="2346325"/>
        </p:xfrm>
        <a:graphic>
          <a:graphicData uri="http://schemas.openxmlformats.org/drawingml/2006/table">
            <a:tbl>
              <a:tblPr firstRow="1" bandRow="1">
                <a:tableStyleId>{00A15C55-8517-42AA-B614-E9B94910E393}</a:tableStyleId>
              </a:tblPr>
              <a:tblGrid>
                <a:gridCol w="1187252">
                  <a:extLst>
                    <a:ext uri="{9D8B030D-6E8A-4147-A177-3AD203B41FA5}">
                      <a16:colId xmlns:a16="http://schemas.microsoft.com/office/drawing/2014/main" val="20000"/>
                    </a:ext>
                  </a:extLst>
                </a:gridCol>
                <a:gridCol w="1560710">
                  <a:extLst>
                    <a:ext uri="{9D8B030D-6E8A-4147-A177-3AD203B41FA5}">
                      <a16:colId xmlns:a16="http://schemas.microsoft.com/office/drawing/2014/main" val="20001"/>
                    </a:ext>
                  </a:extLst>
                </a:gridCol>
              </a:tblGrid>
              <a:tr h="335300">
                <a:tc>
                  <a:txBody>
                    <a:bodyPr/>
                    <a:lstStyle/>
                    <a:p>
                      <a:r>
                        <a:rPr lang="zh-CN" altLang="en-US" sz="1600" dirty="0"/>
                        <a:t>风光</a:t>
                      </a:r>
                      <a:r>
                        <a:rPr lang="en-US" altLang="zh-CN" sz="1600" dirty="0"/>
                        <a:t>/kW</a:t>
                      </a:r>
                      <a:endParaRPr lang="zh-CN" altLang="en-US" sz="1600" dirty="0"/>
                    </a:p>
                  </a:txBody>
                  <a:tcPr marL="91384" marR="91384" marT="45728" marB="45728"/>
                </a:tc>
                <a:tc>
                  <a:txBody>
                    <a:bodyPr/>
                    <a:lstStyle/>
                    <a:p>
                      <a:r>
                        <a:rPr lang="en-US" altLang="zh-CN" sz="1600" dirty="0">
                          <a:latin typeface="微软雅黑" panose="020B0503020204020204" pitchFamily="34" charset="-122"/>
                          <a:ea typeface="微软雅黑" panose="020B0503020204020204" pitchFamily="34" charset="-122"/>
                        </a:rPr>
                        <a:t>400/2895.65</a:t>
                      </a:r>
                      <a:endParaRPr lang="zh-CN" altLang="en-US" sz="1600" dirty="0">
                        <a:latin typeface="微软雅黑" panose="020B0503020204020204" pitchFamily="34" charset="-122"/>
                        <a:ea typeface="微软雅黑" panose="020B0503020204020204" pitchFamily="34" charset="-122"/>
                      </a:endParaRPr>
                    </a:p>
                  </a:txBody>
                  <a:tcPr marL="91384" marR="91384" marT="45728" marB="45728"/>
                </a:tc>
                <a:extLst>
                  <a:ext uri="{0D108BD9-81ED-4DB2-BD59-A6C34878D82A}">
                    <a16:rowId xmlns:a16="http://schemas.microsoft.com/office/drawing/2014/main" val="10000"/>
                  </a:ext>
                </a:extLst>
              </a:tr>
              <a:tr h="579145">
                <a:tc>
                  <a:txBody>
                    <a:bodyPr/>
                    <a:lstStyle/>
                    <a:p>
                      <a:r>
                        <a:rPr lang="zh-CN" altLang="en-US" sz="1600" dirty="0"/>
                        <a:t>蓄电池</a:t>
                      </a:r>
                      <a:r>
                        <a:rPr lang="en-US" altLang="zh-CN" sz="1600" dirty="0"/>
                        <a:t>/kWh</a:t>
                      </a:r>
                      <a:endParaRPr lang="zh-CN" altLang="en-US" sz="1600" dirty="0"/>
                    </a:p>
                  </a:txBody>
                  <a:tcPr marL="91384" marR="91384" marT="45728" marB="45728"/>
                </a:tc>
                <a:tc>
                  <a:txBody>
                    <a:bodyPr/>
                    <a:lstStyle/>
                    <a:p>
                      <a:r>
                        <a:rPr lang="en-US" altLang="zh-CN" sz="1600" dirty="0">
                          <a:latin typeface="微软雅黑" panose="020B0503020204020204" pitchFamily="34" charset="-122"/>
                          <a:ea typeface="微软雅黑" panose="020B0503020204020204" pitchFamily="34" charset="-122"/>
                        </a:rPr>
                        <a:t>3980.61</a:t>
                      </a:r>
                      <a:endParaRPr lang="zh-CN" altLang="en-US" sz="1600" dirty="0">
                        <a:latin typeface="微软雅黑" panose="020B0503020204020204" pitchFamily="34" charset="-122"/>
                        <a:ea typeface="微软雅黑" panose="020B0503020204020204" pitchFamily="34" charset="-122"/>
                      </a:endParaRPr>
                    </a:p>
                  </a:txBody>
                  <a:tcPr marL="91384" marR="91384" marT="45728" marB="45728"/>
                </a:tc>
                <a:extLst>
                  <a:ext uri="{0D108BD9-81ED-4DB2-BD59-A6C34878D82A}">
                    <a16:rowId xmlns:a16="http://schemas.microsoft.com/office/drawing/2014/main" val="10001"/>
                  </a:ext>
                </a:extLst>
              </a:tr>
              <a:tr h="335300">
                <a:tc>
                  <a:txBody>
                    <a:bodyPr/>
                    <a:lstStyle/>
                    <a:p>
                      <a:r>
                        <a:rPr lang="zh-CN" altLang="en-US" sz="1600" dirty="0"/>
                        <a:t>电解槽</a:t>
                      </a:r>
                      <a:r>
                        <a:rPr lang="en-US" altLang="zh-CN" sz="1600" dirty="0"/>
                        <a:t>/kW</a:t>
                      </a:r>
                      <a:endParaRPr lang="zh-CN" altLang="en-US" sz="1600" dirty="0"/>
                    </a:p>
                  </a:txBody>
                  <a:tcPr marL="91384" marR="91384" marT="45728" marB="45728"/>
                </a:tc>
                <a:tc>
                  <a:txBody>
                    <a:bodyPr/>
                    <a:lstStyle/>
                    <a:p>
                      <a:r>
                        <a:rPr lang="en-US" altLang="zh-CN" sz="1600" dirty="0">
                          <a:latin typeface="微软雅黑" panose="020B0503020204020204" pitchFamily="34" charset="-122"/>
                          <a:ea typeface="微软雅黑" panose="020B0503020204020204" pitchFamily="34" charset="-122"/>
                        </a:rPr>
                        <a:t>442.85</a:t>
                      </a:r>
                      <a:endParaRPr lang="zh-CN" altLang="en-US" sz="1600" dirty="0">
                        <a:latin typeface="微软雅黑" panose="020B0503020204020204" pitchFamily="34" charset="-122"/>
                        <a:ea typeface="微软雅黑" panose="020B0503020204020204" pitchFamily="34" charset="-122"/>
                      </a:endParaRPr>
                    </a:p>
                  </a:txBody>
                  <a:tcPr marL="91384" marR="91384" marT="45728" marB="45728"/>
                </a:tc>
                <a:extLst>
                  <a:ext uri="{0D108BD9-81ED-4DB2-BD59-A6C34878D82A}">
                    <a16:rowId xmlns:a16="http://schemas.microsoft.com/office/drawing/2014/main" val="10002"/>
                  </a:ext>
                </a:extLst>
              </a:tr>
              <a:tr h="579145">
                <a:tc>
                  <a:txBody>
                    <a:bodyPr/>
                    <a:lstStyle/>
                    <a:p>
                      <a:r>
                        <a:rPr lang="zh-CN" altLang="en-US" sz="1600" dirty="0"/>
                        <a:t>燃料电池</a:t>
                      </a:r>
                      <a:r>
                        <a:rPr lang="en-US" altLang="zh-CN" sz="1600" dirty="0"/>
                        <a:t>/kW</a:t>
                      </a:r>
                      <a:endParaRPr lang="zh-CN" altLang="en-US" sz="1600" dirty="0"/>
                    </a:p>
                  </a:txBody>
                  <a:tcPr marL="91384" marR="91384" marT="45728" marB="45728"/>
                </a:tc>
                <a:tc>
                  <a:txBody>
                    <a:bodyPr/>
                    <a:lstStyle/>
                    <a:p>
                      <a:r>
                        <a:rPr lang="en-US" altLang="zh-CN" sz="1600" dirty="0">
                          <a:latin typeface="微软雅黑" panose="020B0503020204020204" pitchFamily="34" charset="-122"/>
                          <a:ea typeface="微软雅黑" panose="020B0503020204020204" pitchFamily="34" charset="-122"/>
                        </a:rPr>
                        <a:t>203.38</a:t>
                      </a:r>
                      <a:endParaRPr lang="zh-CN" altLang="en-US" sz="1600" dirty="0">
                        <a:latin typeface="微软雅黑" panose="020B0503020204020204" pitchFamily="34" charset="-122"/>
                        <a:ea typeface="微软雅黑" panose="020B0503020204020204" pitchFamily="34" charset="-122"/>
                      </a:endParaRPr>
                    </a:p>
                  </a:txBody>
                  <a:tcPr marL="91384" marR="91384" marT="45728" marB="45728"/>
                </a:tc>
                <a:extLst>
                  <a:ext uri="{0D108BD9-81ED-4DB2-BD59-A6C34878D82A}">
                    <a16:rowId xmlns:a16="http://schemas.microsoft.com/office/drawing/2014/main" val="10003"/>
                  </a:ext>
                </a:extLst>
              </a:tr>
              <a:tr h="517435">
                <a:tc>
                  <a:txBody>
                    <a:bodyPr/>
                    <a:lstStyle/>
                    <a:p>
                      <a:r>
                        <a:rPr lang="zh-CN" altLang="en-US" sz="1600" dirty="0"/>
                        <a:t>电锅炉</a:t>
                      </a:r>
                      <a:r>
                        <a:rPr lang="en-US" altLang="zh-CN" sz="1600" dirty="0"/>
                        <a:t>/kW</a:t>
                      </a:r>
                    </a:p>
                  </a:txBody>
                  <a:tcPr marL="91384" marR="91384" marT="45728" marB="45728"/>
                </a:tc>
                <a:tc>
                  <a:txBody>
                    <a:bodyPr/>
                    <a:lstStyle/>
                    <a:p>
                      <a:r>
                        <a:rPr lang="en-US" altLang="zh-CN" sz="1600" dirty="0">
                          <a:latin typeface="微软雅黑" panose="020B0503020204020204" pitchFamily="34" charset="-122"/>
                          <a:ea typeface="微软雅黑" panose="020B0503020204020204" pitchFamily="34" charset="-122"/>
                        </a:rPr>
                        <a:t>639.27</a:t>
                      </a:r>
                    </a:p>
                  </a:txBody>
                  <a:tcPr marL="91384" marR="91384" marT="45728" marB="45728"/>
                </a:tc>
                <a:extLst>
                  <a:ext uri="{0D108BD9-81ED-4DB2-BD59-A6C34878D82A}">
                    <a16:rowId xmlns:a16="http://schemas.microsoft.com/office/drawing/2014/main" val="10004"/>
                  </a:ext>
                </a:extLst>
              </a:tr>
            </a:tbl>
          </a:graphicData>
        </a:graphic>
      </p:graphicFrame>
      <p:graphicFrame>
        <p:nvGraphicFramePr>
          <p:cNvPr id="13" name="表格 55"/>
          <p:cNvGraphicFramePr>
            <a:graphicFrameLocks noGrp="1"/>
          </p:cNvGraphicFramePr>
          <p:nvPr/>
        </p:nvGraphicFramePr>
        <p:xfrm>
          <a:off x="6076950" y="4281488"/>
          <a:ext cx="2747963" cy="2346325"/>
        </p:xfrm>
        <a:graphic>
          <a:graphicData uri="http://schemas.openxmlformats.org/drawingml/2006/table">
            <a:tbl>
              <a:tblPr firstRow="1" bandRow="1">
                <a:tableStyleId>{00A15C55-8517-42AA-B614-E9B94910E393}</a:tableStyleId>
              </a:tblPr>
              <a:tblGrid>
                <a:gridCol w="1187253">
                  <a:extLst>
                    <a:ext uri="{9D8B030D-6E8A-4147-A177-3AD203B41FA5}">
                      <a16:colId xmlns:a16="http://schemas.microsoft.com/office/drawing/2014/main" val="20000"/>
                    </a:ext>
                  </a:extLst>
                </a:gridCol>
                <a:gridCol w="1560710">
                  <a:extLst>
                    <a:ext uri="{9D8B030D-6E8A-4147-A177-3AD203B41FA5}">
                      <a16:colId xmlns:a16="http://schemas.microsoft.com/office/drawing/2014/main" val="20001"/>
                    </a:ext>
                  </a:extLst>
                </a:gridCol>
              </a:tblGrid>
              <a:tr h="335300">
                <a:tc>
                  <a:txBody>
                    <a:bodyPr/>
                    <a:lstStyle/>
                    <a:p>
                      <a:r>
                        <a:rPr lang="zh-CN" altLang="en-US" sz="1600" dirty="0"/>
                        <a:t>风光</a:t>
                      </a:r>
                      <a:r>
                        <a:rPr lang="en-US" altLang="zh-CN" sz="1600" dirty="0"/>
                        <a:t>/kW</a:t>
                      </a:r>
                      <a:endParaRPr lang="zh-CN" altLang="en-US" sz="1600" dirty="0"/>
                    </a:p>
                  </a:txBody>
                  <a:tcPr marL="91384" marR="91384" marT="45728" marB="45728"/>
                </a:tc>
                <a:tc>
                  <a:txBody>
                    <a:bodyPr/>
                    <a:lstStyle/>
                    <a:p>
                      <a:r>
                        <a:rPr lang="en-US" altLang="zh-CN" sz="1600" dirty="0">
                          <a:latin typeface="微软雅黑" panose="020B0503020204020204" pitchFamily="34" charset="-122"/>
                          <a:ea typeface="微软雅黑" panose="020B0503020204020204" pitchFamily="34" charset="-122"/>
                        </a:rPr>
                        <a:t>400/3735.06</a:t>
                      </a:r>
                      <a:endParaRPr lang="zh-CN" altLang="en-US" sz="1600" dirty="0">
                        <a:latin typeface="微软雅黑" panose="020B0503020204020204" pitchFamily="34" charset="-122"/>
                        <a:ea typeface="微软雅黑" panose="020B0503020204020204" pitchFamily="34" charset="-122"/>
                      </a:endParaRPr>
                    </a:p>
                  </a:txBody>
                  <a:tcPr marL="91384" marR="91384" marT="45728" marB="45728"/>
                </a:tc>
                <a:extLst>
                  <a:ext uri="{0D108BD9-81ED-4DB2-BD59-A6C34878D82A}">
                    <a16:rowId xmlns:a16="http://schemas.microsoft.com/office/drawing/2014/main" val="10000"/>
                  </a:ext>
                </a:extLst>
              </a:tr>
              <a:tr h="579145">
                <a:tc>
                  <a:txBody>
                    <a:bodyPr/>
                    <a:lstStyle/>
                    <a:p>
                      <a:r>
                        <a:rPr lang="zh-CN" altLang="en-US" sz="1600" dirty="0"/>
                        <a:t>蓄电池</a:t>
                      </a:r>
                      <a:r>
                        <a:rPr lang="en-US" altLang="zh-CN" sz="1600" dirty="0"/>
                        <a:t>/kWh</a:t>
                      </a:r>
                      <a:endParaRPr lang="zh-CN" altLang="en-US" sz="1600" dirty="0"/>
                    </a:p>
                  </a:txBody>
                  <a:tcPr marL="91384" marR="91384" marT="45728" marB="45728"/>
                </a:tc>
                <a:tc>
                  <a:txBody>
                    <a:bodyPr/>
                    <a:lstStyle/>
                    <a:p>
                      <a:r>
                        <a:rPr lang="en-US" altLang="zh-CN" sz="1600" dirty="0">
                          <a:latin typeface="微软雅黑" panose="020B0503020204020204" pitchFamily="34" charset="-122"/>
                          <a:ea typeface="微软雅黑" panose="020B0503020204020204" pitchFamily="34" charset="-122"/>
                        </a:rPr>
                        <a:t>5887.11</a:t>
                      </a:r>
                      <a:endParaRPr lang="zh-CN" altLang="en-US" sz="1600" dirty="0">
                        <a:latin typeface="微软雅黑" panose="020B0503020204020204" pitchFamily="34" charset="-122"/>
                        <a:ea typeface="微软雅黑" panose="020B0503020204020204" pitchFamily="34" charset="-122"/>
                      </a:endParaRPr>
                    </a:p>
                  </a:txBody>
                  <a:tcPr marL="91384" marR="91384" marT="45728" marB="45728"/>
                </a:tc>
                <a:extLst>
                  <a:ext uri="{0D108BD9-81ED-4DB2-BD59-A6C34878D82A}">
                    <a16:rowId xmlns:a16="http://schemas.microsoft.com/office/drawing/2014/main" val="10001"/>
                  </a:ext>
                </a:extLst>
              </a:tr>
              <a:tr h="335300">
                <a:tc>
                  <a:txBody>
                    <a:bodyPr/>
                    <a:lstStyle/>
                    <a:p>
                      <a:r>
                        <a:rPr lang="zh-CN" altLang="en-US" sz="1600" dirty="0"/>
                        <a:t>电解槽</a:t>
                      </a:r>
                      <a:r>
                        <a:rPr lang="en-US" altLang="zh-CN" sz="1600" dirty="0"/>
                        <a:t>/kW</a:t>
                      </a:r>
                      <a:endParaRPr lang="zh-CN" altLang="en-US" sz="1600" dirty="0"/>
                    </a:p>
                  </a:txBody>
                  <a:tcPr marL="91384" marR="91384" marT="45728" marB="45728"/>
                </a:tc>
                <a:tc>
                  <a:txBody>
                    <a:bodyPr/>
                    <a:lstStyle/>
                    <a:p>
                      <a:r>
                        <a:rPr lang="en-US" altLang="zh-CN" sz="1600" dirty="0">
                          <a:latin typeface="微软雅黑" panose="020B0503020204020204" pitchFamily="34" charset="-122"/>
                          <a:ea typeface="微软雅黑" panose="020B0503020204020204" pitchFamily="34" charset="-122"/>
                        </a:rPr>
                        <a:t>389.15</a:t>
                      </a:r>
                      <a:endParaRPr lang="zh-CN" altLang="en-US" sz="1600" dirty="0">
                        <a:latin typeface="微软雅黑" panose="020B0503020204020204" pitchFamily="34" charset="-122"/>
                        <a:ea typeface="微软雅黑" panose="020B0503020204020204" pitchFamily="34" charset="-122"/>
                      </a:endParaRPr>
                    </a:p>
                  </a:txBody>
                  <a:tcPr marL="91384" marR="91384" marT="45728" marB="45728"/>
                </a:tc>
                <a:extLst>
                  <a:ext uri="{0D108BD9-81ED-4DB2-BD59-A6C34878D82A}">
                    <a16:rowId xmlns:a16="http://schemas.microsoft.com/office/drawing/2014/main" val="10002"/>
                  </a:ext>
                </a:extLst>
              </a:tr>
              <a:tr h="579145">
                <a:tc>
                  <a:txBody>
                    <a:bodyPr/>
                    <a:lstStyle/>
                    <a:p>
                      <a:r>
                        <a:rPr lang="zh-CN" altLang="en-US" sz="1600" dirty="0"/>
                        <a:t>燃料电池</a:t>
                      </a:r>
                      <a:r>
                        <a:rPr lang="en-US" altLang="zh-CN" sz="1600" dirty="0"/>
                        <a:t>/kW</a:t>
                      </a:r>
                      <a:endParaRPr lang="zh-CN" altLang="en-US" sz="1600" dirty="0"/>
                    </a:p>
                  </a:txBody>
                  <a:tcPr marL="91384" marR="91384" marT="45728" marB="45728"/>
                </a:tc>
                <a:tc>
                  <a:txBody>
                    <a:bodyPr/>
                    <a:lstStyle/>
                    <a:p>
                      <a:r>
                        <a:rPr lang="en-US" altLang="zh-CN" sz="1600" dirty="0">
                          <a:latin typeface="微软雅黑" panose="020B0503020204020204" pitchFamily="34" charset="-122"/>
                          <a:ea typeface="微软雅黑" panose="020B0503020204020204" pitchFamily="34" charset="-122"/>
                        </a:rPr>
                        <a:t>206.55</a:t>
                      </a:r>
                      <a:endParaRPr lang="zh-CN" altLang="en-US" sz="1600" dirty="0">
                        <a:latin typeface="微软雅黑" panose="020B0503020204020204" pitchFamily="34" charset="-122"/>
                        <a:ea typeface="微软雅黑" panose="020B0503020204020204" pitchFamily="34" charset="-122"/>
                      </a:endParaRPr>
                    </a:p>
                  </a:txBody>
                  <a:tcPr marL="91384" marR="91384" marT="45728" marB="45728"/>
                </a:tc>
                <a:extLst>
                  <a:ext uri="{0D108BD9-81ED-4DB2-BD59-A6C34878D82A}">
                    <a16:rowId xmlns:a16="http://schemas.microsoft.com/office/drawing/2014/main" val="10003"/>
                  </a:ext>
                </a:extLst>
              </a:tr>
              <a:tr h="517435">
                <a:tc>
                  <a:txBody>
                    <a:bodyPr/>
                    <a:lstStyle/>
                    <a:p>
                      <a:r>
                        <a:rPr lang="zh-CN" altLang="en-US" sz="1600" dirty="0"/>
                        <a:t>电锅炉</a:t>
                      </a:r>
                      <a:r>
                        <a:rPr lang="en-US" altLang="zh-CN" sz="1600" dirty="0"/>
                        <a:t>/kW</a:t>
                      </a:r>
                    </a:p>
                  </a:txBody>
                  <a:tcPr marL="91384" marR="91384" marT="45728" marB="45728"/>
                </a:tc>
                <a:tc>
                  <a:txBody>
                    <a:bodyPr/>
                    <a:lstStyle/>
                    <a:p>
                      <a:r>
                        <a:rPr lang="en-US" altLang="zh-CN" sz="1600" dirty="0">
                          <a:latin typeface="微软雅黑" panose="020B0503020204020204" pitchFamily="34" charset="-122"/>
                          <a:ea typeface="微软雅黑" panose="020B0503020204020204" pitchFamily="34" charset="-122"/>
                        </a:rPr>
                        <a:t>709.13</a:t>
                      </a:r>
                    </a:p>
                  </a:txBody>
                  <a:tcPr marL="91384" marR="91384" marT="45728" marB="45728"/>
                </a:tc>
                <a:extLst>
                  <a:ext uri="{0D108BD9-81ED-4DB2-BD59-A6C34878D82A}">
                    <a16:rowId xmlns:a16="http://schemas.microsoft.com/office/drawing/2014/main" val="10004"/>
                  </a:ext>
                </a:extLst>
              </a:tr>
            </a:tbl>
          </a:graphicData>
        </a:graphic>
      </p:graphicFrame>
      <p:sp>
        <p:nvSpPr>
          <p:cNvPr id="17" name="文本框 1"/>
          <p:cNvSpPr txBox="1">
            <a:spLocks noChangeArrowheads="1"/>
          </p:cNvSpPr>
          <p:nvPr/>
        </p:nvSpPr>
        <p:spPr bwMode="auto">
          <a:xfrm>
            <a:off x="73025" y="3128963"/>
            <a:ext cx="27495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r>
              <a:rPr lang="zh-CN" altLang="en-US" sz="1800">
                <a:latin typeface="微软雅黑" panose="020B0503020204020204" pitchFamily="34" charset="-122"/>
                <a:ea typeface="微软雅黑" panose="020B0503020204020204" pitchFamily="34" charset="-122"/>
              </a:rPr>
              <a:t>情景一：极端天气下仍然考虑供热和电动汽车快充，不购氢气（有储备）</a:t>
            </a:r>
            <a:endParaRPr lang="en-US" altLang="zh-CN" sz="1800">
              <a:latin typeface="微软雅黑" panose="020B0503020204020204" pitchFamily="34" charset="-122"/>
              <a:ea typeface="微软雅黑" panose="020B0503020204020204" pitchFamily="34" charset="-122"/>
            </a:endParaRPr>
          </a:p>
        </p:txBody>
      </p:sp>
      <p:sp>
        <p:nvSpPr>
          <p:cNvPr id="18" name="文本框 16"/>
          <p:cNvSpPr txBox="1">
            <a:spLocks noChangeArrowheads="1"/>
          </p:cNvSpPr>
          <p:nvPr/>
        </p:nvSpPr>
        <p:spPr bwMode="auto">
          <a:xfrm>
            <a:off x="2960688" y="3151188"/>
            <a:ext cx="27479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r>
              <a:rPr lang="zh-CN" altLang="en-US" sz="1800">
                <a:latin typeface="微软雅黑" panose="020B0503020204020204" pitchFamily="34" charset="-122"/>
                <a:ea typeface="微软雅黑" panose="020B0503020204020204" pitchFamily="34" charset="-122"/>
              </a:rPr>
              <a:t>情景二：极端天气不考虑上述二者，始终允许购气</a:t>
            </a:r>
            <a:endParaRPr lang="en-US" altLang="zh-CN" sz="1800">
              <a:latin typeface="微软雅黑" panose="020B0503020204020204" pitchFamily="34" charset="-122"/>
              <a:ea typeface="微软雅黑" panose="020B0503020204020204" pitchFamily="34" charset="-122"/>
            </a:endParaRPr>
          </a:p>
        </p:txBody>
      </p:sp>
      <p:sp>
        <p:nvSpPr>
          <p:cNvPr id="19" name="文本框 17"/>
          <p:cNvSpPr txBox="1">
            <a:spLocks noChangeArrowheads="1"/>
          </p:cNvSpPr>
          <p:nvPr/>
        </p:nvSpPr>
        <p:spPr bwMode="auto">
          <a:xfrm>
            <a:off x="6148388" y="3128963"/>
            <a:ext cx="2747962"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黑体" panose="02010609060101010101" pitchFamily="49" charset="-122"/>
              </a:defRPr>
            </a:lvl1pPr>
            <a:lvl2pPr marL="742950" indent="-285750">
              <a:defRPr sz="2400" b="1">
                <a:solidFill>
                  <a:schemeClr val="tx1"/>
                </a:solidFill>
                <a:latin typeface="Arial" panose="020B0604020202020204" pitchFamily="34" charset="0"/>
                <a:ea typeface="黑体" panose="02010609060101010101" pitchFamily="49" charset="-122"/>
              </a:defRPr>
            </a:lvl2pPr>
            <a:lvl3pPr marL="1143000" indent="-228600">
              <a:defRPr sz="2400" b="1">
                <a:solidFill>
                  <a:schemeClr val="tx1"/>
                </a:solidFill>
                <a:latin typeface="Arial" panose="020B0604020202020204" pitchFamily="34" charset="0"/>
                <a:ea typeface="黑体" panose="02010609060101010101" pitchFamily="49" charset="-122"/>
              </a:defRPr>
            </a:lvl3pPr>
            <a:lvl4pPr marL="1600200" indent="-228600">
              <a:defRPr sz="2400" b="1">
                <a:solidFill>
                  <a:schemeClr val="tx1"/>
                </a:solidFill>
                <a:latin typeface="Arial" panose="020B0604020202020204" pitchFamily="34" charset="0"/>
                <a:ea typeface="黑体" panose="02010609060101010101" pitchFamily="49" charset="-122"/>
              </a:defRPr>
            </a:lvl4pPr>
            <a:lvl5pPr marL="2057400" indent="-22860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黑体" panose="02010609060101010101" pitchFamily="49" charset="-122"/>
              </a:defRPr>
            </a:lvl9pPr>
          </a:lstStyle>
          <a:p>
            <a:r>
              <a:rPr lang="zh-CN" altLang="en-US" sz="1800">
                <a:latin typeface="微软雅黑" panose="020B0503020204020204" pitchFamily="34" charset="-122"/>
                <a:ea typeface="微软雅黑" panose="020B0503020204020204" pitchFamily="34" charset="-122"/>
              </a:rPr>
              <a:t>情景三：不考虑上述二者且购氢气，但非极端天气不购气</a:t>
            </a:r>
            <a:endParaRPr lang="en-US" altLang="zh-CN" sz="1800">
              <a:latin typeface="微软雅黑" panose="020B0503020204020204" pitchFamily="34" charset="-122"/>
              <a:ea typeface="微软雅黑" panose="020B0503020204020204" pitchFamily="34" charset="-122"/>
            </a:endParaRPr>
          </a:p>
          <a:p>
            <a:r>
              <a:rPr lang="zh-CN" altLang="en-US" sz="2000">
                <a:solidFill>
                  <a:srgbClr val="FF0000"/>
                </a:solidFill>
                <a:latin typeface="微软雅黑" panose="020B0503020204020204" pitchFamily="34" charset="-122"/>
                <a:ea typeface="微软雅黑" panose="020B0503020204020204" pitchFamily="34" charset="-122"/>
              </a:rPr>
              <a:t>与示范工程基本一致</a:t>
            </a:r>
            <a:endParaRPr lang="en-US" altLang="zh-CN" sz="200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8388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p:sp>
        <p:nvSpPr>
          <p:cNvPr id="37891" name="矩形 5"/>
          <p:cNvSpPr>
            <a:spLocks noChangeArrowheads="1"/>
          </p:cNvSpPr>
          <p:nvPr/>
        </p:nvSpPr>
        <p:spPr bwMode="auto">
          <a:xfrm>
            <a:off x="1447800" y="836613"/>
            <a:ext cx="7870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dirty="0">
                <a:solidFill>
                  <a:srgbClr val="000000"/>
                </a:solidFill>
                <a:latin typeface="微软雅黑" panose="020B0503020204020204" pitchFamily="34" charset="-122"/>
                <a:ea typeface="微软雅黑" panose="020B0503020204020204" pitchFamily="34" charset="-122"/>
                <a:sym typeface="+mn-ea"/>
              </a:rPr>
              <a:t>研究内容</a:t>
            </a:r>
            <a:r>
              <a:rPr lang="en-US" altLang="zh-CN" sz="2000" dirty="0">
                <a:solidFill>
                  <a:srgbClr val="000000"/>
                </a:solidFill>
                <a:latin typeface="微软雅黑" panose="020B0503020204020204" pitchFamily="34" charset="-122"/>
                <a:ea typeface="微软雅黑" panose="020B0503020204020204" pitchFamily="34" charset="-122"/>
                <a:sym typeface="+mn-ea"/>
              </a:rPr>
              <a:t>4</a:t>
            </a:r>
            <a:r>
              <a:rPr lang="zh-CN" altLang="en-US" sz="2000" dirty="0">
                <a:solidFill>
                  <a:srgbClr val="000000"/>
                </a:solidFill>
                <a:latin typeface="微软雅黑" panose="020B0503020204020204" pitchFamily="34" charset="-122"/>
                <a:ea typeface="微软雅黑" panose="020B0503020204020204" pitchFamily="34" charset="-122"/>
                <a:sym typeface="+mn-ea"/>
              </a:rPr>
              <a:t>：氢电耦合直流互联系统实时仿真验证技术</a:t>
            </a:r>
          </a:p>
        </p:txBody>
      </p:sp>
      <p:sp>
        <p:nvSpPr>
          <p:cNvPr id="21" name="圆角矩形 53"/>
          <p:cNvSpPr>
            <a:spLocks noChangeArrowheads="1"/>
          </p:cNvSpPr>
          <p:nvPr/>
        </p:nvSpPr>
        <p:spPr bwMode="auto">
          <a:xfrm>
            <a:off x="120650" y="1391444"/>
            <a:ext cx="8921750" cy="985873"/>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just">
              <a:lnSpc>
                <a:spcPct val="120000"/>
              </a:lnSpc>
              <a:spcBef>
                <a:spcPct val="0"/>
              </a:spcBef>
              <a:spcAft>
                <a:spcPct val="0"/>
              </a:spcAft>
              <a:buClrTx/>
              <a:buSzTx/>
              <a:buFontTx/>
              <a:buNone/>
            </a:pPr>
            <a:r>
              <a:rPr lang="zh-CN" altLang="en-US" sz="1800" dirty="0">
                <a:solidFill>
                  <a:srgbClr val="3E3E3E"/>
                </a:solidFill>
                <a:latin typeface="微软雅黑" charset="-122"/>
                <a:ea typeface="微软雅黑" charset="-122"/>
              </a:rPr>
              <a:t>      研究确定仿真验证软件整体架构为</a:t>
            </a:r>
            <a:r>
              <a:rPr lang="zh-CN" altLang="en-US" sz="1800" dirty="0">
                <a:solidFill>
                  <a:srgbClr val="FF0000"/>
                </a:solidFill>
                <a:latin typeface="微软雅黑" charset="-122"/>
                <a:ea typeface="微软雅黑" charset="-122"/>
              </a:rPr>
              <a:t>模型库构建（前面的建模）</a:t>
            </a:r>
            <a:r>
              <a:rPr lang="zh-CN" altLang="en-US" sz="1800" dirty="0">
                <a:solidFill>
                  <a:srgbClr val="3E3E3E"/>
                </a:solidFill>
                <a:latin typeface="微软雅黑" charset="-122"/>
                <a:ea typeface="微软雅黑" charset="-122"/>
              </a:rPr>
              <a:t>、</a:t>
            </a:r>
            <a:r>
              <a:rPr lang="zh-CN" altLang="en-US" sz="1800" dirty="0">
                <a:solidFill>
                  <a:srgbClr val="FF0000"/>
                </a:solidFill>
                <a:latin typeface="微软雅黑" charset="-122"/>
                <a:ea typeface="微软雅黑" charset="-122"/>
              </a:rPr>
              <a:t>模型计算</a:t>
            </a:r>
            <a:r>
              <a:rPr lang="zh-CN" altLang="en-US" sz="1800" dirty="0">
                <a:solidFill>
                  <a:srgbClr val="3E3E3E"/>
                </a:solidFill>
                <a:latin typeface="微软雅黑" charset="-122"/>
                <a:ea typeface="微软雅黑" charset="-122"/>
              </a:rPr>
              <a:t>、</a:t>
            </a:r>
            <a:r>
              <a:rPr lang="zh-CN" altLang="en-US" sz="1800" dirty="0">
                <a:solidFill>
                  <a:srgbClr val="FF0000"/>
                </a:solidFill>
                <a:latin typeface="微软雅黑" charset="-122"/>
                <a:ea typeface="微软雅黑" charset="-122"/>
              </a:rPr>
              <a:t>数据处理和界面展示</a:t>
            </a:r>
            <a:r>
              <a:rPr lang="zh-CN" altLang="en-US" sz="1800" dirty="0">
                <a:solidFill>
                  <a:srgbClr val="3E3E3E"/>
                </a:solidFill>
                <a:latin typeface="微软雅黑" charset="-122"/>
                <a:ea typeface="微软雅黑" charset="-122"/>
              </a:rPr>
              <a:t>。各个关键环节目前均已开展研究，保证了仿真软件的整体性和功能完备性。（技术问题说出来）</a:t>
            </a:r>
            <a:endParaRPr lang="en-US" altLang="zh-CN" sz="1800" dirty="0">
              <a:solidFill>
                <a:srgbClr val="3E3E3E"/>
              </a:solidFill>
              <a:latin typeface="微软雅黑" charset="-122"/>
              <a:ea typeface="微软雅黑" charset="-122"/>
            </a:endParaRPr>
          </a:p>
        </p:txBody>
      </p:sp>
      <p:sp>
        <p:nvSpPr>
          <p:cNvPr id="22" name="矩形 21"/>
          <p:cNvSpPr>
            <a:spLocks noChangeArrowheads="1"/>
          </p:cNvSpPr>
          <p:nvPr/>
        </p:nvSpPr>
        <p:spPr bwMode="auto">
          <a:xfrm>
            <a:off x="3803650" y="6545027"/>
            <a:ext cx="1416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600" dirty="0">
                <a:solidFill>
                  <a:srgbClr val="000000"/>
                </a:solidFill>
                <a:latin typeface="微软雅黑" charset="-122"/>
                <a:ea typeface="微软雅黑" charset="-122"/>
              </a:rPr>
              <a:t>软件整体构架</a:t>
            </a:r>
            <a:endParaRPr kumimoji="0" lang="en-US" altLang="zh-CN" sz="1600" dirty="0">
              <a:solidFill>
                <a:srgbClr val="000000"/>
              </a:solidFill>
              <a:latin typeface="微软雅黑" charset="-122"/>
              <a:ea typeface="微软雅黑" charset="-122"/>
            </a:endParaRPr>
          </a:p>
        </p:txBody>
      </p:sp>
      <p:sp>
        <p:nvSpPr>
          <p:cNvPr id="32" name="圆角矩形 31"/>
          <p:cNvSpPr/>
          <p:nvPr/>
        </p:nvSpPr>
        <p:spPr bwMode="gray">
          <a:xfrm>
            <a:off x="316311" y="2874331"/>
            <a:ext cx="8248569" cy="911713"/>
          </a:xfrm>
          <a:prstGeom prst="roundRect">
            <a:avLst/>
          </a:prstGeom>
          <a:noFill/>
          <a:ln w="28575">
            <a:solidFill>
              <a:schemeClr val="tx1"/>
            </a:solid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800" kern="0" dirty="0">
              <a:latin typeface="SimHei" charset="-122"/>
              <a:ea typeface="SimHei" charset="-122"/>
              <a:cs typeface="SimHei" charset="-122"/>
            </a:endParaRPr>
          </a:p>
        </p:txBody>
      </p:sp>
      <p:sp>
        <p:nvSpPr>
          <p:cNvPr id="33" name="圆角矩形 32"/>
          <p:cNvSpPr/>
          <p:nvPr/>
        </p:nvSpPr>
        <p:spPr bwMode="gray">
          <a:xfrm>
            <a:off x="3406545" y="3966868"/>
            <a:ext cx="2212063" cy="2323530"/>
          </a:xfrm>
          <a:prstGeom prst="roundRect">
            <a:avLst/>
          </a:prstGeom>
          <a:noFill/>
          <a:ln w="28575">
            <a:solidFill>
              <a:schemeClr val="tx1"/>
            </a:solid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800" kern="0" dirty="0">
              <a:latin typeface="SimHei" charset="-122"/>
              <a:ea typeface="SimHei" charset="-122"/>
              <a:cs typeface="SimHei" charset="-122"/>
            </a:endParaRPr>
          </a:p>
        </p:txBody>
      </p:sp>
      <p:sp>
        <p:nvSpPr>
          <p:cNvPr id="2" name="圆角矩形 1"/>
          <p:cNvSpPr/>
          <p:nvPr/>
        </p:nvSpPr>
        <p:spPr bwMode="gray">
          <a:xfrm>
            <a:off x="720087" y="3192031"/>
            <a:ext cx="1136823" cy="514155"/>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文件浏览</a:t>
            </a:r>
          </a:p>
        </p:txBody>
      </p:sp>
      <p:sp>
        <p:nvSpPr>
          <p:cNvPr id="38" name="圆角矩形 37"/>
          <p:cNvSpPr/>
          <p:nvPr/>
        </p:nvSpPr>
        <p:spPr bwMode="gray">
          <a:xfrm>
            <a:off x="2160399" y="3186808"/>
            <a:ext cx="1246146" cy="514155"/>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结构配置</a:t>
            </a:r>
          </a:p>
        </p:txBody>
      </p:sp>
      <p:sp>
        <p:nvSpPr>
          <p:cNvPr id="39" name="圆角矩形 38"/>
          <p:cNvSpPr/>
          <p:nvPr/>
        </p:nvSpPr>
        <p:spPr bwMode="gray">
          <a:xfrm>
            <a:off x="3829369" y="3174109"/>
            <a:ext cx="1289178" cy="514154"/>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参数配置</a:t>
            </a:r>
          </a:p>
        </p:txBody>
      </p:sp>
      <p:sp>
        <p:nvSpPr>
          <p:cNvPr id="40" name="圆角矩形 39"/>
          <p:cNvSpPr/>
          <p:nvPr/>
        </p:nvSpPr>
        <p:spPr bwMode="gray">
          <a:xfrm>
            <a:off x="5427669" y="3186230"/>
            <a:ext cx="1487903" cy="514154"/>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solidFill>
                  <a:srgbClr val="080808"/>
                </a:solidFill>
                <a:ea typeface="宋体" pitchFamily="2" charset="-122"/>
                <a:cs typeface="Arial" charset="0"/>
              </a:rPr>
              <a:t>环境气象配置</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41" name="圆角矩形 40"/>
          <p:cNvSpPr/>
          <p:nvPr/>
        </p:nvSpPr>
        <p:spPr bwMode="gray">
          <a:xfrm>
            <a:off x="7091007" y="3197763"/>
            <a:ext cx="1339762" cy="514154"/>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用户参数配置</a:t>
            </a:r>
          </a:p>
        </p:txBody>
      </p:sp>
      <p:sp>
        <p:nvSpPr>
          <p:cNvPr id="42" name="圆角矩形 41"/>
          <p:cNvSpPr/>
          <p:nvPr/>
        </p:nvSpPr>
        <p:spPr bwMode="gray">
          <a:xfrm>
            <a:off x="4020564" y="2745209"/>
            <a:ext cx="835056" cy="358545"/>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界面层</a:t>
            </a:r>
          </a:p>
        </p:txBody>
      </p:sp>
      <p:sp>
        <p:nvSpPr>
          <p:cNvPr id="43" name="圆角矩形 42"/>
          <p:cNvSpPr/>
          <p:nvPr/>
        </p:nvSpPr>
        <p:spPr bwMode="gray">
          <a:xfrm>
            <a:off x="308313" y="3966868"/>
            <a:ext cx="3003695" cy="2323530"/>
          </a:xfrm>
          <a:prstGeom prst="roundRect">
            <a:avLst/>
          </a:prstGeom>
          <a:noFill/>
          <a:ln w="28575">
            <a:solidFill>
              <a:schemeClr val="tx1"/>
            </a:solid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800" kern="0" dirty="0">
              <a:latin typeface="SimHei" charset="-122"/>
              <a:ea typeface="SimHei" charset="-122"/>
              <a:cs typeface="SimHei" charset="-122"/>
            </a:endParaRPr>
          </a:p>
        </p:txBody>
      </p:sp>
      <p:sp>
        <p:nvSpPr>
          <p:cNvPr id="44" name="圆角矩形 43"/>
          <p:cNvSpPr/>
          <p:nvPr/>
        </p:nvSpPr>
        <p:spPr bwMode="gray">
          <a:xfrm>
            <a:off x="528546" y="4290300"/>
            <a:ext cx="2662233" cy="514155"/>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控制模块</a:t>
            </a:r>
          </a:p>
        </p:txBody>
      </p:sp>
      <p:sp>
        <p:nvSpPr>
          <p:cNvPr id="45" name="圆角矩形 44"/>
          <p:cNvSpPr/>
          <p:nvPr/>
        </p:nvSpPr>
        <p:spPr bwMode="gray">
          <a:xfrm>
            <a:off x="529612" y="4923372"/>
            <a:ext cx="2661168" cy="514154"/>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设备模块</a:t>
            </a:r>
          </a:p>
        </p:txBody>
      </p:sp>
      <p:sp>
        <p:nvSpPr>
          <p:cNvPr id="46" name="圆角矩形 45"/>
          <p:cNvSpPr/>
          <p:nvPr/>
        </p:nvSpPr>
        <p:spPr bwMode="gray">
          <a:xfrm>
            <a:off x="528546" y="5643836"/>
            <a:ext cx="2662233" cy="514154"/>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场景样本模块</a:t>
            </a:r>
          </a:p>
        </p:txBody>
      </p:sp>
      <p:sp>
        <p:nvSpPr>
          <p:cNvPr id="49" name="圆角矩形 48"/>
          <p:cNvSpPr/>
          <p:nvPr/>
        </p:nvSpPr>
        <p:spPr bwMode="gray">
          <a:xfrm>
            <a:off x="1364537" y="3846155"/>
            <a:ext cx="835056" cy="358545"/>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solidFill>
                  <a:srgbClr val="080808"/>
                </a:solidFill>
                <a:ea typeface="宋体" pitchFamily="2" charset="-122"/>
                <a:cs typeface="Arial" charset="0"/>
              </a:rPr>
              <a:t>模块层</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51" name="圆角矩形 50"/>
          <p:cNvSpPr/>
          <p:nvPr/>
        </p:nvSpPr>
        <p:spPr bwMode="gray">
          <a:xfrm>
            <a:off x="5710871" y="3966868"/>
            <a:ext cx="2854009" cy="2323530"/>
          </a:xfrm>
          <a:prstGeom prst="roundRect">
            <a:avLst/>
          </a:prstGeom>
          <a:noFill/>
          <a:ln w="28575">
            <a:solidFill>
              <a:schemeClr val="tx1"/>
            </a:solid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800" kern="0" dirty="0">
              <a:latin typeface="SimHei" charset="-122"/>
              <a:ea typeface="SimHei" charset="-122"/>
              <a:cs typeface="SimHei" charset="-122"/>
            </a:endParaRPr>
          </a:p>
        </p:txBody>
      </p:sp>
      <p:sp>
        <p:nvSpPr>
          <p:cNvPr id="52" name="圆角矩形 51"/>
          <p:cNvSpPr/>
          <p:nvPr/>
        </p:nvSpPr>
        <p:spPr bwMode="gray">
          <a:xfrm>
            <a:off x="5844162" y="4290300"/>
            <a:ext cx="2586608" cy="514155"/>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文件管理系统</a:t>
            </a:r>
          </a:p>
        </p:txBody>
      </p:sp>
      <p:sp>
        <p:nvSpPr>
          <p:cNvPr id="53" name="圆角矩形 52"/>
          <p:cNvSpPr/>
          <p:nvPr/>
        </p:nvSpPr>
        <p:spPr bwMode="gray">
          <a:xfrm>
            <a:off x="5844161" y="4967068"/>
            <a:ext cx="2586608" cy="514154"/>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仿真计算系统</a:t>
            </a:r>
          </a:p>
        </p:txBody>
      </p:sp>
      <p:sp>
        <p:nvSpPr>
          <p:cNvPr id="54" name="圆角矩形 53"/>
          <p:cNvSpPr/>
          <p:nvPr/>
        </p:nvSpPr>
        <p:spPr bwMode="gray">
          <a:xfrm>
            <a:off x="5844161" y="5643836"/>
            <a:ext cx="2586608" cy="514154"/>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solidFill>
                  <a:srgbClr val="080808"/>
                </a:solidFill>
                <a:ea typeface="宋体" pitchFamily="2" charset="-122"/>
                <a:cs typeface="Arial" charset="0"/>
              </a:rPr>
              <a:t>实时数据系统</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55" name="圆角矩形 54"/>
          <p:cNvSpPr/>
          <p:nvPr/>
        </p:nvSpPr>
        <p:spPr bwMode="gray">
          <a:xfrm>
            <a:off x="6734405" y="3846155"/>
            <a:ext cx="835056" cy="358545"/>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solidFill>
                  <a:srgbClr val="080808"/>
                </a:solidFill>
                <a:ea typeface="宋体" pitchFamily="2" charset="-122"/>
                <a:cs typeface="Arial" charset="0"/>
              </a:rPr>
              <a:t>系统层</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56" name="圆角矩形 55"/>
          <p:cNvSpPr/>
          <p:nvPr/>
        </p:nvSpPr>
        <p:spPr bwMode="gray">
          <a:xfrm>
            <a:off x="4020564" y="3812896"/>
            <a:ext cx="835056" cy="358545"/>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solidFill>
                  <a:srgbClr val="080808"/>
                </a:solidFill>
                <a:ea typeface="宋体" pitchFamily="2" charset="-122"/>
                <a:cs typeface="Arial" charset="0"/>
              </a:rPr>
              <a:t>功能层</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57" name="圆角矩形 56"/>
          <p:cNvSpPr/>
          <p:nvPr/>
        </p:nvSpPr>
        <p:spPr bwMode="gray">
          <a:xfrm>
            <a:off x="3772404" y="4290298"/>
            <a:ext cx="1619055" cy="371987"/>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solidFill>
                  <a:srgbClr val="080808"/>
                </a:solidFill>
                <a:ea typeface="宋体" pitchFamily="2" charset="-122"/>
                <a:cs typeface="Arial" charset="0"/>
              </a:rPr>
              <a:t>暂态仿真</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58" name="圆角矩形 57"/>
          <p:cNvSpPr/>
          <p:nvPr/>
        </p:nvSpPr>
        <p:spPr bwMode="gray">
          <a:xfrm>
            <a:off x="3772403" y="4718460"/>
            <a:ext cx="1619055" cy="375231"/>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solidFill>
                  <a:srgbClr val="080808"/>
                </a:solidFill>
                <a:ea typeface="宋体" pitchFamily="2" charset="-122"/>
                <a:cs typeface="Arial" charset="0"/>
              </a:rPr>
              <a:t>稳态仿真</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59" name="圆角矩形 58"/>
          <p:cNvSpPr/>
          <p:nvPr/>
        </p:nvSpPr>
        <p:spPr bwMode="gray">
          <a:xfrm>
            <a:off x="3772402" y="5190154"/>
            <a:ext cx="1619055" cy="409463"/>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noProof="0" dirty="0">
                <a:solidFill>
                  <a:srgbClr val="080808"/>
                </a:solidFill>
                <a:ea typeface="宋体" pitchFamily="2" charset="-122"/>
                <a:cs typeface="Arial" charset="0"/>
              </a:rPr>
              <a:t>优化配置验证</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60" name="圆角矩形 59"/>
          <p:cNvSpPr/>
          <p:nvPr/>
        </p:nvSpPr>
        <p:spPr bwMode="gray">
          <a:xfrm>
            <a:off x="3772402" y="5690868"/>
            <a:ext cx="1619055" cy="431311"/>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solidFill>
                  <a:srgbClr val="080808"/>
                </a:solidFill>
                <a:ea typeface="宋体" pitchFamily="2" charset="-122"/>
                <a:cs typeface="Arial" charset="0"/>
              </a:rPr>
              <a:t>系统稳定性</a:t>
            </a:r>
            <a:r>
              <a:rPr lang="zh-CN" altLang="en-US" sz="1400" kern="0" noProof="0" dirty="0">
                <a:solidFill>
                  <a:srgbClr val="080808"/>
                </a:solidFill>
                <a:ea typeface="宋体" pitchFamily="2" charset="-122"/>
                <a:cs typeface="Arial" charset="0"/>
              </a:rPr>
              <a:t>验证</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p:sp>
        <p:nvSpPr>
          <p:cNvPr id="6" name="矩形 5"/>
          <p:cNvSpPr>
            <a:spLocks noChangeArrowheads="1"/>
          </p:cNvSpPr>
          <p:nvPr/>
        </p:nvSpPr>
        <p:spPr bwMode="auto">
          <a:xfrm>
            <a:off x="1447800" y="836613"/>
            <a:ext cx="7870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dirty="0">
                <a:solidFill>
                  <a:srgbClr val="000000"/>
                </a:solidFill>
                <a:latin typeface="微软雅黑" panose="020B0503020204020204" pitchFamily="34" charset="-122"/>
                <a:ea typeface="微软雅黑" panose="020B0503020204020204" pitchFamily="34" charset="-122"/>
                <a:sym typeface="+mn-ea"/>
              </a:rPr>
              <a:t>研究内容</a:t>
            </a:r>
            <a:r>
              <a:rPr lang="en-US" altLang="zh-CN" sz="2000" dirty="0">
                <a:solidFill>
                  <a:srgbClr val="000000"/>
                </a:solidFill>
                <a:latin typeface="微软雅黑" panose="020B0503020204020204" pitchFamily="34" charset="-122"/>
                <a:ea typeface="微软雅黑" panose="020B0503020204020204" pitchFamily="34" charset="-122"/>
                <a:sym typeface="+mn-ea"/>
              </a:rPr>
              <a:t>4</a:t>
            </a:r>
            <a:r>
              <a:rPr lang="zh-CN" altLang="en-US" sz="2000" dirty="0">
                <a:solidFill>
                  <a:srgbClr val="000000"/>
                </a:solidFill>
                <a:latin typeface="微软雅黑" panose="020B0503020204020204" pitchFamily="34" charset="-122"/>
                <a:ea typeface="微软雅黑" panose="020B0503020204020204" pitchFamily="34" charset="-122"/>
                <a:sym typeface="+mn-ea"/>
              </a:rPr>
              <a:t>：氢电耦合直流互联系统实时仿真验证技术</a:t>
            </a:r>
          </a:p>
        </p:txBody>
      </p:sp>
      <p:sp>
        <p:nvSpPr>
          <p:cNvPr id="7" name="圆角矩形 53"/>
          <p:cNvSpPr>
            <a:spLocks noChangeArrowheads="1"/>
          </p:cNvSpPr>
          <p:nvPr/>
        </p:nvSpPr>
        <p:spPr bwMode="auto">
          <a:xfrm>
            <a:off x="120650" y="1391445"/>
            <a:ext cx="8921750" cy="967708"/>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just">
              <a:lnSpc>
                <a:spcPct val="120000"/>
              </a:lnSpc>
              <a:spcBef>
                <a:spcPct val="0"/>
              </a:spcBef>
              <a:spcAft>
                <a:spcPct val="0"/>
              </a:spcAft>
              <a:buClrTx/>
              <a:buSzTx/>
              <a:buFontTx/>
              <a:buNone/>
            </a:pPr>
            <a:r>
              <a:rPr lang="zh-CN" altLang="en-US" sz="1800" dirty="0">
                <a:solidFill>
                  <a:srgbClr val="3E3E3E"/>
                </a:solidFill>
                <a:latin typeface="微软雅黑" charset="-122"/>
                <a:ea typeface="微软雅黑" charset="-122"/>
              </a:rPr>
              <a:t>      本仿真软件可支撑含氢大型直流微电网的仿真运行与计算验证，具体微电网的形态由本软件给出的</a:t>
            </a:r>
            <a:r>
              <a:rPr lang="zh-CN" altLang="en-US" sz="1800" dirty="0">
                <a:solidFill>
                  <a:srgbClr val="FF0000"/>
                </a:solidFill>
                <a:latin typeface="微软雅黑" charset="-122"/>
                <a:ea typeface="微软雅黑" charset="-122"/>
              </a:rPr>
              <a:t>四个配置文件</a:t>
            </a:r>
            <a:r>
              <a:rPr lang="zh-CN" altLang="en-US" sz="1800" dirty="0">
                <a:solidFill>
                  <a:srgbClr val="3E3E3E"/>
                </a:solidFill>
                <a:latin typeface="微软雅黑" charset="-122"/>
                <a:ea typeface="微软雅黑" charset="-122"/>
              </a:rPr>
              <a:t>来定义。结构配置文件用来定义所仿真微网的线路结构。</a:t>
            </a:r>
            <a:endParaRPr lang="en-US" altLang="zh-CN" sz="1800" b="0" dirty="0">
              <a:solidFill>
                <a:srgbClr val="C00000"/>
              </a:solidFill>
              <a:latin typeface="微软雅黑" charset="-122"/>
              <a:ea typeface="微软雅黑" charset="-122"/>
            </a:endParaRPr>
          </a:p>
        </p:txBody>
      </p:sp>
      <p:sp>
        <p:nvSpPr>
          <p:cNvPr id="8" name="圆角矩形 7"/>
          <p:cNvSpPr/>
          <p:nvPr/>
        </p:nvSpPr>
        <p:spPr bwMode="gray">
          <a:xfrm>
            <a:off x="263906" y="2558385"/>
            <a:ext cx="594993" cy="4011168"/>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结   </a:t>
            </a:r>
            <a:endParaRPr kumimoji="0" lang="en-US" altLang="zh-CN" sz="1400" b="1" i="0" u="none" strike="noStrike" kern="0" cap="none" spc="0" normalizeH="0" baseline="0" noProof="0" dirty="0">
              <a:ln>
                <a:noFill/>
              </a:ln>
              <a:solidFill>
                <a:srgbClr val="080808"/>
              </a:solidFill>
              <a:effectLst/>
              <a:uLnTx/>
              <a:uFillTx/>
              <a:ea typeface="宋体" pitchFamily="2" charset="-122"/>
              <a:cs typeface="Arial" charset="0"/>
            </a:endParaRPr>
          </a:p>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构</a:t>
            </a:r>
            <a:endParaRPr kumimoji="0" lang="en-US" altLang="zh-CN" sz="1400" b="1" i="0" u="none" strike="noStrike" kern="0" cap="none" spc="0" normalizeH="0" baseline="0" noProof="0" dirty="0">
              <a:ln>
                <a:noFill/>
              </a:ln>
              <a:solidFill>
                <a:srgbClr val="080808"/>
              </a:solidFill>
              <a:effectLst/>
              <a:uLnTx/>
              <a:uFillTx/>
              <a:ea typeface="宋体" pitchFamily="2" charset="-122"/>
              <a:cs typeface="Arial" charset="0"/>
            </a:endParaRPr>
          </a:p>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配</a:t>
            </a:r>
            <a:endParaRPr kumimoji="0" lang="en-US" altLang="zh-CN" sz="1400" b="1" i="0" u="none" strike="noStrike" kern="0" cap="none" spc="0" normalizeH="0" baseline="0" noProof="0" dirty="0">
              <a:ln>
                <a:noFill/>
              </a:ln>
              <a:solidFill>
                <a:srgbClr val="080808"/>
              </a:solidFill>
              <a:effectLst/>
              <a:uLnTx/>
              <a:uFillTx/>
              <a:ea typeface="宋体" pitchFamily="2" charset="-122"/>
              <a:cs typeface="Arial" charset="0"/>
            </a:endParaRPr>
          </a:p>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置</a:t>
            </a:r>
            <a:endParaRPr kumimoji="0" lang="en-US" altLang="zh-CN" sz="1400" b="1" i="0" u="none" strike="noStrike" kern="0" cap="none" spc="0" normalizeH="0" baseline="0" noProof="0" dirty="0">
              <a:ln>
                <a:noFill/>
              </a:ln>
              <a:solidFill>
                <a:srgbClr val="080808"/>
              </a:solidFill>
              <a:effectLst/>
              <a:uLnTx/>
              <a:uFillTx/>
              <a:ea typeface="宋体" pitchFamily="2" charset="-122"/>
              <a:cs typeface="Arial" charset="0"/>
            </a:endParaRPr>
          </a:p>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文</a:t>
            </a:r>
            <a:endParaRPr kumimoji="0" lang="en-US" altLang="zh-CN" sz="1400" b="1" i="0" u="none" strike="noStrike" kern="0" cap="none" spc="0" normalizeH="0" baseline="0" noProof="0" dirty="0">
              <a:ln>
                <a:noFill/>
              </a:ln>
              <a:solidFill>
                <a:srgbClr val="080808"/>
              </a:solidFill>
              <a:effectLst/>
              <a:uLnTx/>
              <a:uFillTx/>
              <a:ea typeface="宋体" pitchFamily="2" charset="-122"/>
              <a:cs typeface="Arial" charset="0"/>
            </a:endParaRPr>
          </a:p>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件</a:t>
            </a:r>
          </a:p>
        </p:txBody>
      </p:sp>
      <p:sp>
        <p:nvSpPr>
          <p:cNvPr id="9" name="右箭头 8"/>
          <p:cNvSpPr/>
          <p:nvPr/>
        </p:nvSpPr>
        <p:spPr bwMode="gray">
          <a:xfrm>
            <a:off x="954024" y="4277457"/>
            <a:ext cx="493776" cy="573024"/>
          </a:xfrm>
          <a:prstGeom prst="rightArrow">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11" name="圆角矩形 53"/>
          <p:cNvSpPr>
            <a:spLocks noChangeArrowheads="1"/>
          </p:cNvSpPr>
          <p:nvPr/>
        </p:nvSpPr>
        <p:spPr bwMode="auto">
          <a:xfrm>
            <a:off x="1542925" y="2558386"/>
            <a:ext cx="3012694" cy="4011167"/>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just">
              <a:lnSpc>
                <a:spcPct val="120000"/>
              </a:lnSpc>
              <a:spcBef>
                <a:spcPct val="0"/>
              </a:spcBef>
              <a:spcAft>
                <a:spcPct val="0"/>
              </a:spcAft>
              <a:buClrTx/>
              <a:buSzTx/>
              <a:buFontTx/>
              <a:buNone/>
            </a:pPr>
            <a:endParaRPr lang="en-US" altLang="zh-CN" sz="1800" b="0" dirty="0">
              <a:solidFill>
                <a:srgbClr val="C00000"/>
              </a:solidFill>
              <a:latin typeface="微软雅黑" charset="-122"/>
              <a:ea typeface="微软雅黑" charset="-122"/>
            </a:endParaRPr>
          </a:p>
        </p:txBody>
      </p:sp>
      <p:sp>
        <p:nvSpPr>
          <p:cNvPr id="12" name="圆角矩形 11"/>
          <p:cNvSpPr/>
          <p:nvPr/>
        </p:nvSpPr>
        <p:spPr bwMode="gray">
          <a:xfrm>
            <a:off x="1825183" y="2804149"/>
            <a:ext cx="2448177" cy="298559"/>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母线</a:t>
            </a:r>
            <a:r>
              <a:rPr kumimoji="0" lang="en-US" altLang="zh-CN" sz="1400" b="1" i="0" u="none" strike="noStrike" kern="0" cap="none" spc="0" normalizeH="0" baseline="0" noProof="0" dirty="0">
                <a:ln>
                  <a:noFill/>
                </a:ln>
                <a:solidFill>
                  <a:srgbClr val="080808"/>
                </a:solidFill>
                <a:effectLst/>
                <a:uLnTx/>
                <a:uFillTx/>
                <a:ea typeface="宋体" pitchFamily="2" charset="-122"/>
                <a:cs typeface="Arial" charset="0"/>
              </a:rPr>
              <a:t>1</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13" name="圆角矩形 12"/>
          <p:cNvSpPr/>
          <p:nvPr/>
        </p:nvSpPr>
        <p:spPr bwMode="gray">
          <a:xfrm>
            <a:off x="1825180" y="3169025"/>
            <a:ext cx="2448177" cy="298559"/>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母线</a:t>
            </a:r>
            <a:r>
              <a:rPr lang="en-US" altLang="zh-CN" sz="1400" kern="0" dirty="0">
                <a:solidFill>
                  <a:srgbClr val="080808"/>
                </a:solidFill>
                <a:ea typeface="宋体" pitchFamily="2" charset="-122"/>
                <a:cs typeface="Arial" charset="0"/>
              </a:rPr>
              <a:t>2</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14" name="圆角矩形 13"/>
          <p:cNvSpPr/>
          <p:nvPr/>
        </p:nvSpPr>
        <p:spPr bwMode="gray">
          <a:xfrm>
            <a:off x="1825179" y="3533901"/>
            <a:ext cx="2448177" cy="316923"/>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母线</a:t>
            </a:r>
            <a:r>
              <a:rPr lang="en-US" altLang="zh-CN" sz="1400" kern="0" noProof="0" dirty="0">
                <a:solidFill>
                  <a:srgbClr val="080808"/>
                </a:solidFill>
                <a:ea typeface="宋体" pitchFamily="2" charset="-122"/>
                <a:cs typeface="Arial" charset="0"/>
              </a:rPr>
              <a:t>3</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15" name="圆角矩形 14"/>
          <p:cNvSpPr/>
          <p:nvPr/>
        </p:nvSpPr>
        <p:spPr bwMode="gray">
          <a:xfrm>
            <a:off x="1825179" y="3947917"/>
            <a:ext cx="2448177" cy="514155"/>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en-US" altLang="zh-CN" sz="1400" kern="0" dirty="0">
                <a:solidFill>
                  <a:srgbClr val="080808"/>
                </a:solidFill>
                <a:ea typeface="宋体" pitchFamily="2" charset="-122"/>
                <a:cs typeface="Arial" charset="0"/>
              </a:rPr>
              <a:t>…</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graphicFrame>
        <p:nvGraphicFramePr>
          <p:cNvPr id="18" name="表格 17"/>
          <p:cNvGraphicFramePr>
            <a:graphicFrameLocks noGrp="1"/>
          </p:cNvGraphicFramePr>
          <p:nvPr>
            <p:extLst>
              <p:ext uri="{D42A27DB-BD31-4B8C-83A1-F6EECF244321}">
                <p14:modId xmlns:p14="http://schemas.microsoft.com/office/powerpoint/2010/main" val="2879781517"/>
              </p:ext>
            </p:extLst>
          </p:nvPr>
        </p:nvGraphicFramePr>
        <p:xfrm>
          <a:off x="1699003" y="4661305"/>
          <a:ext cx="2700528" cy="1704597"/>
        </p:xfrm>
        <a:graphic>
          <a:graphicData uri="http://schemas.openxmlformats.org/drawingml/2006/table">
            <a:tbl>
              <a:tblPr firstRow="1" bandRow="1">
                <a:tableStyleId>{5C22544A-7EE6-4342-B048-85BDC9FD1C3A}</a:tableStyleId>
              </a:tblPr>
              <a:tblGrid>
                <a:gridCol w="836933">
                  <a:extLst>
                    <a:ext uri="{9D8B030D-6E8A-4147-A177-3AD203B41FA5}">
                      <a16:colId xmlns:a16="http://schemas.microsoft.com/office/drawing/2014/main" val="4070999796"/>
                    </a:ext>
                  </a:extLst>
                </a:gridCol>
                <a:gridCol w="513331">
                  <a:extLst>
                    <a:ext uri="{9D8B030D-6E8A-4147-A177-3AD203B41FA5}">
                      <a16:colId xmlns:a16="http://schemas.microsoft.com/office/drawing/2014/main" val="2827901781"/>
                    </a:ext>
                  </a:extLst>
                </a:gridCol>
                <a:gridCol w="675132">
                  <a:extLst>
                    <a:ext uri="{9D8B030D-6E8A-4147-A177-3AD203B41FA5}">
                      <a16:colId xmlns:a16="http://schemas.microsoft.com/office/drawing/2014/main" val="3268591835"/>
                    </a:ext>
                  </a:extLst>
                </a:gridCol>
                <a:gridCol w="675132">
                  <a:extLst>
                    <a:ext uri="{9D8B030D-6E8A-4147-A177-3AD203B41FA5}">
                      <a16:colId xmlns:a16="http://schemas.microsoft.com/office/drawing/2014/main" val="885413720"/>
                    </a:ext>
                  </a:extLst>
                </a:gridCol>
              </a:tblGrid>
              <a:tr h="491277">
                <a:tc>
                  <a:txBody>
                    <a:bodyPr/>
                    <a:lstStyle/>
                    <a:p>
                      <a:pPr algn="ctr"/>
                      <a:r>
                        <a:rPr lang="zh-CN" altLang="en-US" sz="1400" dirty="0"/>
                        <a:t>母线间电阻</a:t>
                      </a:r>
                    </a:p>
                  </a:txBody>
                  <a:tcPr/>
                </a:tc>
                <a:tc>
                  <a:txBody>
                    <a:bodyPr/>
                    <a:lstStyle/>
                    <a:p>
                      <a:pPr algn="ctr"/>
                      <a:r>
                        <a:rPr lang="en-US" altLang="zh-CN" sz="1600" dirty="0"/>
                        <a:t>1</a:t>
                      </a:r>
                      <a:endParaRPr lang="zh-CN" altLang="en-US" sz="1600" dirty="0"/>
                    </a:p>
                  </a:txBody>
                  <a:tcPr anchor="ctr"/>
                </a:tc>
                <a:tc>
                  <a:txBody>
                    <a:bodyPr/>
                    <a:lstStyle/>
                    <a:p>
                      <a:pPr algn="ctr"/>
                      <a:r>
                        <a:rPr lang="en-US" altLang="zh-CN" sz="1600" dirty="0"/>
                        <a:t>2</a:t>
                      </a:r>
                      <a:endParaRPr lang="zh-CN" altLang="en-US" sz="1600" dirty="0"/>
                    </a:p>
                  </a:txBody>
                  <a:tcPr anchor="ctr"/>
                </a:tc>
                <a:tc>
                  <a:txBody>
                    <a:bodyPr/>
                    <a:lstStyle/>
                    <a:p>
                      <a:pPr algn="ctr"/>
                      <a:r>
                        <a:rPr lang="en-US" altLang="zh-CN" sz="1600" dirty="0"/>
                        <a:t>3</a:t>
                      </a:r>
                      <a:endParaRPr lang="zh-CN" altLang="en-US" sz="1600" dirty="0"/>
                    </a:p>
                  </a:txBody>
                  <a:tcPr anchor="ctr"/>
                </a:tc>
                <a:extLst>
                  <a:ext uri="{0D108BD9-81ED-4DB2-BD59-A6C34878D82A}">
                    <a16:rowId xmlns:a16="http://schemas.microsoft.com/office/drawing/2014/main" val="3848535737"/>
                  </a:ext>
                </a:extLst>
              </a:tr>
              <a:tr h="395479">
                <a:tc>
                  <a:txBody>
                    <a:bodyPr/>
                    <a:lstStyle/>
                    <a:p>
                      <a:pPr algn="ctr"/>
                      <a:r>
                        <a:rPr lang="en-US" altLang="zh-CN" dirty="0"/>
                        <a:t>1</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0.4</a:t>
                      </a:r>
                      <a:endParaRPr lang="zh-CN" altLang="en-US" dirty="0"/>
                    </a:p>
                  </a:txBody>
                  <a:tcPr/>
                </a:tc>
                <a:tc>
                  <a:txBody>
                    <a:bodyPr/>
                    <a:lstStyle/>
                    <a:p>
                      <a:pPr algn="ctr"/>
                      <a:r>
                        <a:rPr lang="en-US" altLang="zh-CN" dirty="0"/>
                        <a:t>-2</a:t>
                      </a:r>
                      <a:endParaRPr lang="zh-CN" altLang="en-US" dirty="0"/>
                    </a:p>
                  </a:txBody>
                  <a:tcPr/>
                </a:tc>
                <a:extLst>
                  <a:ext uri="{0D108BD9-81ED-4DB2-BD59-A6C34878D82A}">
                    <a16:rowId xmlns:a16="http://schemas.microsoft.com/office/drawing/2014/main" val="487664981"/>
                  </a:ext>
                </a:extLst>
              </a:tr>
              <a:tr h="395479">
                <a:tc>
                  <a:txBody>
                    <a:bodyPr/>
                    <a:lstStyle/>
                    <a:p>
                      <a:pPr algn="ctr"/>
                      <a:r>
                        <a:rPr lang="en-US" altLang="zh-CN" dirty="0"/>
                        <a:t>2</a:t>
                      </a:r>
                      <a:endParaRPr lang="zh-CN" altLang="en-US" dirty="0"/>
                    </a:p>
                  </a:txBody>
                  <a:tcPr/>
                </a:tc>
                <a:tc>
                  <a:txBody>
                    <a:bodyPr/>
                    <a:lstStyle/>
                    <a:p>
                      <a:pPr algn="ctr"/>
                      <a:r>
                        <a:rPr lang="en-US" altLang="zh-CN" dirty="0"/>
                        <a:t>0.4</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-1</a:t>
                      </a:r>
                      <a:endParaRPr lang="zh-CN" altLang="en-US" dirty="0"/>
                    </a:p>
                  </a:txBody>
                  <a:tcPr/>
                </a:tc>
                <a:extLst>
                  <a:ext uri="{0D108BD9-81ED-4DB2-BD59-A6C34878D82A}">
                    <a16:rowId xmlns:a16="http://schemas.microsoft.com/office/drawing/2014/main" val="2340915841"/>
                  </a:ext>
                </a:extLst>
              </a:tr>
              <a:tr h="395479">
                <a:tc>
                  <a:txBody>
                    <a:bodyPr/>
                    <a:lstStyle/>
                    <a:p>
                      <a:pPr algn="ctr"/>
                      <a:r>
                        <a:rPr lang="en-US" altLang="zh-CN" dirty="0"/>
                        <a:t>3</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a:t>
                      </a:r>
                      <a:endParaRPr lang="zh-CN" altLang="en-US" dirty="0"/>
                    </a:p>
                  </a:txBody>
                  <a:tcPr/>
                </a:tc>
                <a:extLst>
                  <a:ext uri="{0D108BD9-81ED-4DB2-BD59-A6C34878D82A}">
                    <a16:rowId xmlns:a16="http://schemas.microsoft.com/office/drawing/2014/main" val="2484805690"/>
                  </a:ext>
                </a:extLst>
              </a:tr>
            </a:tbl>
          </a:graphicData>
        </a:graphic>
      </p:graphicFrame>
      <p:sp>
        <p:nvSpPr>
          <p:cNvPr id="19" name="右箭头 18"/>
          <p:cNvSpPr/>
          <p:nvPr/>
        </p:nvSpPr>
        <p:spPr bwMode="gray">
          <a:xfrm>
            <a:off x="4745869" y="4277457"/>
            <a:ext cx="493776" cy="573024"/>
          </a:xfrm>
          <a:prstGeom prst="rightArrow">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20" name="圆角矩形 19"/>
          <p:cNvSpPr/>
          <p:nvPr/>
        </p:nvSpPr>
        <p:spPr bwMode="gray">
          <a:xfrm>
            <a:off x="5382768" y="2929570"/>
            <a:ext cx="1408176" cy="1076028"/>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en-US" altLang="zh-CN" sz="1400" b="1" i="0" u="none" strike="noStrike" kern="0" cap="none" spc="0" normalizeH="0" baseline="0" noProof="0" dirty="0">
                <a:ln>
                  <a:noFill/>
                </a:ln>
                <a:solidFill>
                  <a:srgbClr val="080808"/>
                </a:solidFill>
                <a:effectLst/>
                <a:uLnTx/>
                <a:uFillTx/>
                <a:ea typeface="宋体" pitchFamily="2" charset="-122"/>
                <a:cs typeface="Arial" charset="0"/>
              </a:rPr>
              <a:t>DC MG1</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21" name="圆角矩形 20"/>
          <p:cNvSpPr/>
          <p:nvPr/>
        </p:nvSpPr>
        <p:spPr bwMode="gray">
          <a:xfrm>
            <a:off x="7481824" y="2914764"/>
            <a:ext cx="1408176" cy="1076028"/>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en-US" altLang="zh-CN" sz="1400" b="1" i="0" u="none" strike="noStrike" kern="0" cap="none" spc="0" normalizeH="0" baseline="0" noProof="0" dirty="0">
                <a:ln>
                  <a:noFill/>
                </a:ln>
                <a:solidFill>
                  <a:srgbClr val="080808"/>
                </a:solidFill>
                <a:effectLst/>
                <a:uLnTx/>
                <a:uFillTx/>
                <a:ea typeface="宋体" pitchFamily="2" charset="-122"/>
                <a:cs typeface="Arial" charset="0"/>
              </a:rPr>
              <a:t>DC MG2</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22" name="圆角矩形 21"/>
          <p:cNvSpPr/>
          <p:nvPr/>
        </p:nvSpPr>
        <p:spPr bwMode="gray">
          <a:xfrm>
            <a:off x="5382768" y="4957025"/>
            <a:ext cx="1408176" cy="1076028"/>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en-US" altLang="zh-CN" sz="1400" b="1" i="0" u="none" strike="noStrike" kern="0" cap="none" spc="0" normalizeH="0" baseline="0" noProof="0" dirty="0">
                <a:ln>
                  <a:noFill/>
                </a:ln>
                <a:solidFill>
                  <a:srgbClr val="080808"/>
                </a:solidFill>
                <a:effectLst/>
                <a:uLnTx/>
                <a:uFillTx/>
                <a:ea typeface="宋体" pitchFamily="2" charset="-122"/>
                <a:cs typeface="Arial" charset="0"/>
              </a:rPr>
              <a:t>DC MG3</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23" name="矩形 22"/>
          <p:cNvSpPr/>
          <p:nvPr/>
        </p:nvSpPr>
        <p:spPr bwMode="gray">
          <a:xfrm>
            <a:off x="6980936" y="3387948"/>
            <a:ext cx="310896" cy="165632"/>
          </a:xfrm>
          <a:prstGeom prst="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cxnSp>
        <p:nvCxnSpPr>
          <p:cNvPr id="25" name="直接连接符 24"/>
          <p:cNvCxnSpPr>
            <a:stCxn id="20" idx="3"/>
            <a:endCxn id="23" idx="1"/>
          </p:cNvCxnSpPr>
          <p:nvPr/>
        </p:nvCxnSpPr>
        <p:spPr bwMode="auto">
          <a:xfrm>
            <a:off x="6790944" y="3467584"/>
            <a:ext cx="189992" cy="3180"/>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6350" cap="flat" cmpd="sng" algn="ctr">
            <a:solidFill>
              <a:srgbClr val="4D4D4D"/>
            </a:solidFill>
            <a:prstDash val="solid"/>
            <a:round/>
            <a:headEnd type="none" w="med" len="med"/>
            <a:tailEnd type="none" w="med" len="med"/>
          </a:ln>
          <a:effectLst/>
        </p:spPr>
      </p:cxnSp>
      <p:cxnSp>
        <p:nvCxnSpPr>
          <p:cNvPr id="27" name="直接连接符 26"/>
          <p:cNvCxnSpPr/>
          <p:nvPr/>
        </p:nvCxnSpPr>
        <p:spPr bwMode="auto">
          <a:xfrm>
            <a:off x="7291832" y="3467584"/>
            <a:ext cx="189992" cy="3180"/>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6350" cap="flat" cmpd="sng" algn="ctr">
            <a:solidFill>
              <a:srgbClr val="4D4D4D"/>
            </a:solidFill>
            <a:prstDash val="solid"/>
            <a:round/>
            <a:headEnd type="none" w="med" len="med"/>
            <a:tailEnd type="none" w="med" len="med"/>
          </a:ln>
          <a:effectLst/>
        </p:spPr>
      </p:cxnSp>
      <p:sp>
        <p:nvSpPr>
          <p:cNvPr id="28" name="圆角矩形 53"/>
          <p:cNvSpPr>
            <a:spLocks noChangeArrowheads="1"/>
          </p:cNvSpPr>
          <p:nvPr/>
        </p:nvSpPr>
        <p:spPr bwMode="auto">
          <a:xfrm>
            <a:off x="6975098" y="4223513"/>
            <a:ext cx="1864102" cy="2420908"/>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marL="285750" indent="-285750" algn="just">
              <a:lnSpc>
                <a:spcPct val="120000"/>
              </a:lnSpc>
              <a:spcBef>
                <a:spcPct val="0"/>
              </a:spcBef>
              <a:spcAft>
                <a:spcPct val="0"/>
              </a:spcAft>
              <a:buClrTx/>
              <a:buSzTx/>
              <a:buFont typeface="Wingdings" panose="05000000000000000000" pitchFamily="2" charset="2"/>
              <a:buChar char="l"/>
            </a:pPr>
            <a:r>
              <a:rPr lang="en-US" altLang="zh-CN" sz="1400" b="0" dirty="0">
                <a:solidFill>
                  <a:srgbClr val="C00000"/>
                </a:solidFill>
                <a:latin typeface="微软雅黑" charset="-122"/>
                <a:ea typeface="微软雅黑" charset="-122"/>
              </a:rPr>
              <a:t>-2</a:t>
            </a:r>
            <a:r>
              <a:rPr lang="zh-CN" altLang="en-US" sz="1400" b="0" dirty="0">
                <a:solidFill>
                  <a:srgbClr val="C00000"/>
                </a:solidFill>
                <a:latin typeface="微软雅黑" charset="-122"/>
                <a:ea typeface="微软雅黑" charset="-122"/>
              </a:rPr>
              <a:t>代表直流网之间以互联变流器形式连接</a:t>
            </a:r>
            <a:endParaRPr lang="en-US" altLang="zh-CN" sz="1400" b="0" dirty="0">
              <a:solidFill>
                <a:srgbClr val="C00000"/>
              </a:solidFill>
              <a:latin typeface="微软雅黑" charset="-122"/>
              <a:ea typeface="微软雅黑" charset="-122"/>
            </a:endParaRPr>
          </a:p>
          <a:p>
            <a:pPr marL="285750" indent="-285750" algn="just">
              <a:lnSpc>
                <a:spcPct val="120000"/>
              </a:lnSpc>
              <a:spcBef>
                <a:spcPct val="0"/>
              </a:spcBef>
              <a:spcAft>
                <a:spcPct val="0"/>
              </a:spcAft>
              <a:buClrTx/>
              <a:buSzTx/>
              <a:buFont typeface="Wingdings" panose="05000000000000000000" pitchFamily="2" charset="2"/>
              <a:buChar char="l"/>
            </a:pPr>
            <a:r>
              <a:rPr lang="en-US" altLang="zh-CN" sz="1400" b="0" dirty="0">
                <a:solidFill>
                  <a:srgbClr val="C00000"/>
                </a:solidFill>
                <a:latin typeface="微软雅黑" charset="-122"/>
                <a:ea typeface="微软雅黑" charset="-122"/>
              </a:rPr>
              <a:t>-1</a:t>
            </a:r>
            <a:r>
              <a:rPr lang="zh-CN" altLang="en-US" sz="1400" b="0" dirty="0">
                <a:solidFill>
                  <a:srgbClr val="C00000"/>
                </a:solidFill>
                <a:latin typeface="微软雅黑" charset="-122"/>
                <a:ea typeface="微软雅黑" charset="-122"/>
              </a:rPr>
              <a:t>代表直流网之间以没有连接关系</a:t>
            </a:r>
            <a:endParaRPr lang="en-US" altLang="zh-CN" sz="1400" b="0" dirty="0">
              <a:solidFill>
                <a:srgbClr val="C00000"/>
              </a:solidFill>
              <a:latin typeface="微软雅黑" charset="-122"/>
              <a:ea typeface="微软雅黑" charset="-122"/>
            </a:endParaRPr>
          </a:p>
          <a:p>
            <a:pPr marL="285750" indent="-285750" algn="just">
              <a:lnSpc>
                <a:spcPct val="120000"/>
              </a:lnSpc>
              <a:spcBef>
                <a:spcPct val="0"/>
              </a:spcBef>
              <a:spcAft>
                <a:spcPct val="0"/>
              </a:spcAft>
              <a:buClrTx/>
              <a:buSzTx/>
              <a:buFont typeface="Wingdings" panose="05000000000000000000" pitchFamily="2" charset="2"/>
              <a:buChar char="l"/>
            </a:pPr>
            <a:r>
              <a:rPr lang="zh-CN" altLang="en-US" sz="1400" b="0" dirty="0">
                <a:solidFill>
                  <a:srgbClr val="C00000"/>
                </a:solidFill>
                <a:latin typeface="微软雅黑" charset="-122"/>
                <a:ea typeface="微软雅黑" charset="-122"/>
              </a:rPr>
              <a:t>纯数值代表直流网之间以纯电阻形式连接</a:t>
            </a:r>
            <a:endParaRPr lang="en-US" altLang="zh-CN" sz="1400" b="0" dirty="0">
              <a:solidFill>
                <a:srgbClr val="C00000"/>
              </a:solidFill>
              <a:latin typeface="微软雅黑" charset="-122"/>
              <a:ea typeface="微软雅黑" charset="-122"/>
            </a:endParaRPr>
          </a:p>
        </p:txBody>
      </p:sp>
      <p:pic>
        <p:nvPicPr>
          <p:cNvPr id="29" name="图片 28"/>
          <p:cNvPicPr>
            <a:picLocks noChangeAspect="1"/>
          </p:cNvPicPr>
          <p:nvPr/>
        </p:nvPicPr>
        <p:blipFill rotWithShape="1">
          <a:blip r:embed="rId2">
            <a:extLst>
              <a:ext uri="{28A0092B-C50C-407E-A947-70E740481C1C}">
                <a14:useLocalDpi xmlns:a14="http://schemas.microsoft.com/office/drawing/2010/main" val="0"/>
              </a:ext>
            </a:extLst>
          </a:blip>
          <a:srcRect t="9158" b="4548"/>
          <a:stretch/>
        </p:blipFill>
        <p:spPr>
          <a:xfrm>
            <a:off x="5827298" y="4262400"/>
            <a:ext cx="519116" cy="443865"/>
          </a:xfrm>
          <a:prstGeom prst="rect">
            <a:avLst/>
          </a:prstGeom>
        </p:spPr>
      </p:pic>
      <p:cxnSp>
        <p:nvCxnSpPr>
          <p:cNvPr id="31" name="直接连接符 30"/>
          <p:cNvCxnSpPr>
            <a:stCxn id="20" idx="2"/>
            <a:endCxn id="29" idx="0"/>
          </p:cNvCxnSpPr>
          <p:nvPr/>
        </p:nvCxnSpPr>
        <p:spPr bwMode="auto">
          <a:xfrm>
            <a:off x="6086856" y="4005598"/>
            <a:ext cx="0" cy="256802"/>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6350" cap="flat" cmpd="sng" algn="ctr">
            <a:solidFill>
              <a:srgbClr val="4D4D4D"/>
            </a:solidFill>
            <a:prstDash val="solid"/>
            <a:round/>
            <a:headEnd type="none" w="med" len="med"/>
            <a:tailEnd type="none" w="med" len="med"/>
          </a:ln>
          <a:effectLst/>
        </p:spPr>
      </p:cxnSp>
      <p:cxnSp>
        <p:nvCxnSpPr>
          <p:cNvPr id="33" name="直接连接符 32"/>
          <p:cNvCxnSpPr/>
          <p:nvPr/>
        </p:nvCxnSpPr>
        <p:spPr bwMode="auto">
          <a:xfrm>
            <a:off x="6086856" y="4706265"/>
            <a:ext cx="0" cy="256802"/>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6350" cap="flat" cmpd="sng" algn="ctr">
            <a:solidFill>
              <a:srgbClr val="4D4D4D"/>
            </a:solidFill>
            <a:prstDash val="solid"/>
            <a:round/>
            <a:headEnd type="none" w="med" len="med"/>
            <a:tailEnd type="none" w="med" len="med"/>
          </a:ln>
          <a:effectLst/>
        </p:spPr>
      </p:cxnSp>
    </p:spTree>
    <p:extLst>
      <p:ext uri="{BB962C8B-B14F-4D97-AF65-F5344CB8AC3E}">
        <p14:creationId xmlns:p14="http://schemas.microsoft.com/office/powerpoint/2010/main" val="4189712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1447800" y="836613"/>
            <a:ext cx="7870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dirty="0">
                <a:solidFill>
                  <a:srgbClr val="000000"/>
                </a:solidFill>
                <a:latin typeface="微软雅黑" panose="020B0503020204020204" pitchFamily="34" charset="-122"/>
                <a:ea typeface="微软雅黑" panose="020B0503020204020204" pitchFamily="34" charset="-122"/>
                <a:sym typeface="+mn-ea"/>
              </a:rPr>
              <a:t>研究内容</a:t>
            </a:r>
            <a:r>
              <a:rPr lang="en-US" altLang="zh-CN" sz="2000" dirty="0">
                <a:solidFill>
                  <a:srgbClr val="000000"/>
                </a:solidFill>
                <a:latin typeface="微软雅黑" panose="020B0503020204020204" pitchFamily="34" charset="-122"/>
                <a:ea typeface="微软雅黑" panose="020B0503020204020204" pitchFamily="34" charset="-122"/>
                <a:sym typeface="+mn-ea"/>
              </a:rPr>
              <a:t>4</a:t>
            </a:r>
            <a:r>
              <a:rPr lang="zh-CN" altLang="en-US" sz="2000" dirty="0">
                <a:solidFill>
                  <a:srgbClr val="000000"/>
                </a:solidFill>
                <a:latin typeface="微软雅黑" panose="020B0503020204020204" pitchFamily="34" charset="-122"/>
                <a:ea typeface="微软雅黑" panose="020B0503020204020204" pitchFamily="34" charset="-122"/>
                <a:sym typeface="+mn-ea"/>
              </a:rPr>
              <a:t>：氢电耦合直流互联系统实时仿真验证技术</a:t>
            </a:r>
          </a:p>
        </p:txBody>
      </p:sp>
      <p:sp>
        <p:nvSpPr>
          <p:cNvPr id="6" name="圆角矩形 53"/>
          <p:cNvSpPr>
            <a:spLocks noChangeArrowheads="1"/>
          </p:cNvSpPr>
          <p:nvPr/>
        </p:nvSpPr>
        <p:spPr bwMode="auto">
          <a:xfrm>
            <a:off x="120650" y="1391445"/>
            <a:ext cx="8921750" cy="967708"/>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just">
              <a:lnSpc>
                <a:spcPct val="120000"/>
              </a:lnSpc>
              <a:spcBef>
                <a:spcPct val="0"/>
              </a:spcBef>
              <a:spcAft>
                <a:spcPct val="0"/>
              </a:spcAft>
              <a:buClrTx/>
              <a:buSzTx/>
              <a:buFontTx/>
              <a:buNone/>
            </a:pPr>
            <a:r>
              <a:rPr lang="zh-CN" altLang="en-US" sz="1800" dirty="0">
                <a:solidFill>
                  <a:srgbClr val="3E3E3E"/>
                </a:solidFill>
                <a:latin typeface="微软雅黑" charset="-122"/>
                <a:ea typeface="微软雅黑" charset="-122"/>
              </a:rPr>
              <a:t>参数配置文件用来定义每条直流母线下的设备种类、个数与可定义相关控制参数。这些设备所在的母线为同一母线，母线电压保持一致。</a:t>
            </a:r>
            <a:endParaRPr lang="en-US" altLang="zh-CN" sz="1800" b="0" dirty="0">
              <a:solidFill>
                <a:srgbClr val="C00000"/>
              </a:solidFill>
              <a:latin typeface="微软雅黑" charset="-122"/>
              <a:ea typeface="微软雅黑" charset="-122"/>
            </a:endParaRPr>
          </a:p>
        </p:txBody>
      </p:sp>
      <p:sp>
        <p:nvSpPr>
          <p:cNvPr id="9"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p:sp>
        <p:nvSpPr>
          <p:cNvPr id="10" name="圆角矩形 9"/>
          <p:cNvSpPr/>
          <p:nvPr/>
        </p:nvSpPr>
        <p:spPr bwMode="gray">
          <a:xfrm>
            <a:off x="251714" y="2601057"/>
            <a:ext cx="594993" cy="4011168"/>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solidFill>
                  <a:srgbClr val="080808"/>
                </a:solidFill>
                <a:ea typeface="宋体" pitchFamily="2" charset="-122"/>
                <a:cs typeface="Arial" charset="0"/>
              </a:rPr>
              <a:t>参</a:t>
            </a:r>
            <a:endParaRPr lang="en-US" altLang="zh-CN" sz="1400" kern="0" dirty="0">
              <a:solidFill>
                <a:srgbClr val="080808"/>
              </a:solidFill>
              <a:ea typeface="宋体" pitchFamily="2" charset="-122"/>
              <a:cs typeface="Arial" charset="0"/>
            </a:endParaRPr>
          </a:p>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solidFill>
                  <a:srgbClr val="080808"/>
                </a:solidFill>
                <a:ea typeface="宋体" pitchFamily="2" charset="-122"/>
                <a:cs typeface="Arial" charset="0"/>
              </a:rPr>
              <a:t>数</a:t>
            </a:r>
            <a:endParaRPr kumimoji="0" lang="en-US" altLang="zh-CN" sz="1400" b="1" i="0" u="none" strike="noStrike" kern="0" cap="none" spc="0" normalizeH="0" baseline="0" noProof="0" dirty="0">
              <a:ln>
                <a:noFill/>
              </a:ln>
              <a:solidFill>
                <a:srgbClr val="080808"/>
              </a:solidFill>
              <a:effectLst/>
              <a:uLnTx/>
              <a:uFillTx/>
              <a:ea typeface="宋体" pitchFamily="2" charset="-122"/>
              <a:cs typeface="Arial" charset="0"/>
            </a:endParaRPr>
          </a:p>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配</a:t>
            </a:r>
            <a:endParaRPr kumimoji="0" lang="en-US" altLang="zh-CN" sz="1400" b="1" i="0" u="none" strike="noStrike" kern="0" cap="none" spc="0" normalizeH="0" baseline="0" noProof="0" dirty="0">
              <a:ln>
                <a:noFill/>
              </a:ln>
              <a:solidFill>
                <a:srgbClr val="080808"/>
              </a:solidFill>
              <a:effectLst/>
              <a:uLnTx/>
              <a:uFillTx/>
              <a:ea typeface="宋体" pitchFamily="2" charset="-122"/>
              <a:cs typeface="Arial" charset="0"/>
            </a:endParaRPr>
          </a:p>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置</a:t>
            </a:r>
            <a:endParaRPr kumimoji="0" lang="en-US" altLang="zh-CN" sz="1400" b="1" i="0" u="none" strike="noStrike" kern="0" cap="none" spc="0" normalizeH="0" baseline="0" noProof="0" dirty="0">
              <a:ln>
                <a:noFill/>
              </a:ln>
              <a:solidFill>
                <a:srgbClr val="080808"/>
              </a:solidFill>
              <a:effectLst/>
              <a:uLnTx/>
              <a:uFillTx/>
              <a:ea typeface="宋体" pitchFamily="2" charset="-122"/>
              <a:cs typeface="Arial" charset="0"/>
            </a:endParaRPr>
          </a:p>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文</a:t>
            </a:r>
            <a:endParaRPr kumimoji="0" lang="en-US" altLang="zh-CN" sz="1400" b="1" i="0" u="none" strike="noStrike" kern="0" cap="none" spc="0" normalizeH="0" baseline="0" noProof="0" dirty="0">
              <a:ln>
                <a:noFill/>
              </a:ln>
              <a:solidFill>
                <a:srgbClr val="080808"/>
              </a:solidFill>
              <a:effectLst/>
              <a:uLnTx/>
              <a:uFillTx/>
              <a:ea typeface="宋体" pitchFamily="2" charset="-122"/>
              <a:cs typeface="Arial" charset="0"/>
            </a:endParaRPr>
          </a:p>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件</a:t>
            </a:r>
          </a:p>
        </p:txBody>
      </p:sp>
      <p:sp>
        <p:nvSpPr>
          <p:cNvPr id="11" name="圆角矩形 10"/>
          <p:cNvSpPr/>
          <p:nvPr/>
        </p:nvSpPr>
        <p:spPr bwMode="gray">
          <a:xfrm>
            <a:off x="1435608" y="2601057"/>
            <a:ext cx="1484949" cy="556671"/>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noProof="0" dirty="0">
                <a:solidFill>
                  <a:srgbClr val="080808"/>
                </a:solidFill>
                <a:ea typeface="宋体" pitchFamily="2" charset="-122"/>
                <a:cs typeface="Arial" charset="0"/>
              </a:rPr>
              <a:t>光伏</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12" name="圆角矩形 11"/>
          <p:cNvSpPr/>
          <p:nvPr/>
        </p:nvSpPr>
        <p:spPr bwMode="gray">
          <a:xfrm>
            <a:off x="1435608" y="3265521"/>
            <a:ext cx="1484949" cy="556671"/>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noProof="0" dirty="0">
                <a:solidFill>
                  <a:srgbClr val="080808"/>
                </a:solidFill>
                <a:ea typeface="宋体" pitchFamily="2" charset="-122"/>
                <a:cs typeface="Arial" charset="0"/>
              </a:rPr>
              <a:t>风机</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13" name="圆角矩形 12"/>
          <p:cNvSpPr/>
          <p:nvPr/>
        </p:nvSpPr>
        <p:spPr bwMode="gray">
          <a:xfrm>
            <a:off x="1435604" y="3956475"/>
            <a:ext cx="1484949" cy="556671"/>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solidFill>
                  <a:srgbClr val="080808"/>
                </a:solidFill>
                <a:ea typeface="宋体" pitchFamily="2" charset="-122"/>
                <a:cs typeface="Arial" charset="0"/>
              </a:rPr>
              <a:t>锂电池储能</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14" name="圆角矩形 13"/>
          <p:cNvSpPr/>
          <p:nvPr/>
        </p:nvSpPr>
        <p:spPr bwMode="gray">
          <a:xfrm>
            <a:off x="1435604" y="4665195"/>
            <a:ext cx="1484949" cy="556671"/>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制氢设备</a:t>
            </a:r>
          </a:p>
        </p:txBody>
      </p:sp>
      <p:sp>
        <p:nvSpPr>
          <p:cNvPr id="15" name="圆角矩形 14"/>
          <p:cNvSpPr/>
          <p:nvPr/>
        </p:nvSpPr>
        <p:spPr bwMode="gray">
          <a:xfrm>
            <a:off x="1435604" y="5356771"/>
            <a:ext cx="1484949" cy="556671"/>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燃料电池</a:t>
            </a:r>
          </a:p>
        </p:txBody>
      </p:sp>
      <p:sp>
        <p:nvSpPr>
          <p:cNvPr id="16" name="圆角矩形 15"/>
          <p:cNvSpPr/>
          <p:nvPr/>
        </p:nvSpPr>
        <p:spPr bwMode="gray">
          <a:xfrm>
            <a:off x="1435604" y="6048348"/>
            <a:ext cx="1484949" cy="556671"/>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noProof="0" dirty="0">
                <a:solidFill>
                  <a:srgbClr val="080808"/>
                </a:solidFill>
                <a:ea typeface="宋体" pitchFamily="2" charset="-122"/>
                <a:cs typeface="Arial" charset="0"/>
              </a:rPr>
              <a:t>氢气储罐</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17" name="右箭头 16"/>
          <p:cNvSpPr/>
          <p:nvPr/>
        </p:nvSpPr>
        <p:spPr bwMode="gray">
          <a:xfrm>
            <a:off x="941828" y="4302659"/>
            <a:ext cx="493776" cy="573024"/>
          </a:xfrm>
          <a:prstGeom prst="rightArrow">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18" name="圆角矩形 53"/>
          <p:cNvSpPr>
            <a:spLocks noChangeArrowheads="1"/>
          </p:cNvSpPr>
          <p:nvPr/>
        </p:nvSpPr>
        <p:spPr bwMode="auto">
          <a:xfrm>
            <a:off x="2981581" y="2601059"/>
            <a:ext cx="3357600" cy="556670"/>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just">
              <a:lnSpc>
                <a:spcPct val="120000"/>
              </a:lnSpc>
              <a:spcBef>
                <a:spcPct val="0"/>
              </a:spcBef>
              <a:spcAft>
                <a:spcPct val="0"/>
              </a:spcAft>
              <a:buClrTx/>
              <a:buSzTx/>
              <a:buFontTx/>
              <a:buNone/>
            </a:pPr>
            <a:r>
              <a:rPr lang="zh-CN" altLang="en-US" sz="1600" b="0" dirty="0">
                <a:solidFill>
                  <a:srgbClr val="C00000"/>
                </a:solidFill>
                <a:latin typeface="微软雅黑" charset="-122"/>
                <a:ea typeface="微软雅黑" charset="-122"/>
              </a:rPr>
              <a:t>序号，型号，并联个数，串联个数，控制结构与模式</a:t>
            </a:r>
            <a:endParaRPr lang="en-US" altLang="zh-CN" sz="1600" b="0" dirty="0">
              <a:solidFill>
                <a:srgbClr val="C00000"/>
              </a:solidFill>
              <a:latin typeface="微软雅黑" charset="-122"/>
              <a:ea typeface="微软雅黑" charset="-122"/>
            </a:endParaRPr>
          </a:p>
        </p:txBody>
      </p:sp>
      <p:sp>
        <p:nvSpPr>
          <p:cNvPr id="19" name="圆角矩形 53"/>
          <p:cNvSpPr>
            <a:spLocks noChangeArrowheads="1"/>
          </p:cNvSpPr>
          <p:nvPr/>
        </p:nvSpPr>
        <p:spPr bwMode="auto">
          <a:xfrm>
            <a:off x="2981581" y="3265522"/>
            <a:ext cx="3357600" cy="556670"/>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just">
              <a:lnSpc>
                <a:spcPct val="120000"/>
              </a:lnSpc>
              <a:spcBef>
                <a:spcPct val="0"/>
              </a:spcBef>
              <a:spcAft>
                <a:spcPct val="0"/>
              </a:spcAft>
              <a:buClrTx/>
              <a:buSzTx/>
              <a:buFontTx/>
              <a:buNone/>
            </a:pPr>
            <a:r>
              <a:rPr lang="zh-CN" altLang="en-US" sz="1600" b="0" dirty="0">
                <a:solidFill>
                  <a:srgbClr val="C00000"/>
                </a:solidFill>
                <a:latin typeface="微软雅黑" charset="-122"/>
                <a:ea typeface="微软雅黑" charset="-122"/>
              </a:rPr>
              <a:t>序号，型号，机翼长度，桨距角，控制结构与模式</a:t>
            </a:r>
            <a:endParaRPr lang="en-US" altLang="zh-CN" sz="1600" b="0" dirty="0">
              <a:solidFill>
                <a:srgbClr val="C00000"/>
              </a:solidFill>
              <a:latin typeface="微软雅黑" charset="-122"/>
              <a:ea typeface="微软雅黑" charset="-122"/>
            </a:endParaRPr>
          </a:p>
        </p:txBody>
      </p:sp>
      <p:sp>
        <p:nvSpPr>
          <p:cNvPr id="20" name="圆角矩形 53"/>
          <p:cNvSpPr>
            <a:spLocks noChangeArrowheads="1"/>
          </p:cNvSpPr>
          <p:nvPr/>
        </p:nvSpPr>
        <p:spPr bwMode="auto">
          <a:xfrm>
            <a:off x="2981581" y="3956476"/>
            <a:ext cx="3357600" cy="556670"/>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just">
              <a:lnSpc>
                <a:spcPct val="120000"/>
              </a:lnSpc>
              <a:spcBef>
                <a:spcPct val="0"/>
              </a:spcBef>
              <a:spcAft>
                <a:spcPct val="0"/>
              </a:spcAft>
              <a:buClrTx/>
              <a:buSzTx/>
              <a:buFontTx/>
              <a:buNone/>
            </a:pPr>
            <a:r>
              <a:rPr lang="zh-CN" altLang="en-US" sz="1600" b="0" dirty="0">
                <a:solidFill>
                  <a:srgbClr val="C00000"/>
                </a:solidFill>
                <a:latin typeface="微软雅黑" charset="-122"/>
                <a:ea typeface="微软雅黑" charset="-122"/>
              </a:rPr>
              <a:t>额定功率，控制结构与模式</a:t>
            </a:r>
            <a:endParaRPr lang="en-US" altLang="zh-CN" sz="1600" b="0" dirty="0">
              <a:solidFill>
                <a:srgbClr val="C00000"/>
              </a:solidFill>
              <a:latin typeface="微软雅黑" charset="-122"/>
              <a:ea typeface="微软雅黑" charset="-122"/>
            </a:endParaRPr>
          </a:p>
        </p:txBody>
      </p:sp>
      <mc:AlternateContent xmlns:mc="http://schemas.openxmlformats.org/markup-compatibility/2006" xmlns:a14="http://schemas.microsoft.com/office/drawing/2010/main">
        <mc:Choice Requires="a14">
          <p:sp>
            <p:nvSpPr>
              <p:cNvPr id="21" name="圆角矩形 53"/>
              <p:cNvSpPr>
                <a:spLocks noChangeArrowheads="1"/>
              </p:cNvSpPr>
              <p:nvPr/>
            </p:nvSpPr>
            <p:spPr bwMode="auto">
              <a:xfrm>
                <a:off x="2981581" y="4647430"/>
                <a:ext cx="3357600" cy="556670"/>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just">
                  <a:lnSpc>
                    <a:spcPct val="120000"/>
                  </a:lnSpc>
                  <a:spcBef>
                    <a:spcPct val="0"/>
                  </a:spcBef>
                  <a:spcAft>
                    <a:spcPct val="0"/>
                  </a:spcAft>
                  <a:buClrTx/>
                  <a:buSzTx/>
                  <a:buFontTx/>
                  <a:buNone/>
                </a:pPr>
                <a:r>
                  <a:rPr lang="zh-CN" altLang="en-US" sz="1600" b="0" dirty="0">
                    <a:solidFill>
                      <a:srgbClr val="C00000"/>
                    </a:solidFill>
                    <a:latin typeface="微软雅黑" charset="-122"/>
                    <a:ea typeface="微软雅黑" charset="-122"/>
                  </a:rPr>
                  <a:t>电解小室个数，极板面积，极板间距，工作</a:t>
                </a:r>
                <a14:m>
                  <m:oMath xmlns:m="http://schemas.openxmlformats.org/officeDocument/2006/math">
                    <m:r>
                      <a:rPr lang="zh-CN" altLang="en-US" sz="1600" b="0" i="1" dirty="0">
                        <a:solidFill>
                          <a:srgbClr val="C00000"/>
                        </a:solidFill>
                        <a:latin typeface="Cambria Math" panose="02040503050406030204" pitchFamily="18" charset="0"/>
                        <a:ea typeface="微软雅黑" charset="-122"/>
                      </a:rPr>
                      <m:t>温度</m:t>
                    </m:r>
                    <m:r>
                      <a:rPr lang="zh-CN" altLang="en-US" sz="1600" b="0" i="1" dirty="0" smtClean="0">
                        <a:solidFill>
                          <a:srgbClr val="C00000"/>
                        </a:solidFill>
                        <a:latin typeface="Cambria Math" panose="02040503050406030204" pitchFamily="18" charset="0"/>
                        <a:ea typeface="微软雅黑" charset="-122"/>
                      </a:rPr>
                      <m:t>，</m:t>
                    </m:r>
                    <m:r>
                      <a:rPr lang="zh-CN" altLang="en-US" sz="1600" b="0" i="1" dirty="0">
                        <a:solidFill>
                          <a:srgbClr val="C00000"/>
                        </a:solidFill>
                        <a:latin typeface="Cambria Math" panose="02040503050406030204" pitchFamily="18" charset="0"/>
                        <a:ea typeface="微软雅黑" charset="-122"/>
                      </a:rPr>
                      <m:t>系统压力</m:t>
                    </m:r>
                    <m:r>
                      <a:rPr lang="zh-CN" altLang="en-US" sz="1600" b="0" i="1" dirty="0" smtClean="0">
                        <a:solidFill>
                          <a:srgbClr val="C00000"/>
                        </a:solidFill>
                        <a:latin typeface="Cambria Math" panose="02040503050406030204" pitchFamily="18" charset="0"/>
                        <a:ea typeface="微软雅黑" charset="-122"/>
                      </a:rPr>
                      <m:t>，</m:t>
                    </m:r>
                    <m:r>
                      <a:rPr lang="zh-CN" altLang="en-US" sz="1600" b="0" i="1" smtClean="0">
                        <a:solidFill>
                          <a:srgbClr val="C00000"/>
                        </a:solidFill>
                        <a:latin typeface="Cambria Math" panose="02040503050406030204" pitchFamily="18" charset="0"/>
                        <a:ea typeface="微软雅黑" charset="-122"/>
                      </a:rPr>
                      <m:t>⋯</m:t>
                    </m:r>
                  </m:oMath>
                </a14:m>
                <a:endParaRPr lang="en-US" altLang="zh-CN" sz="1600" b="0" dirty="0">
                  <a:solidFill>
                    <a:srgbClr val="C00000"/>
                  </a:solidFill>
                  <a:latin typeface="微软雅黑" charset="-122"/>
                  <a:ea typeface="微软雅黑" charset="-122"/>
                </a:endParaRPr>
              </a:p>
            </p:txBody>
          </p:sp>
        </mc:Choice>
        <mc:Fallback xmlns="">
          <p:sp>
            <p:nvSpPr>
              <p:cNvPr id="21" name="圆角矩形 53"/>
              <p:cNvSpPr>
                <a:spLocks noRot="1" noChangeAspect="1" noMove="1" noResize="1" noEditPoints="1" noAdjustHandles="1" noChangeArrowheads="1" noChangeShapeType="1" noTextEdit="1"/>
              </p:cNvSpPr>
              <p:nvPr/>
            </p:nvSpPr>
            <p:spPr bwMode="auto">
              <a:xfrm>
                <a:off x="2981581" y="4647430"/>
                <a:ext cx="3357600" cy="556670"/>
              </a:xfrm>
              <a:prstGeom prst="roundRect">
                <a:avLst>
                  <a:gd name="adj" fmla="val 4806"/>
                </a:avLst>
              </a:prstGeom>
              <a:blipFill>
                <a:blip r:embed="rId2"/>
                <a:stretch>
                  <a:fillRect l="-360" t="-7216" r="-180" b="-15464"/>
                </a:stretch>
              </a:blipFill>
              <a:ln w="28575">
                <a:solidFill>
                  <a:srgbClr val="076655"/>
                </a:solidFill>
                <a:prstDash val="sysDash"/>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圆角矩形 53"/>
              <p:cNvSpPr>
                <a:spLocks noChangeArrowheads="1"/>
              </p:cNvSpPr>
              <p:nvPr/>
            </p:nvSpPr>
            <p:spPr bwMode="auto">
              <a:xfrm>
                <a:off x="2981581" y="5358527"/>
                <a:ext cx="3357600" cy="556670"/>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just">
                  <a:lnSpc>
                    <a:spcPct val="120000"/>
                  </a:lnSpc>
                  <a:spcBef>
                    <a:spcPct val="0"/>
                  </a:spcBef>
                  <a:spcAft>
                    <a:spcPct val="0"/>
                  </a:spcAft>
                  <a:buClrTx/>
                  <a:buSzTx/>
                  <a:buFontTx/>
                  <a:buNone/>
                </a:pPr>
                <a:r>
                  <a:rPr lang="zh-CN" altLang="en-US" sz="1600" b="0" dirty="0">
                    <a:solidFill>
                      <a:srgbClr val="C00000"/>
                    </a:solidFill>
                    <a:latin typeface="微软雅黑" charset="-122"/>
                    <a:ea typeface="微软雅黑" charset="-122"/>
                  </a:rPr>
                  <a:t>序号，电堆个数，电堆电压，控制结构与模式，氢气流量、</a:t>
                </a:r>
                <a14:m>
                  <m:oMath xmlns:m="http://schemas.openxmlformats.org/officeDocument/2006/math">
                    <m:r>
                      <a:rPr lang="zh-CN" altLang="en-US" sz="1600" b="0" i="1" smtClean="0">
                        <a:solidFill>
                          <a:srgbClr val="C00000"/>
                        </a:solidFill>
                        <a:latin typeface="Cambria Math" panose="02040503050406030204" pitchFamily="18" charset="0"/>
                        <a:ea typeface="微软雅黑" charset="-122"/>
                      </a:rPr>
                      <m:t>⋯</m:t>
                    </m:r>
                  </m:oMath>
                </a14:m>
                <a:endParaRPr lang="en-US" altLang="zh-CN" sz="1600" b="0" dirty="0">
                  <a:solidFill>
                    <a:srgbClr val="C00000"/>
                  </a:solidFill>
                  <a:latin typeface="微软雅黑" charset="-122"/>
                  <a:ea typeface="微软雅黑" charset="-122"/>
                </a:endParaRPr>
              </a:p>
            </p:txBody>
          </p:sp>
        </mc:Choice>
        <mc:Fallback xmlns="">
          <p:sp>
            <p:nvSpPr>
              <p:cNvPr id="22" name="圆角矩形 53"/>
              <p:cNvSpPr>
                <a:spLocks noRot="1" noChangeAspect="1" noMove="1" noResize="1" noEditPoints="1" noAdjustHandles="1" noChangeArrowheads="1" noChangeShapeType="1" noTextEdit="1"/>
              </p:cNvSpPr>
              <p:nvPr/>
            </p:nvSpPr>
            <p:spPr bwMode="auto">
              <a:xfrm>
                <a:off x="2981581" y="5358527"/>
                <a:ext cx="3357600" cy="556670"/>
              </a:xfrm>
              <a:prstGeom prst="roundRect">
                <a:avLst>
                  <a:gd name="adj" fmla="val 4806"/>
                </a:avLst>
              </a:prstGeom>
              <a:blipFill>
                <a:blip r:embed="rId3"/>
                <a:stretch>
                  <a:fillRect l="-360" t="-7292" r="-180" b="-16667"/>
                </a:stretch>
              </a:blipFill>
              <a:ln w="28575">
                <a:solidFill>
                  <a:srgbClr val="076655"/>
                </a:solidFill>
                <a:prstDash val="sysDash"/>
                <a:miter lim="800000"/>
                <a:headEnd/>
                <a:tailEnd/>
              </a:ln>
            </p:spPr>
            <p:txBody>
              <a:bodyPr/>
              <a:lstStyle/>
              <a:p>
                <a:r>
                  <a:rPr lang="zh-CN" altLang="en-US">
                    <a:noFill/>
                  </a:rPr>
                  <a:t> </a:t>
                </a:r>
              </a:p>
            </p:txBody>
          </p:sp>
        </mc:Fallback>
      </mc:AlternateContent>
      <p:sp>
        <p:nvSpPr>
          <p:cNvPr id="23" name="圆角矩形 53"/>
          <p:cNvSpPr>
            <a:spLocks noChangeArrowheads="1"/>
          </p:cNvSpPr>
          <p:nvPr/>
        </p:nvSpPr>
        <p:spPr bwMode="auto">
          <a:xfrm>
            <a:off x="2981581" y="6055528"/>
            <a:ext cx="3357600" cy="556670"/>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just">
              <a:lnSpc>
                <a:spcPct val="120000"/>
              </a:lnSpc>
              <a:spcBef>
                <a:spcPct val="0"/>
              </a:spcBef>
              <a:spcAft>
                <a:spcPct val="0"/>
              </a:spcAft>
              <a:buClrTx/>
              <a:buSzTx/>
              <a:buFontTx/>
              <a:buNone/>
            </a:pPr>
            <a:r>
              <a:rPr lang="zh-CN" altLang="en-US" sz="1600" b="0" dirty="0">
                <a:solidFill>
                  <a:srgbClr val="C00000"/>
                </a:solidFill>
                <a:latin typeface="微软雅黑" charset="-122"/>
                <a:ea typeface="微软雅黑" charset="-122"/>
              </a:rPr>
              <a:t>序号，体积、最大压强、与其相连的制氢与燃料电池序号</a:t>
            </a:r>
            <a:endParaRPr lang="en-US" altLang="zh-CN" sz="1600" b="0" dirty="0">
              <a:solidFill>
                <a:srgbClr val="C00000"/>
              </a:solidFill>
              <a:latin typeface="微软雅黑" charset="-122"/>
              <a:ea typeface="微软雅黑" charset="-122"/>
            </a:endParaRPr>
          </a:p>
        </p:txBody>
      </p:sp>
      <p:sp>
        <p:nvSpPr>
          <p:cNvPr id="24" name="右箭头 23"/>
          <p:cNvSpPr/>
          <p:nvPr/>
        </p:nvSpPr>
        <p:spPr bwMode="gray">
          <a:xfrm>
            <a:off x="6400209" y="4265461"/>
            <a:ext cx="493776" cy="573024"/>
          </a:xfrm>
          <a:prstGeom prst="rightArrow">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cxnSp>
        <p:nvCxnSpPr>
          <p:cNvPr id="26" name="直接连接符 25"/>
          <p:cNvCxnSpPr/>
          <p:nvPr/>
        </p:nvCxnSpPr>
        <p:spPr bwMode="auto">
          <a:xfrm>
            <a:off x="7004304" y="4527444"/>
            <a:ext cx="1883664" cy="0"/>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57150" cap="flat" cmpd="sng" algn="ctr">
            <a:solidFill>
              <a:srgbClr val="4D4D4D"/>
            </a:solidFill>
            <a:prstDash val="solid"/>
            <a:round/>
            <a:headEnd type="none" w="med" len="med"/>
            <a:tailEnd type="none" w="med" len="med"/>
          </a:ln>
          <a:effectLst/>
        </p:spPr>
      </p:cxnSp>
      <p:sp>
        <p:nvSpPr>
          <p:cNvPr id="27" name="文本框 26"/>
          <p:cNvSpPr txBox="1"/>
          <p:nvPr/>
        </p:nvSpPr>
        <p:spPr>
          <a:xfrm>
            <a:off x="7377684" y="2550391"/>
            <a:ext cx="1007872" cy="338554"/>
          </a:xfrm>
          <a:prstGeom prst="rect">
            <a:avLst/>
          </a:prstGeom>
          <a:noFill/>
        </p:spPr>
        <p:txBody>
          <a:bodyPr wrap="square" rtlCol="0">
            <a:spAutoFit/>
          </a:bodyPr>
          <a:lstStyle/>
          <a:p>
            <a:r>
              <a:rPr lang="zh-CN" altLang="en-US" sz="1600" dirty="0"/>
              <a:t>母线</a:t>
            </a:r>
            <a:r>
              <a:rPr lang="en-US" altLang="zh-CN" sz="1600" dirty="0"/>
              <a:t>N</a:t>
            </a:r>
            <a:endParaRPr lang="zh-CN" altLang="en-US" sz="1600" dirty="0"/>
          </a:p>
        </p:txBody>
      </p:sp>
      <p:sp>
        <p:nvSpPr>
          <p:cNvPr id="28" name="圆角矩形 27"/>
          <p:cNvSpPr/>
          <p:nvPr/>
        </p:nvSpPr>
        <p:spPr bwMode="gray">
          <a:xfrm>
            <a:off x="6777228" y="3005532"/>
            <a:ext cx="600456" cy="556671"/>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noProof="0" dirty="0">
                <a:solidFill>
                  <a:srgbClr val="080808"/>
                </a:solidFill>
                <a:ea typeface="宋体" pitchFamily="2" charset="-122"/>
                <a:cs typeface="Arial" charset="0"/>
              </a:rPr>
              <a:t>光伏</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pic>
        <p:nvPicPr>
          <p:cNvPr id="29" name="图片 28"/>
          <p:cNvPicPr>
            <a:picLocks noChangeAspect="1"/>
          </p:cNvPicPr>
          <p:nvPr/>
        </p:nvPicPr>
        <p:blipFill rotWithShape="1">
          <a:blip r:embed="rId4">
            <a:extLst>
              <a:ext uri="{28A0092B-C50C-407E-A947-70E740481C1C}">
                <a14:useLocalDpi xmlns:a14="http://schemas.microsoft.com/office/drawing/2010/main" val="0"/>
              </a:ext>
            </a:extLst>
          </a:blip>
          <a:srcRect t="9158" b="4548"/>
          <a:stretch/>
        </p:blipFill>
        <p:spPr>
          <a:xfrm>
            <a:off x="6817898" y="3819005"/>
            <a:ext cx="519116" cy="443865"/>
          </a:xfrm>
          <a:prstGeom prst="rect">
            <a:avLst/>
          </a:prstGeom>
        </p:spPr>
      </p:pic>
      <p:cxnSp>
        <p:nvCxnSpPr>
          <p:cNvPr id="30" name="直接连接符 29"/>
          <p:cNvCxnSpPr/>
          <p:nvPr/>
        </p:nvCxnSpPr>
        <p:spPr bwMode="auto">
          <a:xfrm>
            <a:off x="7077456" y="3562203"/>
            <a:ext cx="0" cy="256802"/>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6350" cap="flat" cmpd="sng" algn="ctr">
            <a:solidFill>
              <a:srgbClr val="4D4D4D"/>
            </a:solidFill>
            <a:prstDash val="solid"/>
            <a:round/>
            <a:headEnd type="none" w="med" len="med"/>
            <a:tailEnd type="none" w="med" len="med"/>
          </a:ln>
          <a:effectLst/>
        </p:spPr>
      </p:cxnSp>
      <p:cxnSp>
        <p:nvCxnSpPr>
          <p:cNvPr id="31" name="直接连接符 30"/>
          <p:cNvCxnSpPr/>
          <p:nvPr/>
        </p:nvCxnSpPr>
        <p:spPr bwMode="auto">
          <a:xfrm>
            <a:off x="7077456" y="4265461"/>
            <a:ext cx="0" cy="256802"/>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6350" cap="flat" cmpd="sng" algn="ctr">
            <a:solidFill>
              <a:srgbClr val="4D4D4D"/>
            </a:solidFill>
            <a:prstDash val="solid"/>
            <a:round/>
            <a:headEnd type="none" w="med" len="med"/>
            <a:tailEnd type="none" w="med" len="med"/>
          </a:ln>
          <a:effectLst/>
        </p:spPr>
      </p:cxnSp>
      <p:sp>
        <p:nvSpPr>
          <p:cNvPr id="36" name="圆角矩形 35"/>
          <p:cNvSpPr/>
          <p:nvPr/>
        </p:nvSpPr>
        <p:spPr bwMode="gray">
          <a:xfrm>
            <a:off x="7495145" y="3005532"/>
            <a:ext cx="600456" cy="556671"/>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noProof="0" dirty="0">
                <a:solidFill>
                  <a:srgbClr val="080808"/>
                </a:solidFill>
                <a:ea typeface="宋体" pitchFamily="2" charset="-122"/>
                <a:cs typeface="Arial" charset="0"/>
              </a:rPr>
              <a:t>风机</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pic>
        <p:nvPicPr>
          <p:cNvPr id="37" name="图片 36"/>
          <p:cNvPicPr>
            <a:picLocks noChangeAspect="1"/>
          </p:cNvPicPr>
          <p:nvPr/>
        </p:nvPicPr>
        <p:blipFill rotWithShape="1">
          <a:blip r:embed="rId4">
            <a:extLst>
              <a:ext uri="{28A0092B-C50C-407E-A947-70E740481C1C}">
                <a14:useLocalDpi xmlns:a14="http://schemas.microsoft.com/office/drawing/2010/main" val="0"/>
              </a:ext>
            </a:extLst>
          </a:blip>
          <a:srcRect t="9158" b="4548"/>
          <a:stretch/>
        </p:blipFill>
        <p:spPr>
          <a:xfrm>
            <a:off x="7535815" y="3819005"/>
            <a:ext cx="519116" cy="443865"/>
          </a:xfrm>
          <a:prstGeom prst="rect">
            <a:avLst/>
          </a:prstGeom>
        </p:spPr>
      </p:pic>
      <p:cxnSp>
        <p:nvCxnSpPr>
          <p:cNvPr id="38" name="直接连接符 37"/>
          <p:cNvCxnSpPr/>
          <p:nvPr/>
        </p:nvCxnSpPr>
        <p:spPr bwMode="auto">
          <a:xfrm>
            <a:off x="7795373" y="3562203"/>
            <a:ext cx="0" cy="256802"/>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6350" cap="flat" cmpd="sng" algn="ctr">
            <a:solidFill>
              <a:srgbClr val="4D4D4D"/>
            </a:solidFill>
            <a:prstDash val="solid"/>
            <a:round/>
            <a:headEnd type="none" w="med" len="med"/>
            <a:tailEnd type="none" w="med" len="med"/>
          </a:ln>
          <a:effectLst/>
        </p:spPr>
      </p:cxnSp>
      <p:cxnSp>
        <p:nvCxnSpPr>
          <p:cNvPr id="39" name="直接连接符 38"/>
          <p:cNvCxnSpPr/>
          <p:nvPr/>
        </p:nvCxnSpPr>
        <p:spPr bwMode="auto">
          <a:xfrm>
            <a:off x="7795373" y="4265461"/>
            <a:ext cx="0" cy="256802"/>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6350" cap="flat" cmpd="sng" algn="ctr">
            <a:solidFill>
              <a:srgbClr val="4D4D4D"/>
            </a:solidFill>
            <a:prstDash val="solid"/>
            <a:round/>
            <a:headEnd type="none" w="med" len="med"/>
            <a:tailEnd type="none" w="med" len="med"/>
          </a:ln>
          <a:effectLst/>
        </p:spPr>
      </p:cxnSp>
      <p:sp>
        <p:nvSpPr>
          <p:cNvPr id="40" name="圆角矩形 39"/>
          <p:cNvSpPr/>
          <p:nvPr/>
        </p:nvSpPr>
        <p:spPr bwMode="gray">
          <a:xfrm>
            <a:off x="8213062" y="3005531"/>
            <a:ext cx="778538" cy="556671"/>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solidFill>
                  <a:srgbClr val="080808"/>
                </a:solidFill>
                <a:ea typeface="宋体" pitchFamily="2" charset="-122"/>
                <a:cs typeface="Arial" charset="0"/>
              </a:rPr>
              <a:t>锂电池</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pic>
        <p:nvPicPr>
          <p:cNvPr id="41" name="图片 40"/>
          <p:cNvPicPr>
            <a:picLocks noChangeAspect="1"/>
          </p:cNvPicPr>
          <p:nvPr/>
        </p:nvPicPr>
        <p:blipFill rotWithShape="1">
          <a:blip r:embed="rId4">
            <a:extLst>
              <a:ext uri="{28A0092B-C50C-407E-A947-70E740481C1C}">
                <a14:useLocalDpi xmlns:a14="http://schemas.microsoft.com/office/drawing/2010/main" val="0"/>
              </a:ext>
            </a:extLst>
          </a:blip>
          <a:srcRect t="9158" b="4548"/>
          <a:stretch/>
        </p:blipFill>
        <p:spPr>
          <a:xfrm>
            <a:off x="8301544" y="3800658"/>
            <a:ext cx="519116" cy="443865"/>
          </a:xfrm>
          <a:prstGeom prst="rect">
            <a:avLst/>
          </a:prstGeom>
        </p:spPr>
      </p:pic>
      <p:cxnSp>
        <p:nvCxnSpPr>
          <p:cNvPr id="42" name="直接连接符 41"/>
          <p:cNvCxnSpPr/>
          <p:nvPr/>
        </p:nvCxnSpPr>
        <p:spPr bwMode="auto">
          <a:xfrm>
            <a:off x="8561102" y="3543856"/>
            <a:ext cx="0" cy="256802"/>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6350" cap="flat" cmpd="sng" algn="ctr">
            <a:solidFill>
              <a:srgbClr val="4D4D4D"/>
            </a:solidFill>
            <a:prstDash val="solid"/>
            <a:round/>
            <a:headEnd type="none" w="med" len="med"/>
            <a:tailEnd type="none" w="med" len="med"/>
          </a:ln>
          <a:effectLst/>
        </p:spPr>
      </p:cxnSp>
      <p:cxnSp>
        <p:nvCxnSpPr>
          <p:cNvPr id="43" name="直接连接符 42"/>
          <p:cNvCxnSpPr/>
          <p:nvPr/>
        </p:nvCxnSpPr>
        <p:spPr bwMode="auto">
          <a:xfrm>
            <a:off x="8561102" y="4247114"/>
            <a:ext cx="0" cy="256802"/>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6350" cap="flat" cmpd="sng" algn="ctr">
            <a:solidFill>
              <a:srgbClr val="4D4D4D"/>
            </a:solidFill>
            <a:prstDash val="solid"/>
            <a:round/>
            <a:headEnd type="none" w="med" len="med"/>
            <a:tailEnd type="none" w="med" len="med"/>
          </a:ln>
          <a:effectLst/>
        </p:spPr>
      </p:cxnSp>
      <p:pic>
        <p:nvPicPr>
          <p:cNvPr id="44" name="图片 43"/>
          <p:cNvPicPr>
            <a:picLocks noChangeAspect="1"/>
          </p:cNvPicPr>
          <p:nvPr/>
        </p:nvPicPr>
        <p:blipFill rotWithShape="1">
          <a:blip r:embed="rId4">
            <a:extLst>
              <a:ext uri="{28A0092B-C50C-407E-A947-70E740481C1C}">
                <a14:useLocalDpi xmlns:a14="http://schemas.microsoft.com/office/drawing/2010/main" val="0"/>
              </a:ext>
            </a:extLst>
          </a:blip>
          <a:srcRect t="9158" b="4548"/>
          <a:stretch/>
        </p:blipFill>
        <p:spPr>
          <a:xfrm>
            <a:off x="6817898" y="4760235"/>
            <a:ext cx="519116" cy="443865"/>
          </a:xfrm>
          <a:prstGeom prst="rect">
            <a:avLst/>
          </a:prstGeom>
        </p:spPr>
      </p:pic>
      <p:cxnSp>
        <p:nvCxnSpPr>
          <p:cNvPr id="45" name="直接连接符 44"/>
          <p:cNvCxnSpPr/>
          <p:nvPr/>
        </p:nvCxnSpPr>
        <p:spPr bwMode="auto">
          <a:xfrm>
            <a:off x="7077456" y="4503433"/>
            <a:ext cx="0" cy="256802"/>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6350" cap="flat" cmpd="sng" algn="ctr">
            <a:solidFill>
              <a:srgbClr val="4D4D4D"/>
            </a:solidFill>
            <a:prstDash val="solid"/>
            <a:round/>
            <a:headEnd type="none" w="med" len="med"/>
            <a:tailEnd type="none" w="med" len="med"/>
          </a:ln>
          <a:effectLst/>
        </p:spPr>
      </p:cxnSp>
      <p:cxnSp>
        <p:nvCxnSpPr>
          <p:cNvPr id="46" name="直接连接符 45"/>
          <p:cNvCxnSpPr/>
          <p:nvPr/>
        </p:nvCxnSpPr>
        <p:spPr bwMode="auto">
          <a:xfrm>
            <a:off x="7077456" y="5206691"/>
            <a:ext cx="0" cy="256802"/>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6350" cap="flat" cmpd="sng" algn="ctr">
            <a:solidFill>
              <a:srgbClr val="4D4D4D"/>
            </a:solidFill>
            <a:prstDash val="solid"/>
            <a:round/>
            <a:headEnd type="none" w="med" len="med"/>
            <a:tailEnd type="none" w="med" len="med"/>
          </a:ln>
          <a:effectLst/>
        </p:spPr>
      </p:cxnSp>
      <p:sp>
        <p:nvSpPr>
          <p:cNvPr id="47" name="圆角矩形 46"/>
          <p:cNvSpPr/>
          <p:nvPr/>
        </p:nvSpPr>
        <p:spPr bwMode="gray">
          <a:xfrm>
            <a:off x="6735967" y="5463493"/>
            <a:ext cx="601047" cy="556671"/>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solidFill>
                  <a:srgbClr val="080808"/>
                </a:solidFill>
                <a:ea typeface="宋体" pitchFamily="2" charset="-122"/>
                <a:cs typeface="Arial" charset="0"/>
              </a:rPr>
              <a:t>制氢</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pic>
        <p:nvPicPr>
          <p:cNvPr id="48" name="图片 47"/>
          <p:cNvPicPr>
            <a:picLocks noChangeAspect="1"/>
          </p:cNvPicPr>
          <p:nvPr/>
        </p:nvPicPr>
        <p:blipFill rotWithShape="1">
          <a:blip r:embed="rId4">
            <a:extLst>
              <a:ext uri="{28A0092B-C50C-407E-A947-70E740481C1C}">
                <a14:useLocalDpi xmlns:a14="http://schemas.microsoft.com/office/drawing/2010/main" val="0"/>
              </a:ext>
            </a:extLst>
          </a:blip>
          <a:srcRect t="9158" b="4548"/>
          <a:stretch/>
        </p:blipFill>
        <p:spPr>
          <a:xfrm>
            <a:off x="7506056" y="4760235"/>
            <a:ext cx="519116" cy="443865"/>
          </a:xfrm>
          <a:prstGeom prst="rect">
            <a:avLst/>
          </a:prstGeom>
        </p:spPr>
      </p:pic>
      <p:cxnSp>
        <p:nvCxnSpPr>
          <p:cNvPr id="49" name="直接连接符 48"/>
          <p:cNvCxnSpPr/>
          <p:nvPr/>
        </p:nvCxnSpPr>
        <p:spPr bwMode="auto">
          <a:xfrm>
            <a:off x="7765614" y="4503433"/>
            <a:ext cx="0" cy="256802"/>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6350" cap="flat" cmpd="sng" algn="ctr">
            <a:solidFill>
              <a:srgbClr val="4D4D4D"/>
            </a:solidFill>
            <a:prstDash val="solid"/>
            <a:round/>
            <a:headEnd type="none" w="med" len="med"/>
            <a:tailEnd type="none" w="med" len="med"/>
          </a:ln>
          <a:effectLst/>
        </p:spPr>
      </p:cxnSp>
      <p:cxnSp>
        <p:nvCxnSpPr>
          <p:cNvPr id="50" name="直接连接符 49"/>
          <p:cNvCxnSpPr/>
          <p:nvPr/>
        </p:nvCxnSpPr>
        <p:spPr bwMode="auto">
          <a:xfrm>
            <a:off x="7765614" y="5206691"/>
            <a:ext cx="0" cy="256802"/>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6350" cap="flat" cmpd="sng" algn="ctr">
            <a:solidFill>
              <a:srgbClr val="4D4D4D"/>
            </a:solidFill>
            <a:prstDash val="solid"/>
            <a:round/>
            <a:headEnd type="none" w="med" len="med"/>
            <a:tailEnd type="none" w="med" len="med"/>
          </a:ln>
          <a:effectLst/>
        </p:spPr>
      </p:cxnSp>
      <p:sp>
        <p:nvSpPr>
          <p:cNvPr id="51" name="圆角矩形 50"/>
          <p:cNvSpPr/>
          <p:nvPr/>
        </p:nvSpPr>
        <p:spPr bwMode="gray">
          <a:xfrm>
            <a:off x="7424125" y="5463493"/>
            <a:ext cx="601047" cy="556671"/>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solidFill>
                  <a:srgbClr val="080808"/>
                </a:solidFill>
                <a:ea typeface="宋体" pitchFamily="2" charset="-122"/>
                <a:cs typeface="Arial" charset="0"/>
              </a:rPr>
              <a:t>燃料电池</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cxnSp>
        <p:nvCxnSpPr>
          <p:cNvPr id="53" name="直接连接符 52"/>
          <p:cNvCxnSpPr/>
          <p:nvPr/>
        </p:nvCxnSpPr>
        <p:spPr bwMode="auto">
          <a:xfrm>
            <a:off x="8474055" y="4756836"/>
            <a:ext cx="0" cy="703258"/>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6350" cap="flat" cmpd="sng" algn="ctr">
            <a:solidFill>
              <a:srgbClr val="4D4D4D"/>
            </a:solidFill>
            <a:prstDash val="solid"/>
            <a:round/>
            <a:headEnd type="none" w="med" len="med"/>
            <a:tailEnd type="none" w="med" len="med"/>
          </a:ln>
          <a:effectLst/>
        </p:spPr>
      </p:cxnSp>
      <p:sp>
        <p:nvSpPr>
          <p:cNvPr id="54" name="圆角矩形 53"/>
          <p:cNvSpPr/>
          <p:nvPr/>
        </p:nvSpPr>
        <p:spPr bwMode="gray">
          <a:xfrm>
            <a:off x="8132566" y="5460094"/>
            <a:ext cx="601047" cy="556671"/>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solidFill>
                  <a:srgbClr val="080808"/>
                </a:solidFill>
                <a:ea typeface="宋体" pitchFamily="2" charset="-122"/>
                <a:cs typeface="Arial" charset="0"/>
              </a:rPr>
              <a:t>负荷</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cxnSp>
        <p:nvCxnSpPr>
          <p:cNvPr id="55" name="直接连接符 54"/>
          <p:cNvCxnSpPr/>
          <p:nvPr/>
        </p:nvCxnSpPr>
        <p:spPr bwMode="auto">
          <a:xfrm>
            <a:off x="8474055" y="4500034"/>
            <a:ext cx="0" cy="256802"/>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6350" cap="flat" cmpd="sng" algn="ctr">
            <a:solidFill>
              <a:srgbClr val="4D4D4D"/>
            </a:solidFill>
            <a:prstDash val="solid"/>
            <a:round/>
            <a:headEnd type="none" w="med" len="med"/>
            <a:tailEnd type="none" w="med" len="med"/>
          </a:ln>
          <a:effectLst/>
        </p:spPr>
      </p:cxnSp>
      <p:sp>
        <p:nvSpPr>
          <p:cNvPr id="57" name="圆角矩形 56"/>
          <p:cNvSpPr/>
          <p:nvPr/>
        </p:nvSpPr>
        <p:spPr bwMode="gray">
          <a:xfrm>
            <a:off x="6692411" y="6333744"/>
            <a:ext cx="688158" cy="392105"/>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noProof="0" dirty="0">
                <a:solidFill>
                  <a:srgbClr val="080808"/>
                </a:solidFill>
                <a:ea typeface="宋体" pitchFamily="2" charset="-122"/>
                <a:cs typeface="Arial" charset="0"/>
              </a:rPr>
              <a:t>氢罐</a:t>
            </a:r>
            <a:r>
              <a:rPr lang="en-US" altLang="zh-CN" sz="1400" kern="0" noProof="0" dirty="0">
                <a:solidFill>
                  <a:srgbClr val="080808"/>
                </a:solidFill>
                <a:ea typeface="宋体" pitchFamily="2" charset="-122"/>
                <a:cs typeface="Arial" charset="0"/>
              </a:rPr>
              <a:t>1</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58" name="圆角矩形 57"/>
          <p:cNvSpPr/>
          <p:nvPr/>
        </p:nvSpPr>
        <p:spPr bwMode="gray">
          <a:xfrm>
            <a:off x="7506056" y="6333744"/>
            <a:ext cx="688158" cy="392105"/>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noProof="0" dirty="0">
                <a:solidFill>
                  <a:srgbClr val="080808"/>
                </a:solidFill>
                <a:ea typeface="宋体" pitchFamily="2" charset="-122"/>
                <a:cs typeface="Arial" charset="0"/>
              </a:rPr>
              <a:t>氢罐</a:t>
            </a:r>
            <a:r>
              <a:rPr lang="en-US" altLang="zh-CN" sz="1400" kern="0" noProof="0" dirty="0">
                <a:solidFill>
                  <a:srgbClr val="080808"/>
                </a:solidFill>
                <a:ea typeface="宋体" pitchFamily="2" charset="-122"/>
                <a:cs typeface="Arial" charset="0"/>
              </a:rPr>
              <a:t>2</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mc:AlternateContent xmlns:mc="http://schemas.openxmlformats.org/markup-compatibility/2006" xmlns:a14="http://schemas.microsoft.com/office/drawing/2010/main">
        <mc:Choice Requires="a14">
          <p:sp>
            <p:nvSpPr>
              <p:cNvPr id="59" name="圆角矩形 58"/>
              <p:cNvSpPr/>
              <p:nvPr/>
            </p:nvSpPr>
            <p:spPr bwMode="gray">
              <a:xfrm>
                <a:off x="8279193" y="6327918"/>
                <a:ext cx="530620" cy="392105"/>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14:m>
                  <m:oMathPara xmlns:m="http://schemas.openxmlformats.org/officeDocument/2006/math">
                    <m:oMathParaPr>
                      <m:jc m:val="centerGroup"/>
                    </m:oMathParaPr>
                    <m:oMath xmlns:m="http://schemas.openxmlformats.org/officeDocument/2006/math">
                      <m:r>
                        <a:rPr kumimoji="0" lang="zh-CN" altLang="en-US" sz="1400" b="1" i="1" u="none" strike="noStrike" kern="0" cap="none" spc="0" normalizeH="0" baseline="0" noProof="0" smtClean="0">
                          <a:ln>
                            <a:noFill/>
                          </a:ln>
                          <a:solidFill>
                            <a:srgbClr val="080808"/>
                          </a:solidFill>
                          <a:effectLst/>
                          <a:uLnTx/>
                          <a:uFillTx/>
                          <a:latin typeface="Cambria Math" panose="02040503050406030204" pitchFamily="18" charset="0"/>
                          <a:ea typeface="宋体" pitchFamily="2" charset="-122"/>
                          <a:cs typeface="Arial" charset="0"/>
                        </a:rPr>
                        <m:t>⋯</m:t>
                      </m:r>
                    </m:oMath>
                  </m:oMathPara>
                </a14:m>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mc:Choice>
        <mc:Fallback xmlns="">
          <p:sp>
            <p:nvSpPr>
              <p:cNvPr id="59" name="圆角矩形 58"/>
              <p:cNvSpPr>
                <a:spLocks noRot="1" noChangeAspect="1" noMove="1" noResize="1" noEditPoints="1" noAdjustHandles="1" noChangeArrowheads="1" noChangeShapeType="1" noTextEdit="1"/>
              </p:cNvSpPr>
              <p:nvPr/>
            </p:nvSpPr>
            <p:spPr bwMode="gray">
              <a:xfrm>
                <a:off x="8279193" y="6327918"/>
                <a:ext cx="530620" cy="392105"/>
              </a:xfrm>
              <a:prstGeom prst="roundRect">
                <a:avLst/>
              </a:prstGeom>
              <a:blipFill>
                <a:blip r:embed="rId5"/>
                <a:stretch>
                  <a:fillRect/>
                </a:stretch>
              </a:blipFill>
              <a:ln w="9525">
                <a:noFill/>
                <a:miter lim="800000"/>
                <a:headEnd/>
                <a:tailEnd/>
              </a:ln>
            </p:spPr>
            <p:txBody>
              <a:bodyPr/>
              <a:lstStyle/>
              <a:p>
                <a:r>
                  <a:rPr lang="zh-CN" altLang="en-US">
                    <a:noFill/>
                  </a:rPr>
                  <a:t> </a:t>
                </a:r>
              </a:p>
            </p:txBody>
          </p:sp>
        </mc:Fallback>
      </mc:AlternateContent>
      <p:cxnSp>
        <p:nvCxnSpPr>
          <p:cNvPr id="60" name="直接连接符 59"/>
          <p:cNvCxnSpPr>
            <a:stCxn id="47" idx="2"/>
            <a:endCxn id="57" idx="0"/>
          </p:cNvCxnSpPr>
          <p:nvPr/>
        </p:nvCxnSpPr>
        <p:spPr bwMode="auto">
          <a:xfrm flipH="1">
            <a:off x="7036490" y="6020164"/>
            <a:ext cx="1" cy="313580"/>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6350" cap="flat" cmpd="sng" algn="ctr">
            <a:solidFill>
              <a:srgbClr val="4D4D4D"/>
            </a:solidFill>
            <a:prstDash val="solid"/>
            <a:round/>
            <a:headEnd type="none" w="med" len="med"/>
            <a:tailEnd type="none" w="med" len="med"/>
          </a:ln>
          <a:effectLst/>
        </p:spPr>
      </p:cxnSp>
      <p:cxnSp>
        <p:nvCxnSpPr>
          <p:cNvPr id="65" name="直接连接符 64"/>
          <p:cNvCxnSpPr/>
          <p:nvPr/>
        </p:nvCxnSpPr>
        <p:spPr bwMode="auto">
          <a:xfrm flipH="1">
            <a:off x="7724646" y="6020164"/>
            <a:ext cx="1" cy="313580"/>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6350" cap="flat" cmpd="sng" algn="ctr">
            <a:solidFill>
              <a:srgbClr val="4D4D4D"/>
            </a:solidFill>
            <a:prstDash val="solid"/>
            <a:round/>
            <a:headEnd type="none" w="med" len="med"/>
            <a:tailEnd type="none" w="med" len="med"/>
          </a:ln>
          <a:effectLst/>
        </p:spPr>
      </p:cxnSp>
      <p:cxnSp>
        <p:nvCxnSpPr>
          <p:cNvPr id="66" name="直接连接符 65"/>
          <p:cNvCxnSpPr>
            <a:stCxn id="51" idx="2"/>
            <a:endCxn id="57" idx="0"/>
          </p:cNvCxnSpPr>
          <p:nvPr/>
        </p:nvCxnSpPr>
        <p:spPr bwMode="auto">
          <a:xfrm flipH="1">
            <a:off x="7036490" y="6020164"/>
            <a:ext cx="688159" cy="313580"/>
          </a:xfrm>
          <a:prstGeom prst="lin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6350" cap="flat" cmpd="sng" algn="ctr">
            <a:solidFill>
              <a:srgbClr val="4D4D4D"/>
            </a:solidFill>
            <a:prstDash val="solid"/>
            <a:round/>
            <a:headEnd type="none" w="med" len="med"/>
            <a:tailEnd type="none" w="med" len="med"/>
          </a:ln>
          <a:effectLst/>
        </p:spPr>
      </p:cxnSp>
    </p:spTree>
    <p:extLst>
      <p:ext uri="{BB962C8B-B14F-4D97-AF65-F5344CB8AC3E}">
        <p14:creationId xmlns:p14="http://schemas.microsoft.com/office/powerpoint/2010/main" val="2633386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noChangeArrowheads="1"/>
          </p:cNvSpPr>
          <p:nvPr>
            <p:ph type="title"/>
          </p:nvPr>
        </p:nvSpPr>
        <p:spPr>
          <a:xfrm>
            <a:off x="1462088" y="7938"/>
            <a:ext cx="7543800" cy="1143000"/>
          </a:xfrm>
        </p:spPr>
        <p:txBody>
          <a:bodyPr/>
          <a:lstStyle/>
          <a:p>
            <a:pPr algn="l"/>
            <a:r>
              <a:rPr lang="zh-CN" altLang="en-US">
                <a:solidFill>
                  <a:srgbClr val="136B67"/>
                </a:solidFill>
                <a:latin typeface="微软雅黑" panose="020B0503020204020204" pitchFamily="34" charset="-122"/>
                <a:ea typeface="微软雅黑" panose="020B0503020204020204" pitchFamily="34" charset="-122"/>
              </a:rPr>
              <a:t>课题</a:t>
            </a:r>
            <a:r>
              <a:rPr lang="en-US" altLang="zh-CN">
                <a:solidFill>
                  <a:srgbClr val="136B67"/>
                </a:solidFill>
                <a:latin typeface="微软雅黑" panose="020B0503020204020204" pitchFamily="34" charset="-122"/>
                <a:ea typeface="微软雅黑" panose="020B0503020204020204" pitchFamily="34" charset="-122"/>
              </a:rPr>
              <a:t>1</a:t>
            </a:r>
            <a:r>
              <a:rPr lang="zh-CN" altLang="en-US">
                <a:solidFill>
                  <a:srgbClr val="136B67"/>
                </a:solidFill>
                <a:latin typeface="微软雅黑" panose="020B0503020204020204" pitchFamily="34" charset="-122"/>
                <a:ea typeface="微软雅黑" panose="020B0503020204020204" pitchFamily="34" charset="-122"/>
              </a:rPr>
              <a:t>研究任务</a:t>
            </a:r>
            <a:endParaRPr lang="zh-CN" altLang="en-US">
              <a:latin typeface="黑体" panose="02010609060101010101" pitchFamily="49" charset="-122"/>
              <a:ea typeface="黑体" panose="02010609060101010101" pitchFamily="49" charset="-122"/>
            </a:endParaRPr>
          </a:p>
        </p:txBody>
      </p:sp>
      <p:sp>
        <p:nvSpPr>
          <p:cNvPr id="9" name="TextBox 12"/>
          <p:cNvSpPr txBox="1">
            <a:spLocks noChangeArrowheads="1"/>
          </p:cNvSpPr>
          <p:nvPr/>
        </p:nvSpPr>
        <p:spPr bwMode="auto">
          <a:xfrm>
            <a:off x="325438" y="2581275"/>
            <a:ext cx="850106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0"/>
              </a:spcBef>
              <a:spcAft>
                <a:spcPts val="600"/>
              </a:spcAft>
              <a:buClr>
                <a:srgbClr val="00B050"/>
              </a:buClr>
              <a:buSzTx/>
              <a:buFontTx/>
              <a:buNone/>
            </a:pPr>
            <a:r>
              <a:rPr kumimoji="0"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黑体" panose="02010609060101010101" pitchFamily="49" charset="-122"/>
              </a:rPr>
              <a:t>1</a:t>
            </a:r>
            <a:r>
              <a:rPr kumimoji="0"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黑体" panose="02010609060101010101" pitchFamily="49" charset="-122"/>
              </a:rPr>
              <a:t>、氢能支撑的可再生能源直流互联系统动态</a:t>
            </a:r>
            <a:r>
              <a:rPr kumimoji="0"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黑体" panose="02010609060101010101" pitchFamily="49" charset="-122"/>
              </a:rPr>
              <a:t>建模</a:t>
            </a:r>
            <a:r>
              <a:rPr kumimoji="0"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黑体" panose="02010609060101010101" pitchFamily="49" charset="-122"/>
              </a:rPr>
              <a:t>技术</a:t>
            </a:r>
            <a:endParaRPr kumimoji="0"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黑体" panose="02010609060101010101" pitchFamily="49" charset="-122"/>
            </a:endParaRPr>
          </a:p>
        </p:txBody>
      </p:sp>
      <p:sp>
        <p:nvSpPr>
          <p:cNvPr id="10" name="圆角矩形 9"/>
          <p:cNvSpPr/>
          <p:nvPr/>
        </p:nvSpPr>
        <p:spPr bwMode="auto">
          <a:xfrm>
            <a:off x="254000" y="2212975"/>
            <a:ext cx="8643938" cy="4275138"/>
          </a:xfrm>
          <a:prstGeom prst="roundRect">
            <a:avLst/>
          </a:prstGeom>
          <a:noFill/>
          <a:ln w="28575">
            <a:solidFill>
              <a:srgbClr val="0070C0"/>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zh-CN" altLang="en-US" sz="2800" dirty="0">
              <a:solidFill>
                <a:schemeClr val="tx1"/>
              </a:solidFill>
              <a:latin typeface="微软雅黑" pitchFamily="34" charset="-122"/>
              <a:ea typeface="微软雅黑" pitchFamily="34" charset="-122"/>
            </a:endParaRPr>
          </a:p>
        </p:txBody>
      </p:sp>
      <p:sp>
        <p:nvSpPr>
          <p:cNvPr id="11" name="圆角矩形 11"/>
          <p:cNvSpPr/>
          <p:nvPr/>
        </p:nvSpPr>
        <p:spPr bwMode="auto">
          <a:xfrm>
            <a:off x="300038" y="1782763"/>
            <a:ext cx="2185987" cy="523875"/>
          </a:xfrm>
          <a:prstGeom prst="roundRect">
            <a:avLst>
              <a:gd name="adj" fmla="val 50000"/>
            </a:avLst>
          </a:prstGeom>
          <a:solidFill>
            <a:schemeClr val="accent1">
              <a:lumMod val="75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800" dirty="0"/>
              <a:t>研究任务</a:t>
            </a:r>
          </a:p>
        </p:txBody>
      </p:sp>
      <p:sp>
        <p:nvSpPr>
          <p:cNvPr id="12" name="矩形 72"/>
          <p:cNvSpPr>
            <a:spLocks noChangeArrowheads="1"/>
          </p:cNvSpPr>
          <p:nvPr/>
        </p:nvSpPr>
        <p:spPr bwMode="auto">
          <a:xfrm>
            <a:off x="325438" y="3335338"/>
            <a:ext cx="84296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0"/>
              </a:spcBef>
              <a:spcAft>
                <a:spcPts val="600"/>
              </a:spcAft>
              <a:buClr>
                <a:srgbClr val="00B050"/>
              </a:buClr>
              <a:buSzTx/>
              <a:buFontTx/>
              <a:buNone/>
            </a:pPr>
            <a:r>
              <a:rPr kumimoji="0" lang="en-US" altLang="zh-CN">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黑体" panose="02010609060101010101" pitchFamily="49" charset="-122"/>
              </a:rPr>
              <a:t>2</a:t>
            </a:r>
            <a:r>
              <a:rPr kumimoji="0" lang="zh-CN" altLang="en-US">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黑体" panose="02010609060101010101" pitchFamily="49" charset="-122"/>
              </a:rPr>
              <a:t>、氢电耦合直流互联系统</a:t>
            </a:r>
            <a:r>
              <a:rPr kumimoji="0" lang="zh-CN" altLang="en-US">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黑体" panose="02010609060101010101" pitchFamily="49" charset="-122"/>
              </a:rPr>
              <a:t>稳定</a:t>
            </a:r>
            <a:r>
              <a:rPr kumimoji="0" lang="zh-CN" altLang="en-US">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黑体" panose="02010609060101010101" pitchFamily="49" charset="-122"/>
              </a:rPr>
              <a:t>机理分析研究技术</a:t>
            </a:r>
            <a:endParaRPr kumimoji="0" lang="en-US" altLang="zh-CN">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黑体" panose="02010609060101010101" pitchFamily="49" charset="-122"/>
            </a:endParaRPr>
          </a:p>
        </p:txBody>
      </p:sp>
      <p:sp>
        <p:nvSpPr>
          <p:cNvPr id="13" name="TextBox 12"/>
          <p:cNvSpPr txBox="1">
            <a:spLocks noChangeArrowheads="1"/>
          </p:cNvSpPr>
          <p:nvPr/>
        </p:nvSpPr>
        <p:spPr bwMode="auto">
          <a:xfrm>
            <a:off x="309563" y="4162425"/>
            <a:ext cx="8102600"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0"/>
              </a:spcBef>
              <a:spcAft>
                <a:spcPts val="600"/>
              </a:spcAft>
              <a:buClr>
                <a:srgbClr val="00B050"/>
              </a:buClr>
              <a:buSzTx/>
              <a:buFontTx/>
              <a:buNone/>
            </a:pPr>
            <a:r>
              <a:rPr kumimoji="0" lang="en-US" altLang="zh-CN">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3</a:t>
            </a:r>
            <a:r>
              <a:rPr kumimoji="0" lang="zh-CN" altLang="en-US">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、可离网型氢能支撑的多元耦合直流互联系统及部件参数</a:t>
            </a:r>
            <a:r>
              <a:rPr kumimoji="0" lang="zh-CN" altLang="en-US">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优化</a:t>
            </a:r>
            <a:r>
              <a:rPr kumimoji="0" lang="zh-CN" altLang="en-US">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技术</a:t>
            </a:r>
            <a:endParaRPr kumimoji="0" lang="en-US" altLang="zh-CN">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文本框 20"/>
          <p:cNvSpPr txBox="1">
            <a:spLocks noChangeArrowheads="1"/>
          </p:cNvSpPr>
          <p:nvPr/>
        </p:nvSpPr>
        <p:spPr bwMode="auto">
          <a:xfrm>
            <a:off x="300038" y="5368925"/>
            <a:ext cx="69754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0"/>
              </a:spcBef>
              <a:spcAft>
                <a:spcPts val="600"/>
              </a:spcAft>
              <a:buClr>
                <a:srgbClr val="00B050"/>
              </a:buClr>
              <a:buSzTx/>
              <a:buFontTx/>
              <a:buNone/>
            </a:pPr>
            <a:r>
              <a:rPr kumimoji="0" lang="en-US" altLang="zh-CN">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4</a:t>
            </a:r>
            <a:r>
              <a:rPr kumimoji="0" lang="zh-CN" altLang="en-US">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、可离网型氢能支撑直流互联系统</a:t>
            </a:r>
            <a:r>
              <a:rPr kumimoji="0" lang="zh-CN" altLang="en-US">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仿真验证</a:t>
            </a:r>
            <a:r>
              <a:rPr kumimoji="0" lang="zh-CN" altLang="en-US">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软件</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a:extLst>
              <a:ext uri="{FF2B5EF4-FFF2-40B4-BE49-F238E27FC236}">
                <a16:creationId xmlns:a16="http://schemas.microsoft.com/office/drawing/2014/main" id="{FDB61837-187C-E743-88E2-76DE63BA7F25}"/>
              </a:ext>
            </a:extLst>
          </p:cNvPr>
          <p:cNvSpPr/>
          <p:nvPr/>
        </p:nvSpPr>
        <p:spPr bwMode="gray">
          <a:xfrm>
            <a:off x="349323" y="1348485"/>
            <a:ext cx="7613150" cy="4972693"/>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6" name="圆角矩形 5">
            <a:extLst>
              <a:ext uri="{FF2B5EF4-FFF2-40B4-BE49-F238E27FC236}">
                <a16:creationId xmlns:a16="http://schemas.microsoft.com/office/drawing/2014/main" id="{FC6A1BBE-5562-C543-83F8-91BDE8103A64}"/>
              </a:ext>
            </a:extLst>
          </p:cNvPr>
          <p:cNvSpPr/>
          <p:nvPr/>
        </p:nvSpPr>
        <p:spPr bwMode="gray">
          <a:xfrm>
            <a:off x="1849350" y="1726059"/>
            <a:ext cx="4345967" cy="1171254"/>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氢能耦合直流互联系统仿真验证平台</a:t>
            </a:r>
          </a:p>
        </p:txBody>
      </p:sp>
      <p:sp>
        <p:nvSpPr>
          <p:cNvPr id="7" name="圆角矩形 6">
            <a:extLst>
              <a:ext uri="{FF2B5EF4-FFF2-40B4-BE49-F238E27FC236}">
                <a16:creationId xmlns:a16="http://schemas.microsoft.com/office/drawing/2014/main" id="{A091AEB6-BC6A-F844-B2D3-E9BF96C13806}"/>
              </a:ext>
            </a:extLst>
          </p:cNvPr>
          <p:cNvSpPr/>
          <p:nvPr/>
        </p:nvSpPr>
        <p:spPr bwMode="gray">
          <a:xfrm>
            <a:off x="1099337" y="3226087"/>
            <a:ext cx="1746604"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结构配置</a:t>
            </a:r>
          </a:p>
        </p:txBody>
      </p:sp>
      <p:sp>
        <p:nvSpPr>
          <p:cNvPr id="8" name="圆角矩形 7">
            <a:extLst>
              <a:ext uri="{FF2B5EF4-FFF2-40B4-BE49-F238E27FC236}">
                <a16:creationId xmlns:a16="http://schemas.microsoft.com/office/drawing/2014/main" id="{6D474B79-B8E9-F44B-BB2B-E48AD24B04B2}"/>
              </a:ext>
            </a:extLst>
          </p:cNvPr>
          <p:cNvSpPr/>
          <p:nvPr/>
        </p:nvSpPr>
        <p:spPr bwMode="gray">
          <a:xfrm>
            <a:off x="1099337" y="3883631"/>
            <a:ext cx="1746604" cy="452063"/>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参数配置</a:t>
            </a:r>
          </a:p>
        </p:txBody>
      </p:sp>
      <p:sp>
        <p:nvSpPr>
          <p:cNvPr id="9" name="圆角矩形 8">
            <a:extLst>
              <a:ext uri="{FF2B5EF4-FFF2-40B4-BE49-F238E27FC236}">
                <a16:creationId xmlns:a16="http://schemas.microsoft.com/office/drawing/2014/main" id="{2817D32B-987E-BF4E-835E-40306D473281}"/>
              </a:ext>
            </a:extLst>
          </p:cNvPr>
          <p:cNvSpPr/>
          <p:nvPr/>
        </p:nvSpPr>
        <p:spPr bwMode="gray">
          <a:xfrm>
            <a:off x="1099337" y="4500083"/>
            <a:ext cx="1746604" cy="452063"/>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环境配置</a:t>
            </a:r>
          </a:p>
        </p:txBody>
      </p:sp>
      <p:sp>
        <p:nvSpPr>
          <p:cNvPr id="10" name="圆角矩形 9">
            <a:extLst>
              <a:ext uri="{FF2B5EF4-FFF2-40B4-BE49-F238E27FC236}">
                <a16:creationId xmlns:a16="http://schemas.microsoft.com/office/drawing/2014/main" id="{47935CAC-C034-254B-A651-7824148099AB}"/>
              </a:ext>
            </a:extLst>
          </p:cNvPr>
          <p:cNvSpPr/>
          <p:nvPr/>
        </p:nvSpPr>
        <p:spPr bwMode="gray">
          <a:xfrm>
            <a:off x="1099337" y="5126804"/>
            <a:ext cx="1746604" cy="452063"/>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用户配置</a:t>
            </a:r>
          </a:p>
        </p:txBody>
      </p:sp>
      <p:sp>
        <p:nvSpPr>
          <p:cNvPr id="11" name="圆角矩形 10">
            <a:extLst>
              <a:ext uri="{FF2B5EF4-FFF2-40B4-BE49-F238E27FC236}">
                <a16:creationId xmlns:a16="http://schemas.microsoft.com/office/drawing/2014/main" id="{50D9080A-629B-7243-890E-100D93C7B107}"/>
              </a:ext>
            </a:extLst>
          </p:cNvPr>
          <p:cNvSpPr/>
          <p:nvPr/>
        </p:nvSpPr>
        <p:spPr bwMode="gray">
          <a:xfrm>
            <a:off x="5188452" y="3156735"/>
            <a:ext cx="1746604"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暂态仿真</a:t>
            </a:r>
          </a:p>
        </p:txBody>
      </p:sp>
      <p:sp>
        <p:nvSpPr>
          <p:cNvPr id="12" name="圆角矩形 11">
            <a:extLst>
              <a:ext uri="{FF2B5EF4-FFF2-40B4-BE49-F238E27FC236}">
                <a16:creationId xmlns:a16="http://schemas.microsoft.com/office/drawing/2014/main" id="{48925801-E200-AB41-BAEC-7C40D5C9A2BA}"/>
              </a:ext>
            </a:extLst>
          </p:cNvPr>
          <p:cNvSpPr/>
          <p:nvPr/>
        </p:nvSpPr>
        <p:spPr bwMode="gray">
          <a:xfrm>
            <a:off x="5188452" y="3814279"/>
            <a:ext cx="1746604" cy="452063"/>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稳态仿真</a:t>
            </a:r>
          </a:p>
        </p:txBody>
      </p:sp>
      <p:sp>
        <p:nvSpPr>
          <p:cNvPr id="13" name="圆角矩形 12">
            <a:extLst>
              <a:ext uri="{FF2B5EF4-FFF2-40B4-BE49-F238E27FC236}">
                <a16:creationId xmlns:a16="http://schemas.microsoft.com/office/drawing/2014/main" id="{0E9BE092-5BCE-624A-A76E-65650369F8E8}"/>
              </a:ext>
            </a:extLst>
          </p:cNvPr>
          <p:cNvSpPr/>
          <p:nvPr/>
        </p:nvSpPr>
        <p:spPr bwMode="gray">
          <a:xfrm>
            <a:off x="5188452" y="4430731"/>
            <a:ext cx="1746604" cy="452063"/>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优化配置</a:t>
            </a:r>
          </a:p>
        </p:txBody>
      </p:sp>
      <p:sp>
        <p:nvSpPr>
          <p:cNvPr id="14" name="圆角矩形 13">
            <a:extLst>
              <a:ext uri="{FF2B5EF4-FFF2-40B4-BE49-F238E27FC236}">
                <a16:creationId xmlns:a16="http://schemas.microsoft.com/office/drawing/2014/main" id="{DDB64CFD-CF2C-2D41-BEAE-37598BDEAB96}"/>
              </a:ext>
            </a:extLst>
          </p:cNvPr>
          <p:cNvSpPr/>
          <p:nvPr/>
        </p:nvSpPr>
        <p:spPr bwMode="gray">
          <a:xfrm>
            <a:off x="5188452" y="5057452"/>
            <a:ext cx="1746604" cy="452063"/>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ea typeface="宋体" pitchFamily="2" charset="-122"/>
                <a:cs typeface="Arial" charset="0"/>
              </a:rPr>
              <a:t>稳定性分析</a:t>
            </a:r>
            <a:endParaRPr kumimoji="0" lang="zh-CN" altLang="en-US" sz="1400" b="1" i="0" u="none" strike="noStrike" kern="0" cap="none" spc="0" normalizeH="0" baseline="0" noProof="0" dirty="0">
              <a:ln>
                <a:noFill/>
              </a:ln>
              <a:effectLst/>
              <a:uLnTx/>
              <a:uFillTx/>
              <a:ea typeface="宋体" pitchFamily="2" charset="-122"/>
              <a:cs typeface="Arial" charset="0"/>
            </a:endParaRPr>
          </a:p>
        </p:txBody>
      </p:sp>
    </p:spTree>
    <p:extLst>
      <p:ext uri="{BB962C8B-B14F-4D97-AF65-F5344CB8AC3E}">
        <p14:creationId xmlns:p14="http://schemas.microsoft.com/office/powerpoint/2010/main" val="1101152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a:extLst>
              <a:ext uri="{FF2B5EF4-FFF2-40B4-BE49-F238E27FC236}">
                <a16:creationId xmlns:a16="http://schemas.microsoft.com/office/drawing/2014/main" id="{5F1801B8-396C-2E46-AB1E-8770C6357AF5}"/>
              </a:ext>
            </a:extLst>
          </p:cNvPr>
          <p:cNvSpPr/>
          <p:nvPr/>
        </p:nvSpPr>
        <p:spPr bwMode="gray">
          <a:xfrm>
            <a:off x="349323" y="1348485"/>
            <a:ext cx="7613150" cy="4972693"/>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9" name="圆角矩形 8">
            <a:extLst>
              <a:ext uri="{FF2B5EF4-FFF2-40B4-BE49-F238E27FC236}">
                <a16:creationId xmlns:a16="http://schemas.microsoft.com/office/drawing/2014/main" id="{827B26CA-7DA9-154D-A5AF-58BA082BB8C5}"/>
              </a:ext>
            </a:extLst>
          </p:cNvPr>
          <p:cNvSpPr/>
          <p:nvPr/>
        </p:nvSpPr>
        <p:spPr bwMode="gray">
          <a:xfrm>
            <a:off x="4572000" y="5523646"/>
            <a:ext cx="1304817"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确定</a:t>
            </a:r>
          </a:p>
        </p:txBody>
      </p:sp>
      <p:sp>
        <p:nvSpPr>
          <p:cNvPr id="10" name="圆角矩形 9">
            <a:extLst>
              <a:ext uri="{FF2B5EF4-FFF2-40B4-BE49-F238E27FC236}">
                <a16:creationId xmlns:a16="http://schemas.microsoft.com/office/drawing/2014/main" id="{524D0E65-23FD-6D43-8D4D-5AA872E5A395}"/>
              </a:ext>
            </a:extLst>
          </p:cNvPr>
          <p:cNvSpPr/>
          <p:nvPr/>
        </p:nvSpPr>
        <p:spPr bwMode="gray">
          <a:xfrm>
            <a:off x="6092576" y="5523646"/>
            <a:ext cx="1304817"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取消</a:t>
            </a:r>
          </a:p>
        </p:txBody>
      </p:sp>
      <p:sp>
        <p:nvSpPr>
          <p:cNvPr id="11" name="圆角矩形 10">
            <a:extLst>
              <a:ext uri="{FF2B5EF4-FFF2-40B4-BE49-F238E27FC236}">
                <a16:creationId xmlns:a16="http://schemas.microsoft.com/office/drawing/2014/main" id="{5F4F270B-CAFB-4741-B00E-15C6612DDE1E}"/>
              </a:ext>
            </a:extLst>
          </p:cNvPr>
          <p:cNvSpPr/>
          <p:nvPr/>
        </p:nvSpPr>
        <p:spPr bwMode="gray">
          <a:xfrm>
            <a:off x="3190122" y="1548217"/>
            <a:ext cx="1839077"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ea typeface="宋体" pitchFamily="2" charset="-122"/>
                <a:cs typeface="Arial" charset="0"/>
              </a:rPr>
              <a:t>用户</a:t>
            </a:r>
            <a:r>
              <a:rPr kumimoji="0" lang="zh-CN" altLang="en-US" sz="1400" b="1" i="0" u="none" strike="noStrike" kern="0" cap="none" spc="0" normalizeH="0" baseline="0" noProof="0" dirty="0">
                <a:ln>
                  <a:noFill/>
                </a:ln>
                <a:effectLst/>
                <a:uLnTx/>
                <a:uFillTx/>
                <a:ea typeface="宋体" pitchFamily="2" charset="-122"/>
                <a:cs typeface="Arial" charset="0"/>
              </a:rPr>
              <a:t>配置</a:t>
            </a:r>
          </a:p>
        </p:txBody>
      </p:sp>
      <p:sp>
        <p:nvSpPr>
          <p:cNvPr id="15" name="圆角矩形 14">
            <a:extLst>
              <a:ext uri="{FF2B5EF4-FFF2-40B4-BE49-F238E27FC236}">
                <a16:creationId xmlns:a16="http://schemas.microsoft.com/office/drawing/2014/main" id="{FF0C1408-1C35-7E48-B5BE-645BACF39A7E}"/>
              </a:ext>
            </a:extLst>
          </p:cNvPr>
          <p:cNvSpPr/>
          <p:nvPr/>
        </p:nvSpPr>
        <p:spPr bwMode="gray">
          <a:xfrm>
            <a:off x="909260" y="2545761"/>
            <a:ext cx="1402426"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ea typeface="宋体" pitchFamily="2" charset="-122"/>
                <a:cs typeface="Arial" charset="0"/>
              </a:rPr>
              <a:t>仿真开始时间</a:t>
            </a:r>
            <a:endParaRPr kumimoji="0" lang="zh-CN" altLang="en-US" sz="1400" b="1" i="0" u="none" strike="noStrike" kern="0" cap="none" spc="0" normalizeH="0" baseline="0" noProof="0" dirty="0">
              <a:ln>
                <a:noFill/>
              </a:ln>
              <a:effectLst/>
              <a:uLnTx/>
              <a:uFillTx/>
              <a:ea typeface="宋体" pitchFamily="2" charset="-122"/>
              <a:cs typeface="Arial" charset="0"/>
            </a:endParaRPr>
          </a:p>
        </p:txBody>
      </p:sp>
      <p:sp>
        <p:nvSpPr>
          <p:cNvPr id="16" name="圆角矩形 15">
            <a:extLst>
              <a:ext uri="{FF2B5EF4-FFF2-40B4-BE49-F238E27FC236}">
                <a16:creationId xmlns:a16="http://schemas.microsoft.com/office/drawing/2014/main" id="{935B477B-A784-A041-AA84-0F0C52980059}"/>
              </a:ext>
            </a:extLst>
          </p:cNvPr>
          <p:cNvSpPr/>
          <p:nvPr/>
        </p:nvSpPr>
        <p:spPr bwMode="gray">
          <a:xfrm>
            <a:off x="2399013" y="2545761"/>
            <a:ext cx="1402426"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effectLst/>
              <a:uLnTx/>
              <a:uFillTx/>
              <a:ea typeface="宋体" pitchFamily="2" charset="-122"/>
              <a:cs typeface="Arial" charset="0"/>
            </a:endParaRPr>
          </a:p>
        </p:txBody>
      </p:sp>
      <p:sp>
        <p:nvSpPr>
          <p:cNvPr id="17" name="圆角矩形 16">
            <a:extLst>
              <a:ext uri="{FF2B5EF4-FFF2-40B4-BE49-F238E27FC236}">
                <a16:creationId xmlns:a16="http://schemas.microsoft.com/office/drawing/2014/main" id="{5F9E7967-2567-9040-99FE-132C00314548}"/>
              </a:ext>
            </a:extLst>
          </p:cNvPr>
          <p:cNvSpPr/>
          <p:nvPr/>
        </p:nvSpPr>
        <p:spPr bwMode="gray">
          <a:xfrm>
            <a:off x="901553" y="3290302"/>
            <a:ext cx="1402426"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ea typeface="宋体" pitchFamily="2" charset="-122"/>
                <a:cs typeface="Arial" charset="0"/>
              </a:rPr>
              <a:t>仿真结束时间</a:t>
            </a:r>
            <a:endParaRPr kumimoji="0" lang="zh-CN" altLang="en-US" sz="1400" b="1" i="0" u="none" strike="noStrike" kern="0" cap="none" spc="0" normalizeH="0" baseline="0" noProof="0" dirty="0">
              <a:ln>
                <a:noFill/>
              </a:ln>
              <a:effectLst/>
              <a:uLnTx/>
              <a:uFillTx/>
              <a:ea typeface="宋体" pitchFamily="2" charset="-122"/>
              <a:cs typeface="Arial" charset="0"/>
            </a:endParaRPr>
          </a:p>
        </p:txBody>
      </p:sp>
      <p:sp>
        <p:nvSpPr>
          <p:cNvPr id="18" name="圆角矩形 17">
            <a:extLst>
              <a:ext uri="{FF2B5EF4-FFF2-40B4-BE49-F238E27FC236}">
                <a16:creationId xmlns:a16="http://schemas.microsoft.com/office/drawing/2014/main" id="{D49979DF-6077-954D-A837-CAC72EE44EB8}"/>
              </a:ext>
            </a:extLst>
          </p:cNvPr>
          <p:cNvSpPr/>
          <p:nvPr/>
        </p:nvSpPr>
        <p:spPr bwMode="gray">
          <a:xfrm>
            <a:off x="2391306" y="3290302"/>
            <a:ext cx="1402426"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effectLst/>
              <a:uLnTx/>
              <a:uFillTx/>
              <a:ea typeface="宋体" pitchFamily="2" charset="-122"/>
              <a:cs typeface="Arial" charset="0"/>
            </a:endParaRPr>
          </a:p>
        </p:txBody>
      </p:sp>
      <p:sp>
        <p:nvSpPr>
          <p:cNvPr id="22" name="圆角矩形 21">
            <a:extLst>
              <a:ext uri="{FF2B5EF4-FFF2-40B4-BE49-F238E27FC236}">
                <a16:creationId xmlns:a16="http://schemas.microsoft.com/office/drawing/2014/main" id="{672C5727-04C5-A046-ACBB-7C9B493EC3AD}"/>
              </a:ext>
            </a:extLst>
          </p:cNvPr>
          <p:cNvSpPr/>
          <p:nvPr/>
        </p:nvSpPr>
        <p:spPr bwMode="gray">
          <a:xfrm>
            <a:off x="909260" y="4161204"/>
            <a:ext cx="1402426"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ea typeface="宋体" pitchFamily="2" charset="-122"/>
                <a:cs typeface="Arial" charset="0"/>
              </a:rPr>
              <a:t>步长</a:t>
            </a:r>
            <a:endParaRPr kumimoji="0" lang="zh-CN" altLang="en-US" sz="1400" b="1" i="0" u="none" strike="noStrike" kern="0" cap="none" spc="0" normalizeH="0" baseline="0" noProof="0" dirty="0">
              <a:ln>
                <a:noFill/>
              </a:ln>
              <a:effectLst/>
              <a:uLnTx/>
              <a:uFillTx/>
              <a:ea typeface="宋体" pitchFamily="2" charset="-122"/>
              <a:cs typeface="Arial" charset="0"/>
            </a:endParaRPr>
          </a:p>
        </p:txBody>
      </p:sp>
      <p:sp>
        <p:nvSpPr>
          <p:cNvPr id="23" name="圆角矩形 22">
            <a:extLst>
              <a:ext uri="{FF2B5EF4-FFF2-40B4-BE49-F238E27FC236}">
                <a16:creationId xmlns:a16="http://schemas.microsoft.com/office/drawing/2014/main" id="{AE98F9C0-AB9D-F948-A990-5A21F5F645BB}"/>
              </a:ext>
            </a:extLst>
          </p:cNvPr>
          <p:cNvSpPr/>
          <p:nvPr/>
        </p:nvSpPr>
        <p:spPr bwMode="gray">
          <a:xfrm>
            <a:off x="2399013" y="4161203"/>
            <a:ext cx="1402426"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effectLst/>
              <a:uLnTx/>
              <a:uFillTx/>
              <a:ea typeface="宋体" pitchFamily="2" charset="-122"/>
              <a:cs typeface="Arial" charset="0"/>
            </a:endParaRPr>
          </a:p>
        </p:txBody>
      </p:sp>
      <p:sp>
        <p:nvSpPr>
          <p:cNvPr id="24" name="圆角矩形 23">
            <a:extLst>
              <a:ext uri="{FF2B5EF4-FFF2-40B4-BE49-F238E27FC236}">
                <a16:creationId xmlns:a16="http://schemas.microsoft.com/office/drawing/2014/main" id="{DF7B3D0C-98DA-BF4F-B9C7-D8C12BC5F090}"/>
              </a:ext>
            </a:extLst>
          </p:cNvPr>
          <p:cNvSpPr/>
          <p:nvPr/>
        </p:nvSpPr>
        <p:spPr bwMode="gray">
          <a:xfrm>
            <a:off x="4482097" y="2545760"/>
            <a:ext cx="1402426"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仿真算法</a:t>
            </a:r>
          </a:p>
        </p:txBody>
      </p:sp>
      <p:sp>
        <p:nvSpPr>
          <p:cNvPr id="25" name="圆角矩形 24">
            <a:extLst>
              <a:ext uri="{FF2B5EF4-FFF2-40B4-BE49-F238E27FC236}">
                <a16:creationId xmlns:a16="http://schemas.microsoft.com/office/drawing/2014/main" id="{4C984458-4104-1443-A2C9-7493617E52E1}"/>
              </a:ext>
            </a:extLst>
          </p:cNvPr>
          <p:cNvSpPr/>
          <p:nvPr/>
        </p:nvSpPr>
        <p:spPr bwMode="gray">
          <a:xfrm rot="5400000">
            <a:off x="5447868" y="2974709"/>
            <a:ext cx="1402426"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effectLst/>
              <a:uLnTx/>
              <a:uFillTx/>
              <a:ea typeface="宋体" pitchFamily="2" charset="-122"/>
              <a:cs typeface="Arial" charset="0"/>
            </a:endParaRPr>
          </a:p>
        </p:txBody>
      </p:sp>
      <p:sp>
        <p:nvSpPr>
          <p:cNvPr id="26" name="圆角矩形 25">
            <a:extLst>
              <a:ext uri="{FF2B5EF4-FFF2-40B4-BE49-F238E27FC236}">
                <a16:creationId xmlns:a16="http://schemas.microsoft.com/office/drawing/2014/main" id="{775FA391-AFC0-6945-BBF2-B9E9A84A1FBF}"/>
              </a:ext>
            </a:extLst>
          </p:cNvPr>
          <p:cNvSpPr/>
          <p:nvPr/>
        </p:nvSpPr>
        <p:spPr bwMode="gray">
          <a:xfrm>
            <a:off x="4474390" y="3290302"/>
            <a:ext cx="1402426"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并行计算核</a:t>
            </a:r>
          </a:p>
        </p:txBody>
      </p:sp>
      <p:sp>
        <p:nvSpPr>
          <p:cNvPr id="27" name="圆角矩形 26">
            <a:extLst>
              <a:ext uri="{FF2B5EF4-FFF2-40B4-BE49-F238E27FC236}">
                <a16:creationId xmlns:a16="http://schemas.microsoft.com/office/drawing/2014/main" id="{6FBFB6A0-8DC7-E741-9FDD-508A4902C198}"/>
              </a:ext>
            </a:extLst>
          </p:cNvPr>
          <p:cNvSpPr/>
          <p:nvPr/>
        </p:nvSpPr>
        <p:spPr bwMode="gray">
          <a:xfrm rot="5400000">
            <a:off x="5447867" y="3742371"/>
            <a:ext cx="1402426"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en-US" altLang="zh-CN" sz="1400" b="1" i="0" u="none" strike="noStrike" kern="0" cap="none" spc="0" normalizeH="0" baseline="0" noProof="0" dirty="0">
                <a:ln>
                  <a:noFill/>
                </a:ln>
                <a:effectLst/>
                <a:uLnTx/>
                <a:uFillTx/>
                <a:ea typeface="宋体" pitchFamily="2" charset="-122"/>
                <a:cs typeface="Arial" charset="0"/>
              </a:rPr>
              <a:t>2/4/6/8</a:t>
            </a:r>
            <a:endParaRPr kumimoji="0" lang="zh-CN" altLang="en-US" sz="1400" b="1" i="0" u="none" strike="noStrike" kern="0" cap="none" spc="0" normalizeH="0" baseline="0" noProof="0" dirty="0">
              <a:ln>
                <a:noFill/>
              </a:ln>
              <a:effectLst/>
              <a:uLnTx/>
              <a:uFillTx/>
              <a:ea typeface="宋体" pitchFamily="2" charset="-122"/>
              <a:cs typeface="Arial" charset="0"/>
            </a:endParaRPr>
          </a:p>
        </p:txBody>
      </p:sp>
      <p:sp>
        <p:nvSpPr>
          <p:cNvPr id="28" name="圆角矩形 27">
            <a:extLst>
              <a:ext uri="{FF2B5EF4-FFF2-40B4-BE49-F238E27FC236}">
                <a16:creationId xmlns:a16="http://schemas.microsoft.com/office/drawing/2014/main" id="{9071833C-DCBC-3346-B6E1-03B2137F6A3C}"/>
              </a:ext>
            </a:extLst>
          </p:cNvPr>
          <p:cNvSpPr/>
          <p:nvPr/>
        </p:nvSpPr>
        <p:spPr bwMode="gray">
          <a:xfrm>
            <a:off x="4315141" y="4366517"/>
            <a:ext cx="3123347" cy="1027111"/>
          </a:xfrm>
          <a:prstGeom prst="roundRect">
            <a:avLst/>
          </a:prstGeom>
          <a:solidFill>
            <a:srgbClr val="00B050"/>
          </a:solidFill>
          <a:ln w="9525">
            <a:noFill/>
            <a:miter lim="800000"/>
            <a:headEnd/>
            <a:tailEnd/>
          </a:ln>
        </p:spPr>
        <p:txBody>
          <a:bodyPr rtlCol="0" anchor="ctr"/>
          <a:lstStyle/>
          <a:p>
            <a:pPr marL="0" marR="0" indent="0" algn="just"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ea typeface="宋体" pitchFamily="2" charset="-122"/>
                <a:cs typeface="Arial" charset="0"/>
              </a:rPr>
              <a:t>仿真算法已添加；</a:t>
            </a:r>
            <a:endParaRPr lang="en-US" altLang="zh-CN" sz="1400" kern="0" dirty="0">
              <a:ea typeface="宋体" pitchFamily="2" charset="-122"/>
              <a:cs typeface="Arial" charset="0"/>
            </a:endParaRPr>
          </a:p>
          <a:p>
            <a:pPr marL="0" marR="0" indent="0" algn="just"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ea typeface="宋体" pitchFamily="2" charset="-122"/>
                <a:cs typeface="Arial" charset="0"/>
              </a:rPr>
              <a:t>并行计算核</a:t>
            </a:r>
            <a:r>
              <a:rPr kumimoji="0" lang="zh-CN" altLang="en-US" sz="1400" b="1" i="0" u="none" strike="noStrike" kern="0" cap="none" spc="0" normalizeH="0" baseline="0" noProof="0" dirty="0">
                <a:ln>
                  <a:noFill/>
                </a:ln>
                <a:effectLst/>
                <a:uLnTx/>
                <a:uFillTx/>
                <a:ea typeface="宋体" pitchFamily="2" charset="-122"/>
                <a:cs typeface="Arial" charset="0"/>
              </a:rPr>
              <a:t>已配置；</a:t>
            </a:r>
            <a:endParaRPr kumimoji="0" lang="en-US" altLang="zh-CN" sz="1400" b="1" i="0" u="none" strike="noStrike" kern="0" cap="none" spc="0" normalizeH="0" baseline="0" noProof="0" dirty="0">
              <a:ln>
                <a:noFill/>
              </a:ln>
              <a:effectLst/>
              <a:uLnTx/>
              <a:uFillTx/>
              <a:ea typeface="宋体" pitchFamily="2" charset="-122"/>
              <a:cs typeface="Arial" charset="0"/>
            </a:endParaRPr>
          </a:p>
          <a:p>
            <a:pPr marL="0" marR="0" indent="0" algn="just"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effectLst/>
              <a:uLnTx/>
              <a:uFillTx/>
              <a:ea typeface="宋体" pitchFamily="2" charset="-122"/>
              <a:cs typeface="Arial" charset="0"/>
            </a:endParaRPr>
          </a:p>
        </p:txBody>
      </p:sp>
    </p:spTree>
    <p:extLst>
      <p:ext uri="{BB962C8B-B14F-4D97-AF65-F5344CB8AC3E}">
        <p14:creationId xmlns:p14="http://schemas.microsoft.com/office/powerpoint/2010/main" val="3110763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a:extLst>
              <a:ext uri="{FF2B5EF4-FFF2-40B4-BE49-F238E27FC236}">
                <a16:creationId xmlns:a16="http://schemas.microsoft.com/office/drawing/2014/main" id="{161A1417-28F1-8A40-8BA6-C3A40F8E3C12}"/>
              </a:ext>
            </a:extLst>
          </p:cNvPr>
          <p:cNvSpPr/>
          <p:nvPr/>
        </p:nvSpPr>
        <p:spPr bwMode="gray">
          <a:xfrm>
            <a:off x="287678" y="1266288"/>
            <a:ext cx="7613150" cy="4972693"/>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7" name="圆角矩形 6">
            <a:extLst>
              <a:ext uri="{FF2B5EF4-FFF2-40B4-BE49-F238E27FC236}">
                <a16:creationId xmlns:a16="http://schemas.microsoft.com/office/drawing/2014/main" id="{33EAC6FE-D8FD-A34B-BAF2-6FB1D2337B38}"/>
              </a:ext>
            </a:extLst>
          </p:cNvPr>
          <p:cNvSpPr/>
          <p:nvPr/>
        </p:nvSpPr>
        <p:spPr bwMode="gray">
          <a:xfrm>
            <a:off x="1202072" y="2299515"/>
            <a:ext cx="1656704"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稳定分析类型</a:t>
            </a:r>
          </a:p>
        </p:txBody>
      </p:sp>
      <p:sp>
        <p:nvSpPr>
          <p:cNvPr id="8" name="圆角矩形 7">
            <a:extLst>
              <a:ext uri="{FF2B5EF4-FFF2-40B4-BE49-F238E27FC236}">
                <a16:creationId xmlns:a16="http://schemas.microsoft.com/office/drawing/2014/main" id="{7F7DE2AB-F7D0-4A4A-BB8F-409B3D800509}"/>
              </a:ext>
            </a:extLst>
          </p:cNvPr>
          <p:cNvSpPr/>
          <p:nvPr/>
        </p:nvSpPr>
        <p:spPr bwMode="gray">
          <a:xfrm>
            <a:off x="4438437" y="2290187"/>
            <a:ext cx="3041152" cy="1435812"/>
          </a:xfrm>
          <a:prstGeom prst="roundRect">
            <a:avLst/>
          </a:prstGeom>
          <a:solidFill>
            <a:srgbClr val="00B050"/>
          </a:solidFill>
          <a:ln w="9525">
            <a:noFill/>
            <a:miter lim="800000"/>
            <a:headEnd/>
            <a:tailEnd/>
          </a:ln>
        </p:spPr>
        <p:txBody>
          <a:bodyPr rtlCol="0" anchor="ctr"/>
          <a:lstStyle/>
          <a:p>
            <a:pPr marL="0" marR="0" indent="0" algn="just"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ea typeface="宋体" pitchFamily="2" charset="-122"/>
                <a:cs typeface="Arial" charset="0"/>
              </a:rPr>
              <a:t>稳定分析类型已添加；</a:t>
            </a:r>
            <a:endParaRPr lang="en-US" altLang="zh-CN" sz="1400" kern="0" dirty="0">
              <a:ea typeface="宋体" pitchFamily="2" charset="-122"/>
              <a:cs typeface="Arial" charset="0"/>
            </a:endParaRPr>
          </a:p>
          <a:p>
            <a:pPr marL="0" marR="0" indent="0" algn="just"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负荷数据已添加；</a:t>
            </a:r>
            <a:endParaRPr kumimoji="0" lang="en-US" altLang="zh-CN" sz="1400" b="1" i="0" u="none" strike="noStrike" kern="0" cap="none" spc="0" normalizeH="0" baseline="0" noProof="0" dirty="0">
              <a:ln>
                <a:noFill/>
              </a:ln>
              <a:effectLst/>
              <a:uLnTx/>
              <a:uFillTx/>
              <a:ea typeface="宋体" pitchFamily="2" charset="-122"/>
              <a:cs typeface="Arial" charset="0"/>
            </a:endParaRPr>
          </a:p>
          <a:p>
            <a:pPr marL="0" marR="0" indent="0" algn="just"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已到处，以时间</a:t>
            </a:r>
            <a:r>
              <a:rPr kumimoji="0" lang="en-US" altLang="zh-CN" sz="1400" b="1" i="0" u="none" strike="noStrike" kern="0" cap="none" spc="0" normalizeH="0" baseline="0" noProof="0" dirty="0">
                <a:ln>
                  <a:noFill/>
                </a:ln>
                <a:effectLst/>
                <a:uLnTx/>
                <a:uFillTx/>
                <a:ea typeface="宋体" pitchFamily="2" charset="-122"/>
                <a:cs typeface="Arial" charset="0"/>
              </a:rPr>
              <a:t>/</a:t>
            </a:r>
            <a:r>
              <a:rPr kumimoji="0" lang="zh-CN" altLang="en-US" sz="1400" b="1" i="0" u="none" strike="noStrike" kern="0" cap="none" spc="0" normalizeH="0" baseline="0" noProof="0" dirty="0">
                <a:ln>
                  <a:noFill/>
                </a:ln>
                <a:effectLst/>
                <a:uLnTx/>
                <a:uFillTx/>
                <a:ea typeface="宋体" pitchFamily="2" charset="-122"/>
                <a:cs typeface="Arial" charset="0"/>
              </a:rPr>
              <a:t>形式导出</a:t>
            </a:r>
            <a:endParaRPr kumimoji="0" lang="en-US" altLang="zh-CN" sz="1400" b="1" i="0" u="none" strike="noStrike" kern="0" cap="none" spc="0" normalizeH="0" baseline="0" noProof="0" dirty="0">
              <a:ln>
                <a:noFill/>
              </a:ln>
              <a:effectLst/>
              <a:uLnTx/>
              <a:uFillTx/>
              <a:ea typeface="宋体" pitchFamily="2" charset="-122"/>
              <a:cs typeface="Arial" charset="0"/>
            </a:endParaRPr>
          </a:p>
          <a:p>
            <a:pPr marL="0" marR="0" indent="0" algn="just"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effectLst/>
              <a:uLnTx/>
              <a:uFillTx/>
              <a:ea typeface="宋体" pitchFamily="2" charset="-122"/>
              <a:cs typeface="Arial" charset="0"/>
            </a:endParaRPr>
          </a:p>
        </p:txBody>
      </p:sp>
      <p:sp>
        <p:nvSpPr>
          <p:cNvPr id="9" name="文本框 8">
            <a:extLst>
              <a:ext uri="{FF2B5EF4-FFF2-40B4-BE49-F238E27FC236}">
                <a16:creationId xmlns:a16="http://schemas.microsoft.com/office/drawing/2014/main" id="{774AC081-7B3E-AF49-9308-98DF37EF3771}"/>
              </a:ext>
            </a:extLst>
          </p:cNvPr>
          <p:cNvSpPr txBox="1"/>
          <p:nvPr/>
        </p:nvSpPr>
        <p:spPr>
          <a:xfrm>
            <a:off x="5316871" y="1806351"/>
            <a:ext cx="1921269" cy="461665"/>
          </a:xfrm>
          <a:prstGeom prst="rect">
            <a:avLst/>
          </a:prstGeom>
          <a:noFill/>
        </p:spPr>
        <p:txBody>
          <a:bodyPr wrap="square" rtlCol="0">
            <a:spAutoFit/>
          </a:bodyPr>
          <a:lstStyle/>
          <a:p>
            <a:r>
              <a:rPr kumimoji="1" lang="zh-CN" altLang="en-US" dirty="0"/>
              <a:t>文本框</a:t>
            </a:r>
          </a:p>
        </p:txBody>
      </p:sp>
      <p:sp>
        <p:nvSpPr>
          <p:cNvPr id="10" name="圆角矩形 9">
            <a:extLst>
              <a:ext uri="{FF2B5EF4-FFF2-40B4-BE49-F238E27FC236}">
                <a16:creationId xmlns:a16="http://schemas.microsoft.com/office/drawing/2014/main" id="{A439CD79-7773-8B40-8611-26B6B0D421FD}"/>
              </a:ext>
            </a:extLst>
          </p:cNvPr>
          <p:cNvSpPr/>
          <p:nvPr/>
        </p:nvSpPr>
        <p:spPr bwMode="gray">
          <a:xfrm>
            <a:off x="4510355" y="5441449"/>
            <a:ext cx="1304817"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确定</a:t>
            </a:r>
          </a:p>
        </p:txBody>
      </p:sp>
      <p:sp>
        <p:nvSpPr>
          <p:cNvPr id="11" name="圆角矩形 10">
            <a:extLst>
              <a:ext uri="{FF2B5EF4-FFF2-40B4-BE49-F238E27FC236}">
                <a16:creationId xmlns:a16="http://schemas.microsoft.com/office/drawing/2014/main" id="{B36CBD41-5E2A-C34B-94A5-B9B0B9B9DC66}"/>
              </a:ext>
            </a:extLst>
          </p:cNvPr>
          <p:cNvSpPr/>
          <p:nvPr/>
        </p:nvSpPr>
        <p:spPr bwMode="gray">
          <a:xfrm>
            <a:off x="6030931" y="5441449"/>
            <a:ext cx="1304817"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取消</a:t>
            </a:r>
          </a:p>
        </p:txBody>
      </p:sp>
      <p:sp>
        <p:nvSpPr>
          <p:cNvPr id="12" name="圆角矩形 11">
            <a:extLst>
              <a:ext uri="{FF2B5EF4-FFF2-40B4-BE49-F238E27FC236}">
                <a16:creationId xmlns:a16="http://schemas.microsoft.com/office/drawing/2014/main" id="{7CDC28C6-2C46-7847-B2F4-3F53AF86876E}"/>
              </a:ext>
            </a:extLst>
          </p:cNvPr>
          <p:cNvSpPr/>
          <p:nvPr/>
        </p:nvSpPr>
        <p:spPr bwMode="gray">
          <a:xfrm>
            <a:off x="3128477" y="1466020"/>
            <a:ext cx="1839077"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稳定性分析</a:t>
            </a:r>
          </a:p>
        </p:txBody>
      </p:sp>
      <p:sp>
        <p:nvSpPr>
          <p:cNvPr id="13" name="圆角矩形 12">
            <a:extLst>
              <a:ext uri="{FF2B5EF4-FFF2-40B4-BE49-F238E27FC236}">
                <a16:creationId xmlns:a16="http://schemas.microsoft.com/office/drawing/2014/main" id="{2A117D6A-9A3C-A142-8AAE-78121D360DFB}"/>
              </a:ext>
            </a:extLst>
          </p:cNvPr>
          <p:cNvSpPr/>
          <p:nvPr/>
        </p:nvSpPr>
        <p:spPr bwMode="gray">
          <a:xfrm>
            <a:off x="1202072" y="3074538"/>
            <a:ext cx="1656704"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稳定分析的方法</a:t>
            </a:r>
          </a:p>
        </p:txBody>
      </p:sp>
      <p:sp>
        <p:nvSpPr>
          <p:cNvPr id="14" name="圆角矩形 13">
            <a:extLst>
              <a:ext uri="{FF2B5EF4-FFF2-40B4-BE49-F238E27FC236}">
                <a16:creationId xmlns:a16="http://schemas.microsoft.com/office/drawing/2014/main" id="{2221FF4A-8021-DD44-94A5-8F8399B4F645}"/>
              </a:ext>
            </a:extLst>
          </p:cNvPr>
          <p:cNvSpPr/>
          <p:nvPr/>
        </p:nvSpPr>
        <p:spPr bwMode="gray">
          <a:xfrm>
            <a:off x="1202072" y="3758440"/>
            <a:ext cx="928533"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稳定分析场景</a:t>
            </a:r>
          </a:p>
        </p:txBody>
      </p:sp>
      <p:sp>
        <p:nvSpPr>
          <p:cNvPr id="15" name="圆角矩形 14">
            <a:extLst>
              <a:ext uri="{FF2B5EF4-FFF2-40B4-BE49-F238E27FC236}">
                <a16:creationId xmlns:a16="http://schemas.microsoft.com/office/drawing/2014/main" id="{CD6C24C6-A21F-074F-9892-9859A30EBAD6}"/>
              </a:ext>
            </a:extLst>
          </p:cNvPr>
          <p:cNvSpPr/>
          <p:nvPr/>
        </p:nvSpPr>
        <p:spPr bwMode="gray">
          <a:xfrm rot="5400000">
            <a:off x="1920636" y="3944636"/>
            <a:ext cx="928533"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负荷增减</a:t>
            </a:r>
            <a:r>
              <a:rPr kumimoji="0" lang="en-US" altLang="zh-CN" sz="1400" b="1" i="0" u="none" strike="noStrike" kern="0" cap="none" spc="0" normalizeH="0" baseline="0" noProof="0" dirty="0">
                <a:ln>
                  <a:noFill/>
                </a:ln>
                <a:effectLst/>
                <a:uLnTx/>
                <a:uFillTx/>
                <a:ea typeface="宋体" pitchFamily="2" charset="-122"/>
                <a:cs typeface="Arial" charset="0"/>
              </a:rPr>
              <a:t>/</a:t>
            </a:r>
            <a:endParaRPr kumimoji="0" lang="zh-CN" altLang="en-US" sz="1400" b="1" i="0" u="none" strike="noStrike" kern="0" cap="none" spc="0" normalizeH="0" baseline="0" noProof="0" dirty="0">
              <a:ln>
                <a:noFill/>
              </a:ln>
              <a:effectLst/>
              <a:uLnTx/>
              <a:uFillTx/>
              <a:ea typeface="宋体" pitchFamily="2" charset="-122"/>
              <a:cs typeface="Arial" charset="0"/>
            </a:endParaRPr>
          </a:p>
        </p:txBody>
      </p:sp>
      <p:sp>
        <p:nvSpPr>
          <p:cNvPr id="16" name="圆角矩形 15">
            <a:extLst>
              <a:ext uri="{FF2B5EF4-FFF2-40B4-BE49-F238E27FC236}">
                <a16:creationId xmlns:a16="http://schemas.microsoft.com/office/drawing/2014/main" id="{F71D2F30-E473-9A41-BB0F-BBD5DBC1AC40}"/>
              </a:ext>
            </a:extLst>
          </p:cNvPr>
          <p:cNvSpPr/>
          <p:nvPr/>
        </p:nvSpPr>
        <p:spPr bwMode="gray">
          <a:xfrm rot="5400000">
            <a:off x="2284694" y="2824104"/>
            <a:ext cx="1656704"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小干扰</a:t>
            </a:r>
            <a:r>
              <a:rPr kumimoji="0" lang="en-US" altLang="zh-CN" sz="1400" b="1" i="0" u="none" strike="noStrike" kern="0" cap="none" spc="0" normalizeH="0" baseline="0" noProof="0" dirty="0">
                <a:ln>
                  <a:noFill/>
                </a:ln>
                <a:effectLst/>
                <a:uLnTx/>
                <a:uFillTx/>
                <a:ea typeface="宋体" pitchFamily="2" charset="-122"/>
                <a:cs typeface="Arial" charset="0"/>
              </a:rPr>
              <a:t>/</a:t>
            </a:r>
            <a:r>
              <a:rPr kumimoji="0" lang="zh-CN" altLang="en-US" sz="1400" b="1" i="0" u="none" strike="noStrike" kern="0" cap="none" spc="0" normalizeH="0" baseline="0" noProof="0" dirty="0">
                <a:ln>
                  <a:noFill/>
                </a:ln>
                <a:effectLst/>
                <a:uLnTx/>
                <a:uFillTx/>
                <a:ea typeface="宋体" pitchFamily="2" charset="-122"/>
                <a:cs typeface="Arial" charset="0"/>
              </a:rPr>
              <a:t>大干扰</a:t>
            </a:r>
          </a:p>
        </p:txBody>
      </p:sp>
      <p:sp>
        <p:nvSpPr>
          <p:cNvPr id="17" name="圆角矩形 16">
            <a:extLst>
              <a:ext uri="{FF2B5EF4-FFF2-40B4-BE49-F238E27FC236}">
                <a16:creationId xmlns:a16="http://schemas.microsoft.com/office/drawing/2014/main" id="{5694DFBD-E1CA-1E44-94E6-12F2EFFB957A}"/>
              </a:ext>
            </a:extLst>
          </p:cNvPr>
          <p:cNvSpPr/>
          <p:nvPr/>
        </p:nvSpPr>
        <p:spPr bwMode="gray">
          <a:xfrm rot="5400000">
            <a:off x="88606" y="3630626"/>
            <a:ext cx="1656704"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基于广义动态阻抗</a:t>
            </a:r>
            <a:r>
              <a:rPr kumimoji="0" lang="en-US" altLang="zh-CN" sz="1400" b="1" i="0" u="none" strike="noStrike" kern="0" cap="none" spc="0" normalizeH="0" baseline="0" noProof="0" dirty="0">
                <a:ln>
                  <a:noFill/>
                </a:ln>
                <a:effectLst/>
                <a:uLnTx/>
                <a:uFillTx/>
                <a:ea typeface="宋体" pitchFamily="2" charset="-122"/>
                <a:cs typeface="Arial" charset="0"/>
              </a:rPr>
              <a:t>/</a:t>
            </a:r>
            <a:r>
              <a:rPr kumimoji="0" lang="zh-CN" altLang="en-US" sz="1400" b="1" i="0" u="none" strike="noStrike" kern="0" cap="none" spc="0" normalizeH="0" baseline="0" noProof="0" dirty="0">
                <a:ln>
                  <a:noFill/>
                </a:ln>
                <a:effectLst/>
                <a:uLnTx/>
                <a:uFillTx/>
                <a:ea typeface="宋体" pitchFamily="2" charset="-122"/>
                <a:cs typeface="Arial" charset="0"/>
              </a:rPr>
              <a:t>基于耦合因子</a:t>
            </a:r>
          </a:p>
        </p:txBody>
      </p:sp>
    </p:spTree>
    <p:extLst>
      <p:ext uri="{BB962C8B-B14F-4D97-AF65-F5344CB8AC3E}">
        <p14:creationId xmlns:p14="http://schemas.microsoft.com/office/powerpoint/2010/main" val="4160785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a:extLst>
              <a:ext uri="{FF2B5EF4-FFF2-40B4-BE49-F238E27FC236}">
                <a16:creationId xmlns:a16="http://schemas.microsoft.com/office/drawing/2014/main" id="{3E31F109-C0FC-9945-9274-8E29D93DEFEF}"/>
              </a:ext>
            </a:extLst>
          </p:cNvPr>
          <p:cNvSpPr/>
          <p:nvPr/>
        </p:nvSpPr>
        <p:spPr bwMode="gray">
          <a:xfrm>
            <a:off x="349323" y="1348485"/>
            <a:ext cx="7613150" cy="4972693"/>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6" name="圆角矩形 5">
            <a:extLst>
              <a:ext uri="{FF2B5EF4-FFF2-40B4-BE49-F238E27FC236}">
                <a16:creationId xmlns:a16="http://schemas.microsoft.com/office/drawing/2014/main" id="{90CA070E-13EC-0E4A-84E7-C05207D15C50}"/>
              </a:ext>
            </a:extLst>
          </p:cNvPr>
          <p:cNvSpPr/>
          <p:nvPr/>
        </p:nvSpPr>
        <p:spPr bwMode="gray">
          <a:xfrm>
            <a:off x="1263717" y="2381712"/>
            <a:ext cx="1656704"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环境文本输入</a:t>
            </a:r>
          </a:p>
        </p:txBody>
      </p:sp>
      <p:sp>
        <p:nvSpPr>
          <p:cNvPr id="7" name="圆角矩形 6">
            <a:extLst>
              <a:ext uri="{FF2B5EF4-FFF2-40B4-BE49-F238E27FC236}">
                <a16:creationId xmlns:a16="http://schemas.microsoft.com/office/drawing/2014/main" id="{AE8EB918-E5E0-7844-9F9B-0D6CA4D3E123}"/>
              </a:ext>
            </a:extLst>
          </p:cNvPr>
          <p:cNvSpPr/>
          <p:nvPr/>
        </p:nvSpPr>
        <p:spPr bwMode="gray">
          <a:xfrm>
            <a:off x="4500082" y="2372384"/>
            <a:ext cx="3041152" cy="1435812"/>
          </a:xfrm>
          <a:prstGeom prst="roundRect">
            <a:avLst/>
          </a:prstGeom>
          <a:solidFill>
            <a:srgbClr val="00B050"/>
          </a:solidFill>
          <a:ln w="9525">
            <a:noFill/>
            <a:miter lim="800000"/>
            <a:headEnd/>
            <a:tailEnd/>
          </a:ln>
        </p:spPr>
        <p:txBody>
          <a:bodyPr rtlCol="0" anchor="ctr"/>
          <a:lstStyle/>
          <a:p>
            <a:pPr marL="0" marR="0" indent="0" algn="just"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ea typeface="宋体" pitchFamily="2" charset="-122"/>
                <a:cs typeface="Arial" charset="0"/>
              </a:rPr>
              <a:t>环境文本已添加；</a:t>
            </a:r>
            <a:endParaRPr lang="en-US" altLang="zh-CN" sz="1400" kern="0" dirty="0">
              <a:ea typeface="宋体" pitchFamily="2" charset="-122"/>
              <a:cs typeface="Arial" charset="0"/>
            </a:endParaRPr>
          </a:p>
          <a:p>
            <a:pPr marL="0" marR="0" indent="0" algn="just"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负荷数据已添加；</a:t>
            </a:r>
            <a:endParaRPr kumimoji="0" lang="en-US" altLang="zh-CN" sz="1400" b="1" i="0" u="none" strike="noStrike" kern="0" cap="none" spc="0" normalizeH="0" baseline="0" noProof="0" dirty="0">
              <a:ln>
                <a:noFill/>
              </a:ln>
              <a:effectLst/>
              <a:uLnTx/>
              <a:uFillTx/>
              <a:ea typeface="宋体" pitchFamily="2" charset="-122"/>
              <a:cs typeface="Arial" charset="0"/>
            </a:endParaRPr>
          </a:p>
          <a:p>
            <a:pPr marL="0" marR="0" indent="0" algn="just"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已到处，以时间</a:t>
            </a:r>
            <a:r>
              <a:rPr kumimoji="0" lang="en-US" altLang="zh-CN" sz="1400" b="1" i="0" u="none" strike="noStrike" kern="0" cap="none" spc="0" normalizeH="0" baseline="0" noProof="0" dirty="0">
                <a:ln>
                  <a:noFill/>
                </a:ln>
                <a:effectLst/>
                <a:uLnTx/>
                <a:uFillTx/>
                <a:ea typeface="宋体" pitchFamily="2" charset="-122"/>
                <a:cs typeface="Arial" charset="0"/>
              </a:rPr>
              <a:t>/</a:t>
            </a:r>
            <a:r>
              <a:rPr kumimoji="0" lang="zh-CN" altLang="en-US" sz="1400" b="1" i="0" u="none" strike="noStrike" kern="0" cap="none" spc="0" normalizeH="0" baseline="0" noProof="0" dirty="0">
                <a:ln>
                  <a:noFill/>
                </a:ln>
                <a:effectLst/>
                <a:uLnTx/>
                <a:uFillTx/>
                <a:ea typeface="宋体" pitchFamily="2" charset="-122"/>
                <a:cs typeface="Arial" charset="0"/>
              </a:rPr>
              <a:t>形式导出</a:t>
            </a:r>
            <a:endParaRPr kumimoji="0" lang="en-US" altLang="zh-CN" sz="1400" b="1" i="0" u="none" strike="noStrike" kern="0" cap="none" spc="0" normalizeH="0" baseline="0" noProof="0" dirty="0">
              <a:ln>
                <a:noFill/>
              </a:ln>
              <a:effectLst/>
              <a:uLnTx/>
              <a:uFillTx/>
              <a:ea typeface="宋体" pitchFamily="2" charset="-122"/>
              <a:cs typeface="Arial" charset="0"/>
            </a:endParaRPr>
          </a:p>
          <a:p>
            <a:pPr marL="0" marR="0" indent="0" algn="just"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effectLst/>
              <a:uLnTx/>
              <a:uFillTx/>
              <a:ea typeface="宋体" pitchFamily="2" charset="-122"/>
              <a:cs typeface="Arial" charset="0"/>
            </a:endParaRPr>
          </a:p>
        </p:txBody>
      </p:sp>
      <p:sp>
        <p:nvSpPr>
          <p:cNvPr id="8" name="文本框 7">
            <a:extLst>
              <a:ext uri="{FF2B5EF4-FFF2-40B4-BE49-F238E27FC236}">
                <a16:creationId xmlns:a16="http://schemas.microsoft.com/office/drawing/2014/main" id="{24DE3204-E1A3-FA40-91A1-AB793E69409B}"/>
              </a:ext>
            </a:extLst>
          </p:cNvPr>
          <p:cNvSpPr txBox="1"/>
          <p:nvPr/>
        </p:nvSpPr>
        <p:spPr>
          <a:xfrm>
            <a:off x="5378516" y="1888548"/>
            <a:ext cx="1921269" cy="461665"/>
          </a:xfrm>
          <a:prstGeom prst="rect">
            <a:avLst/>
          </a:prstGeom>
          <a:noFill/>
        </p:spPr>
        <p:txBody>
          <a:bodyPr wrap="square" rtlCol="0">
            <a:spAutoFit/>
          </a:bodyPr>
          <a:lstStyle/>
          <a:p>
            <a:r>
              <a:rPr kumimoji="1" lang="zh-CN" altLang="en-US" dirty="0"/>
              <a:t>文本框</a:t>
            </a:r>
          </a:p>
        </p:txBody>
      </p:sp>
      <p:sp>
        <p:nvSpPr>
          <p:cNvPr id="9" name="圆角矩形 8">
            <a:extLst>
              <a:ext uri="{FF2B5EF4-FFF2-40B4-BE49-F238E27FC236}">
                <a16:creationId xmlns:a16="http://schemas.microsoft.com/office/drawing/2014/main" id="{DD945A97-8A5C-A240-B7E6-5487E07509D8}"/>
              </a:ext>
            </a:extLst>
          </p:cNvPr>
          <p:cNvSpPr/>
          <p:nvPr/>
        </p:nvSpPr>
        <p:spPr bwMode="gray">
          <a:xfrm>
            <a:off x="4572000" y="5523646"/>
            <a:ext cx="1304817"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确定</a:t>
            </a:r>
          </a:p>
        </p:txBody>
      </p:sp>
      <p:sp>
        <p:nvSpPr>
          <p:cNvPr id="10" name="圆角矩形 9">
            <a:extLst>
              <a:ext uri="{FF2B5EF4-FFF2-40B4-BE49-F238E27FC236}">
                <a16:creationId xmlns:a16="http://schemas.microsoft.com/office/drawing/2014/main" id="{998FA337-0A3B-1E47-B4ED-F308663EDA38}"/>
              </a:ext>
            </a:extLst>
          </p:cNvPr>
          <p:cNvSpPr/>
          <p:nvPr/>
        </p:nvSpPr>
        <p:spPr bwMode="gray">
          <a:xfrm>
            <a:off x="6092576" y="5523646"/>
            <a:ext cx="1304817"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取消</a:t>
            </a:r>
          </a:p>
        </p:txBody>
      </p:sp>
      <p:sp>
        <p:nvSpPr>
          <p:cNvPr id="11" name="圆角矩形 10">
            <a:extLst>
              <a:ext uri="{FF2B5EF4-FFF2-40B4-BE49-F238E27FC236}">
                <a16:creationId xmlns:a16="http://schemas.microsoft.com/office/drawing/2014/main" id="{E4A1CFBC-F772-9F48-A23D-A03EEDF3EC46}"/>
              </a:ext>
            </a:extLst>
          </p:cNvPr>
          <p:cNvSpPr/>
          <p:nvPr/>
        </p:nvSpPr>
        <p:spPr bwMode="gray">
          <a:xfrm>
            <a:off x="3190122" y="1548217"/>
            <a:ext cx="1839077"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环境配置</a:t>
            </a:r>
          </a:p>
        </p:txBody>
      </p:sp>
      <p:sp>
        <p:nvSpPr>
          <p:cNvPr id="18" name="圆角矩形 17">
            <a:extLst>
              <a:ext uri="{FF2B5EF4-FFF2-40B4-BE49-F238E27FC236}">
                <a16:creationId xmlns:a16="http://schemas.microsoft.com/office/drawing/2014/main" id="{D08A2E6D-87FF-1B43-82BE-59403D1762AC}"/>
              </a:ext>
            </a:extLst>
          </p:cNvPr>
          <p:cNvSpPr/>
          <p:nvPr/>
        </p:nvSpPr>
        <p:spPr bwMode="gray">
          <a:xfrm>
            <a:off x="1263717" y="3156735"/>
            <a:ext cx="1656704"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ea typeface="宋体" pitchFamily="2" charset="-122"/>
                <a:cs typeface="Arial" charset="0"/>
              </a:rPr>
              <a:t>负荷数据输入</a:t>
            </a:r>
            <a:endParaRPr kumimoji="0" lang="zh-CN" altLang="en-US" sz="1400" b="1" i="0" u="none" strike="noStrike" kern="0" cap="none" spc="0" normalizeH="0" baseline="0" noProof="0" dirty="0">
              <a:ln>
                <a:noFill/>
              </a:ln>
              <a:effectLst/>
              <a:uLnTx/>
              <a:uFillTx/>
              <a:ea typeface="宋体" pitchFamily="2" charset="-122"/>
              <a:cs typeface="Arial" charset="0"/>
            </a:endParaRPr>
          </a:p>
        </p:txBody>
      </p:sp>
      <p:sp>
        <p:nvSpPr>
          <p:cNvPr id="19" name="圆角矩形 18">
            <a:extLst>
              <a:ext uri="{FF2B5EF4-FFF2-40B4-BE49-F238E27FC236}">
                <a16:creationId xmlns:a16="http://schemas.microsoft.com/office/drawing/2014/main" id="{A11BF898-DB62-3843-930B-636F011C089F}"/>
              </a:ext>
            </a:extLst>
          </p:cNvPr>
          <p:cNvSpPr/>
          <p:nvPr/>
        </p:nvSpPr>
        <p:spPr bwMode="gray">
          <a:xfrm>
            <a:off x="1270123" y="3840637"/>
            <a:ext cx="928533"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导出</a:t>
            </a:r>
          </a:p>
        </p:txBody>
      </p:sp>
      <p:sp>
        <p:nvSpPr>
          <p:cNvPr id="20" name="圆角矩形 19">
            <a:extLst>
              <a:ext uri="{FF2B5EF4-FFF2-40B4-BE49-F238E27FC236}">
                <a16:creationId xmlns:a16="http://schemas.microsoft.com/office/drawing/2014/main" id="{7C4F5642-99E9-7E4D-B3D8-2D5D86705FF2}"/>
              </a:ext>
            </a:extLst>
          </p:cNvPr>
          <p:cNvSpPr/>
          <p:nvPr/>
        </p:nvSpPr>
        <p:spPr bwMode="gray">
          <a:xfrm rot="5400000">
            <a:off x="1960413" y="4038123"/>
            <a:ext cx="928533"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ea typeface="宋体" pitchFamily="2" charset="-122"/>
                <a:cs typeface="Arial" charset="0"/>
              </a:rPr>
              <a:t>时</a:t>
            </a:r>
            <a:r>
              <a:rPr lang="en-US" altLang="zh-CN" sz="1400" kern="0" dirty="0">
                <a:ea typeface="宋体" pitchFamily="2" charset="-122"/>
                <a:cs typeface="Arial" charset="0"/>
              </a:rPr>
              <a:t>/</a:t>
            </a:r>
            <a:r>
              <a:rPr lang="zh-CN" altLang="en-US" sz="1400" kern="0" dirty="0">
                <a:ea typeface="宋体" pitchFamily="2" charset="-122"/>
                <a:cs typeface="Arial" charset="0"/>
              </a:rPr>
              <a:t>分</a:t>
            </a:r>
            <a:r>
              <a:rPr lang="en-US" altLang="zh-CN" sz="1400" kern="0" dirty="0">
                <a:ea typeface="宋体" pitchFamily="2" charset="-122"/>
                <a:cs typeface="Arial" charset="0"/>
              </a:rPr>
              <a:t>/</a:t>
            </a:r>
            <a:r>
              <a:rPr lang="zh-CN" altLang="en-US" sz="1400" kern="0" dirty="0">
                <a:ea typeface="宋体" pitchFamily="2" charset="-122"/>
                <a:cs typeface="Arial" charset="0"/>
              </a:rPr>
              <a:t>秒</a:t>
            </a:r>
            <a:endParaRPr kumimoji="0" lang="zh-CN" altLang="en-US" sz="1400" b="1" i="0" u="none" strike="noStrike" kern="0" cap="none" spc="0" normalizeH="0" baseline="0" noProof="0" dirty="0">
              <a:ln>
                <a:noFill/>
              </a:ln>
              <a:effectLst/>
              <a:uLnTx/>
              <a:uFillTx/>
              <a:ea typeface="宋体" pitchFamily="2" charset="-122"/>
              <a:cs typeface="Arial" charset="0"/>
            </a:endParaRPr>
          </a:p>
        </p:txBody>
      </p:sp>
    </p:spTree>
    <p:extLst>
      <p:ext uri="{BB962C8B-B14F-4D97-AF65-F5344CB8AC3E}">
        <p14:creationId xmlns:p14="http://schemas.microsoft.com/office/powerpoint/2010/main" val="23152678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a:extLst>
              <a:ext uri="{FF2B5EF4-FFF2-40B4-BE49-F238E27FC236}">
                <a16:creationId xmlns:a16="http://schemas.microsoft.com/office/drawing/2014/main" id="{48907C4F-3E93-3F40-A22D-3F23DF82D5C0}"/>
              </a:ext>
            </a:extLst>
          </p:cNvPr>
          <p:cNvSpPr/>
          <p:nvPr/>
        </p:nvSpPr>
        <p:spPr bwMode="gray">
          <a:xfrm>
            <a:off x="349323" y="1348485"/>
            <a:ext cx="7613150" cy="4972693"/>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6" name="圆角矩形 5">
            <a:extLst>
              <a:ext uri="{FF2B5EF4-FFF2-40B4-BE49-F238E27FC236}">
                <a16:creationId xmlns:a16="http://schemas.microsoft.com/office/drawing/2014/main" id="{861B69B8-C4DC-BF40-87F9-144D3F7C6100}"/>
              </a:ext>
            </a:extLst>
          </p:cNvPr>
          <p:cNvSpPr/>
          <p:nvPr/>
        </p:nvSpPr>
        <p:spPr bwMode="gray">
          <a:xfrm>
            <a:off x="1263717" y="2381712"/>
            <a:ext cx="965768"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ea typeface="宋体" pitchFamily="2" charset="-122"/>
                <a:cs typeface="Arial" charset="0"/>
              </a:rPr>
              <a:t>设备</a:t>
            </a:r>
            <a:endParaRPr kumimoji="0" lang="zh-CN" altLang="en-US" sz="1400" b="1" i="0" u="none" strike="noStrike" kern="0" cap="none" spc="0" normalizeH="0" baseline="0" noProof="0" dirty="0">
              <a:ln>
                <a:noFill/>
              </a:ln>
              <a:effectLst/>
              <a:uLnTx/>
              <a:uFillTx/>
              <a:ea typeface="宋体" pitchFamily="2" charset="-122"/>
              <a:cs typeface="Arial" charset="0"/>
            </a:endParaRPr>
          </a:p>
        </p:txBody>
      </p:sp>
      <p:sp>
        <p:nvSpPr>
          <p:cNvPr id="7" name="圆角矩形 6">
            <a:extLst>
              <a:ext uri="{FF2B5EF4-FFF2-40B4-BE49-F238E27FC236}">
                <a16:creationId xmlns:a16="http://schemas.microsoft.com/office/drawing/2014/main" id="{1512D47C-D656-DB4A-9EF7-9371E8009A3F}"/>
              </a:ext>
            </a:extLst>
          </p:cNvPr>
          <p:cNvSpPr/>
          <p:nvPr/>
        </p:nvSpPr>
        <p:spPr bwMode="gray">
          <a:xfrm>
            <a:off x="4500082" y="2372384"/>
            <a:ext cx="3041152" cy="1435812"/>
          </a:xfrm>
          <a:prstGeom prst="roundRect">
            <a:avLst/>
          </a:prstGeom>
          <a:solidFill>
            <a:srgbClr val="00B050"/>
          </a:solidFill>
          <a:ln w="9525">
            <a:noFill/>
            <a:miter lim="800000"/>
            <a:headEnd/>
            <a:tailEnd/>
          </a:ln>
        </p:spPr>
        <p:txBody>
          <a:bodyPr rtlCol="0" anchor="ctr"/>
          <a:lstStyle/>
          <a:p>
            <a:pPr marL="0" marR="0" indent="0" algn="just"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ea typeface="宋体" pitchFamily="2" charset="-122"/>
                <a:cs typeface="Arial" charset="0"/>
              </a:rPr>
              <a:t>光伏</a:t>
            </a:r>
            <a:r>
              <a:rPr lang="en-US" altLang="zh-CN" sz="1400" kern="0" dirty="0">
                <a:ea typeface="宋体" pitchFamily="2" charset="-122"/>
                <a:cs typeface="Arial" charset="0"/>
              </a:rPr>
              <a:t>1</a:t>
            </a:r>
            <a:r>
              <a:rPr lang="zh-CN" altLang="en-US" sz="1400" kern="0" dirty="0">
                <a:ea typeface="宋体" pitchFamily="2" charset="-122"/>
                <a:cs typeface="Arial" charset="0"/>
              </a:rPr>
              <a:t>已添加；</a:t>
            </a:r>
            <a:endParaRPr kumimoji="0" lang="en-US" altLang="zh-CN" sz="1400" b="1" i="0" u="none" strike="noStrike" kern="0" cap="none" spc="0" normalizeH="0" baseline="0" noProof="0" dirty="0">
              <a:ln>
                <a:noFill/>
              </a:ln>
              <a:effectLst/>
              <a:uLnTx/>
              <a:uFillTx/>
              <a:ea typeface="宋体" pitchFamily="2" charset="-122"/>
              <a:cs typeface="Arial" charset="0"/>
            </a:endParaRPr>
          </a:p>
          <a:p>
            <a:pPr marL="0" marR="0" indent="0" algn="just"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effectLst/>
              <a:uLnTx/>
              <a:uFillTx/>
              <a:ea typeface="宋体" pitchFamily="2" charset="-122"/>
              <a:cs typeface="Arial" charset="0"/>
            </a:endParaRPr>
          </a:p>
        </p:txBody>
      </p:sp>
      <p:sp>
        <p:nvSpPr>
          <p:cNvPr id="8" name="文本框 7">
            <a:extLst>
              <a:ext uri="{FF2B5EF4-FFF2-40B4-BE49-F238E27FC236}">
                <a16:creationId xmlns:a16="http://schemas.microsoft.com/office/drawing/2014/main" id="{87F025EF-16E3-574F-B652-DB975F80B989}"/>
              </a:ext>
            </a:extLst>
          </p:cNvPr>
          <p:cNvSpPr txBox="1"/>
          <p:nvPr/>
        </p:nvSpPr>
        <p:spPr>
          <a:xfrm>
            <a:off x="5378516" y="1888548"/>
            <a:ext cx="1921269" cy="461665"/>
          </a:xfrm>
          <a:prstGeom prst="rect">
            <a:avLst/>
          </a:prstGeom>
          <a:noFill/>
        </p:spPr>
        <p:txBody>
          <a:bodyPr wrap="square" rtlCol="0">
            <a:spAutoFit/>
          </a:bodyPr>
          <a:lstStyle/>
          <a:p>
            <a:r>
              <a:rPr kumimoji="1" lang="zh-CN" altLang="en-US" dirty="0"/>
              <a:t>文本框</a:t>
            </a:r>
          </a:p>
        </p:txBody>
      </p:sp>
      <p:sp>
        <p:nvSpPr>
          <p:cNvPr id="11" name="圆角矩形 10">
            <a:extLst>
              <a:ext uri="{FF2B5EF4-FFF2-40B4-BE49-F238E27FC236}">
                <a16:creationId xmlns:a16="http://schemas.microsoft.com/office/drawing/2014/main" id="{82AC8D8B-016A-6F47-A259-879A2823D051}"/>
              </a:ext>
            </a:extLst>
          </p:cNvPr>
          <p:cNvSpPr/>
          <p:nvPr/>
        </p:nvSpPr>
        <p:spPr bwMode="gray">
          <a:xfrm>
            <a:off x="4572000" y="5523646"/>
            <a:ext cx="1304817"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确定</a:t>
            </a:r>
          </a:p>
        </p:txBody>
      </p:sp>
      <p:sp>
        <p:nvSpPr>
          <p:cNvPr id="12" name="圆角矩形 11">
            <a:extLst>
              <a:ext uri="{FF2B5EF4-FFF2-40B4-BE49-F238E27FC236}">
                <a16:creationId xmlns:a16="http://schemas.microsoft.com/office/drawing/2014/main" id="{35E6B483-457B-BE41-B5E5-2A305D082EBA}"/>
              </a:ext>
            </a:extLst>
          </p:cNvPr>
          <p:cNvSpPr/>
          <p:nvPr/>
        </p:nvSpPr>
        <p:spPr bwMode="gray">
          <a:xfrm>
            <a:off x="6092576" y="5523646"/>
            <a:ext cx="1304817"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取消</a:t>
            </a:r>
          </a:p>
        </p:txBody>
      </p:sp>
      <p:sp>
        <p:nvSpPr>
          <p:cNvPr id="13" name="圆角矩形 12">
            <a:extLst>
              <a:ext uri="{FF2B5EF4-FFF2-40B4-BE49-F238E27FC236}">
                <a16:creationId xmlns:a16="http://schemas.microsoft.com/office/drawing/2014/main" id="{4DE1BE4A-D418-EE47-AD0E-0B2289FB0933}"/>
              </a:ext>
            </a:extLst>
          </p:cNvPr>
          <p:cNvSpPr/>
          <p:nvPr/>
        </p:nvSpPr>
        <p:spPr bwMode="gray">
          <a:xfrm>
            <a:off x="3190122" y="1548217"/>
            <a:ext cx="1839077"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ea typeface="宋体" pitchFamily="2" charset="-122"/>
                <a:cs typeface="Arial" charset="0"/>
              </a:rPr>
              <a:t>参数</a:t>
            </a:r>
            <a:r>
              <a:rPr kumimoji="0" lang="zh-CN" altLang="en-US" sz="1400" b="1" i="0" u="none" strike="noStrike" kern="0" cap="none" spc="0" normalizeH="0" baseline="0" noProof="0" dirty="0">
                <a:ln>
                  <a:noFill/>
                </a:ln>
                <a:effectLst/>
                <a:uLnTx/>
                <a:uFillTx/>
                <a:ea typeface="宋体" pitchFamily="2" charset="-122"/>
                <a:cs typeface="Arial" charset="0"/>
              </a:rPr>
              <a:t>配置</a:t>
            </a:r>
          </a:p>
        </p:txBody>
      </p:sp>
      <p:sp>
        <p:nvSpPr>
          <p:cNvPr id="14" name="圆角矩形 13">
            <a:extLst>
              <a:ext uri="{FF2B5EF4-FFF2-40B4-BE49-F238E27FC236}">
                <a16:creationId xmlns:a16="http://schemas.microsoft.com/office/drawing/2014/main" id="{EE3CD575-5457-0742-A564-1D5B49D428D9}"/>
              </a:ext>
            </a:extLst>
          </p:cNvPr>
          <p:cNvSpPr/>
          <p:nvPr/>
        </p:nvSpPr>
        <p:spPr bwMode="gray">
          <a:xfrm rot="5400000">
            <a:off x="1457974" y="3091577"/>
            <a:ext cx="1964259"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光伏</a:t>
            </a:r>
            <a:r>
              <a:rPr kumimoji="0" lang="en-US" altLang="zh-CN" sz="1400" b="1" i="0" u="none" strike="noStrike" kern="0" cap="none" spc="0" normalizeH="0" baseline="0" noProof="0" dirty="0">
                <a:ln>
                  <a:noFill/>
                </a:ln>
                <a:effectLst/>
                <a:uLnTx/>
                <a:uFillTx/>
                <a:ea typeface="宋体" pitchFamily="2" charset="-122"/>
                <a:cs typeface="Arial" charset="0"/>
              </a:rPr>
              <a:t>/</a:t>
            </a:r>
            <a:r>
              <a:rPr kumimoji="0" lang="zh-CN" altLang="en-US" sz="1400" b="1" i="0" u="none" strike="noStrike" kern="0" cap="none" spc="0" normalizeH="0" baseline="0" noProof="0" dirty="0">
                <a:ln>
                  <a:noFill/>
                </a:ln>
                <a:effectLst/>
                <a:uLnTx/>
                <a:uFillTx/>
                <a:ea typeface="宋体" pitchFamily="2" charset="-122"/>
                <a:cs typeface="Arial" charset="0"/>
              </a:rPr>
              <a:t>风机</a:t>
            </a:r>
            <a:r>
              <a:rPr kumimoji="0" lang="en-US" altLang="zh-CN" sz="1400" b="1" i="0" u="none" strike="noStrike" kern="0" cap="none" spc="0" normalizeH="0" baseline="0" noProof="0" dirty="0">
                <a:ln>
                  <a:noFill/>
                </a:ln>
                <a:effectLst/>
                <a:uLnTx/>
                <a:uFillTx/>
                <a:ea typeface="宋体" pitchFamily="2" charset="-122"/>
                <a:cs typeface="Arial" charset="0"/>
              </a:rPr>
              <a:t>/</a:t>
            </a:r>
            <a:r>
              <a:rPr kumimoji="0" lang="zh-CN" altLang="en-US" sz="1400" b="1" i="0" u="none" strike="noStrike" kern="0" cap="none" spc="0" normalizeH="0" baseline="0" noProof="0" dirty="0">
                <a:ln>
                  <a:noFill/>
                </a:ln>
                <a:effectLst/>
                <a:uLnTx/>
                <a:uFillTx/>
                <a:ea typeface="宋体" pitchFamily="2" charset="-122"/>
                <a:cs typeface="Arial" charset="0"/>
              </a:rPr>
              <a:t>电解水制氢</a:t>
            </a:r>
          </a:p>
        </p:txBody>
      </p:sp>
      <p:sp>
        <p:nvSpPr>
          <p:cNvPr id="15" name="圆角矩形 14">
            <a:extLst>
              <a:ext uri="{FF2B5EF4-FFF2-40B4-BE49-F238E27FC236}">
                <a16:creationId xmlns:a16="http://schemas.microsoft.com/office/drawing/2014/main" id="{0D31E6DD-4E27-8A44-B1EE-538A075AEBCF}"/>
              </a:ext>
            </a:extLst>
          </p:cNvPr>
          <p:cNvSpPr/>
          <p:nvPr/>
        </p:nvSpPr>
        <p:spPr bwMode="gray">
          <a:xfrm>
            <a:off x="919527" y="4499134"/>
            <a:ext cx="3041152" cy="1435812"/>
          </a:xfrm>
          <a:prstGeom prst="roundRect">
            <a:avLst/>
          </a:prstGeom>
          <a:solidFill>
            <a:srgbClr val="00B050"/>
          </a:solidFill>
          <a:ln w="9525">
            <a:noFill/>
            <a:miter lim="800000"/>
            <a:headEnd/>
            <a:tailEnd/>
          </a:ln>
        </p:spPr>
        <p:txBody>
          <a:bodyPr rtlCol="0" anchor="ctr"/>
          <a:lstStyle/>
          <a:p>
            <a:pPr marL="0" marR="0" indent="0" algn="just"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光伏容量：</a:t>
            </a:r>
          </a:p>
        </p:txBody>
      </p:sp>
      <p:sp>
        <p:nvSpPr>
          <p:cNvPr id="16" name="圆角矩形 15">
            <a:extLst>
              <a:ext uri="{FF2B5EF4-FFF2-40B4-BE49-F238E27FC236}">
                <a16:creationId xmlns:a16="http://schemas.microsoft.com/office/drawing/2014/main" id="{62C1AE8D-DF76-954D-8987-6BA670CED266}"/>
              </a:ext>
            </a:extLst>
          </p:cNvPr>
          <p:cNvSpPr/>
          <p:nvPr/>
        </p:nvSpPr>
        <p:spPr bwMode="gray">
          <a:xfrm>
            <a:off x="1959784" y="5026972"/>
            <a:ext cx="960637" cy="352226"/>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17" name="圆角矩形 16">
            <a:extLst>
              <a:ext uri="{FF2B5EF4-FFF2-40B4-BE49-F238E27FC236}">
                <a16:creationId xmlns:a16="http://schemas.microsoft.com/office/drawing/2014/main" id="{C9E9B963-4DE2-B24B-8CCE-35BBDDEA93B6}"/>
              </a:ext>
            </a:extLst>
          </p:cNvPr>
          <p:cNvSpPr/>
          <p:nvPr/>
        </p:nvSpPr>
        <p:spPr bwMode="gray">
          <a:xfrm>
            <a:off x="2553121" y="5577310"/>
            <a:ext cx="734600" cy="202916"/>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确定</a:t>
            </a:r>
          </a:p>
        </p:txBody>
      </p:sp>
      <p:sp>
        <p:nvSpPr>
          <p:cNvPr id="18" name="圆角矩形 17">
            <a:extLst>
              <a:ext uri="{FF2B5EF4-FFF2-40B4-BE49-F238E27FC236}">
                <a16:creationId xmlns:a16="http://schemas.microsoft.com/office/drawing/2014/main" id="{2A358FE9-046B-FE46-87A5-461611AE918B}"/>
              </a:ext>
            </a:extLst>
          </p:cNvPr>
          <p:cNvSpPr/>
          <p:nvPr/>
        </p:nvSpPr>
        <p:spPr bwMode="gray">
          <a:xfrm>
            <a:off x="3200396" y="5592994"/>
            <a:ext cx="734600" cy="202916"/>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ea typeface="宋体" pitchFamily="2" charset="-122"/>
                <a:cs typeface="Arial" charset="0"/>
              </a:rPr>
              <a:t>取消</a:t>
            </a:r>
            <a:endParaRPr kumimoji="0" lang="zh-CN" altLang="en-US" sz="1400" b="1" i="0" u="none" strike="noStrike" kern="0" cap="none" spc="0" normalizeH="0" baseline="0" noProof="0" dirty="0">
              <a:ln>
                <a:noFill/>
              </a:ln>
              <a:effectLst/>
              <a:uLnTx/>
              <a:uFillTx/>
              <a:ea typeface="宋体" pitchFamily="2" charset="-122"/>
              <a:cs typeface="Arial" charset="0"/>
            </a:endParaRPr>
          </a:p>
        </p:txBody>
      </p:sp>
      <p:sp>
        <p:nvSpPr>
          <p:cNvPr id="19" name="文本框 18">
            <a:extLst>
              <a:ext uri="{FF2B5EF4-FFF2-40B4-BE49-F238E27FC236}">
                <a16:creationId xmlns:a16="http://schemas.microsoft.com/office/drawing/2014/main" id="{CBB8A23C-0164-9A49-9FF9-98D5D65A0D77}"/>
              </a:ext>
            </a:extLst>
          </p:cNvPr>
          <p:cNvSpPr txBox="1"/>
          <p:nvPr/>
        </p:nvSpPr>
        <p:spPr>
          <a:xfrm>
            <a:off x="1896848" y="4488725"/>
            <a:ext cx="1839077" cy="461665"/>
          </a:xfrm>
          <a:prstGeom prst="rect">
            <a:avLst/>
          </a:prstGeom>
          <a:noFill/>
        </p:spPr>
        <p:txBody>
          <a:bodyPr wrap="square" rtlCol="0">
            <a:spAutoFit/>
          </a:bodyPr>
          <a:lstStyle/>
          <a:p>
            <a:r>
              <a:rPr kumimoji="1" lang="zh-CN" altLang="en-US" dirty="0"/>
              <a:t>电解水制氢</a:t>
            </a:r>
          </a:p>
        </p:txBody>
      </p:sp>
    </p:spTree>
    <p:extLst>
      <p:ext uri="{BB962C8B-B14F-4D97-AF65-F5344CB8AC3E}">
        <p14:creationId xmlns:p14="http://schemas.microsoft.com/office/powerpoint/2010/main" val="3098232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a:extLst>
              <a:ext uri="{FF2B5EF4-FFF2-40B4-BE49-F238E27FC236}">
                <a16:creationId xmlns:a16="http://schemas.microsoft.com/office/drawing/2014/main" id="{7A5BC3AF-F861-5646-B42F-E18F83FEE8E0}"/>
              </a:ext>
            </a:extLst>
          </p:cNvPr>
          <p:cNvSpPr/>
          <p:nvPr/>
        </p:nvSpPr>
        <p:spPr bwMode="gray">
          <a:xfrm>
            <a:off x="349323" y="1348485"/>
            <a:ext cx="7613150" cy="4972693"/>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7" name="圆角矩形 6">
            <a:extLst>
              <a:ext uri="{FF2B5EF4-FFF2-40B4-BE49-F238E27FC236}">
                <a16:creationId xmlns:a16="http://schemas.microsoft.com/office/drawing/2014/main" id="{88EC82FC-64E9-B74D-8384-BFD390926DAF}"/>
              </a:ext>
            </a:extLst>
          </p:cNvPr>
          <p:cNvSpPr/>
          <p:nvPr/>
        </p:nvSpPr>
        <p:spPr bwMode="gray">
          <a:xfrm>
            <a:off x="1746603" y="2226927"/>
            <a:ext cx="965768"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母线添加</a:t>
            </a:r>
          </a:p>
        </p:txBody>
      </p:sp>
      <p:sp>
        <p:nvSpPr>
          <p:cNvPr id="15" name="圆角矩形 14">
            <a:extLst>
              <a:ext uri="{FF2B5EF4-FFF2-40B4-BE49-F238E27FC236}">
                <a16:creationId xmlns:a16="http://schemas.microsoft.com/office/drawing/2014/main" id="{DF13B4E7-1990-9645-9391-5CCDAAB5CAD2}"/>
              </a:ext>
            </a:extLst>
          </p:cNvPr>
          <p:cNvSpPr/>
          <p:nvPr/>
        </p:nvSpPr>
        <p:spPr bwMode="gray">
          <a:xfrm>
            <a:off x="801383" y="3873971"/>
            <a:ext cx="3041152" cy="1435812"/>
          </a:xfrm>
          <a:prstGeom prst="roundRect">
            <a:avLst/>
          </a:prstGeom>
          <a:solidFill>
            <a:srgbClr val="00B050"/>
          </a:solidFill>
          <a:ln w="9525">
            <a:noFill/>
            <a:miter lim="800000"/>
            <a:headEnd/>
            <a:tailEnd/>
          </a:ln>
        </p:spPr>
        <p:txBody>
          <a:bodyPr rtlCol="0" anchor="ctr"/>
          <a:lstStyle/>
          <a:p>
            <a:pPr marL="0" marR="0" indent="0" algn="just"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母线</a:t>
            </a:r>
            <a:r>
              <a:rPr kumimoji="0" lang="en-US" altLang="zh-CN" sz="1400" b="1" i="0" u="none" strike="noStrike" kern="0" cap="none" spc="0" normalizeH="0" baseline="0" noProof="0" dirty="0">
                <a:ln>
                  <a:noFill/>
                </a:ln>
                <a:effectLst/>
                <a:uLnTx/>
                <a:uFillTx/>
                <a:ea typeface="宋体" pitchFamily="2" charset="-122"/>
                <a:cs typeface="Arial" charset="0"/>
              </a:rPr>
              <a:t>1</a:t>
            </a:r>
            <a:r>
              <a:rPr kumimoji="0" lang="zh-CN" altLang="en-US" sz="1400" b="1" i="0" u="none" strike="noStrike" kern="0" cap="none" spc="0" normalizeH="0" baseline="0" noProof="0" dirty="0">
                <a:ln>
                  <a:noFill/>
                </a:ln>
                <a:effectLst/>
                <a:uLnTx/>
                <a:uFillTx/>
                <a:ea typeface="宋体" pitchFamily="2" charset="-122"/>
                <a:cs typeface="Arial" charset="0"/>
              </a:rPr>
              <a:t>已添加；</a:t>
            </a:r>
            <a:r>
              <a:rPr lang="zh-CN" altLang="en-US" sz="1400" kern="0" dirty="0">
                <a:ea typeface="宋体" pitchFamily="2" charset="-122"/>
                <a:cs typeface="Arial" charset="0"/>
              </a:rPr>
              <a:t>母线</a:t>
            </a:r>
            <a:r>
              <a:rPr lang="en-US" altLang="zh-CN" sz="1400" kern="0" dirty="0">
                <a:ea typeface="宋体" pitchFamily="2" charset="-122"/>
                <a:cs typeface="Arial" charset="0"/>
              </a:rPr>
              <a:t>2</a:t>
            </a:r>
            <a:r>
              <a:rPr lang="zh-CN" altLang="en-US" sz="1400" kern="0" dirty="0">
                <a:ea typeface="宋体" pitchFamily="2" charset="-122"/>
                <a:cs typeface="Arial" charset="0"/>
              </a:rPr>
              <a:t>已添加</a:t>
            </a:r>
            <a:endParaRPr kumimoji="0" lang="en-US" altLang="zh-CN" sz="1400" b="1" i="0" u="none" strike="noStrike" kern="0" cap="none" spc="0" normalizeH="0" baseline="0" noProof="0" dirty="0">
              <a:ln>
                <a:noFill/>
              </a:ln>
              <a:effectLst/>
              <a:uLnTx/>
              <a:uFillTx/>
              <a:ea typeface="宋体" pitchFamily="2" charset="-122"/>
              <a:cs typeface="Arial" charset="0"/>
            </a:endParaRPr>
          </a:p>
          <a:p>
            <a:pPr marL="0" marR="0" indent="0" algn="just"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effectLst/>
              <a:uLnTx/>
              <a:uFillTx/>
              <a:ea typeface="宋体" pitchFamily="2" charset="-122"/>
              <a:cs typeface="Arial" charset="0"/>
            </a:endParaRPr>
          </a:p>
        </p:txBody>
      </p:sp>
      <p:sp>
        <p:nvSpPr>
          <p:cNvPr id="16" name="文本框 15">
            <a:extLst>
              <a:ext uri="{FF2B5EF4-FFF2-40B4-BE49-F238E27FC236}">
                <a16:creationId xmlns:a16="http://schemas.microsoft.com/office/drawing/2014/main" id="{1B984115-A898-3841-A697-F8EC1BC93A47}"/>
              </a:ext>
            </a:extLst>
          </p:cNvPr>
          <p:cNvSpPr txBox="1"/>
          <p:nvPr/>
        </p:nvSpPr>
        <p:spPr>
          <a:xfrm>
            <a:off x="1268853" y="3405883"/>
            <a:ext cx="1921269" cy="461665"/>
          </a:xfrm>
          <a:prstGeom prst="rect">
            <a:avLst/>
          </a:prstGeom>
          <a:noFill/>
        </p:spPr>
        <p:txBody>
          <a:bodyPr wrap="square" rtlCol="0">
            <a:spAutoFit/>
          </a:bodyPr>
          <a:lstStyle/>
          <a:p>
            <a:r>
              <a:rPr kumimoji="1" lang="zh-CN" altLang="en-US" dirty="0"/>
              <a:t>文本框</a:t>
            </a:r>
          </a:p>
        </p:txBody>
      </p:sp>
      <p:sp>
        <p:nvSpPr>
          <p:cNvPr id="17" name="圆角矩形 16">
            <a:extLst>
              <a:ext uri="{FF2B5EF4-FFF2-40B4-BE49-F238E27FC236}">
                <a16:creationId xmlns:a16="http://schemas.microsoft.com/office/drawing/2014/main" id="{2F2E6C3D-C8BF-444E-8C7D-633B45B75146}"/>
              </a:ext>
            </a:extLst>
          </p:cNvPr>
          <p:cNvSpPr/>
          <p:nvPr/>
        </p:nvSpPr>
        <p:spPr bwMode="gray">
          <a:xfrm>
            <a:off x="5363110" y="2219218"/>
            <a:ext cx="1304817"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ea typeface="宋体" pitchFamily="2" charset="-122"/>
                <a:cs typeface="Arial" charset="0"/>
              </a:rPr>
              <a:t>连接方式定义</a:t>
            </a:r>
            <a:endParaRPr kumimoji="0" lang="zh-CN" altLang="en-US" sz="1400" b="1" i="0" u="none" strike="noStrike" kern="0" cap="none" spc="0" normalizeH="0" baseline="0" noProof="0" dirty="0">
              <a:ln>
                <a:noFill/>
              </a:ln>
              <a:effectLst/>
              <a:uLnTx/>
              <a:uFillTx/>
              <a:ea typeface="宋体" pitchFamily="2" charset="-122"/>
              <a:cs typeface="Arial" charset="0"/>
            </a:endParaRPr>
          </a:p>
        </p:txBody>
      </p:sp>
      <p:sp>
        <p:nvSpPr>
          <p:cNvPr id="18" name="圆角矩形 17">
            <a:extLst>
              <a:ext uri="{FF2B5EF4-FFF2-40B4-BE49-F238E27FC236}">
                <a16:creationId xmlns:a16="http://schemas.microsoft.com/office/drawing/2014/main" id="{6F1FA30A-3BE1-2D4A-8734-82D2940CF70B}"/>
              </a:ext>
            </a:extLst>
          </p:cNvPr>
          <p:cNvSpPr/>
          <p:nvPr/>
        </p:nvSpPr>
        <p:spPr bwMode="gray">
          <a:xfrm>
            <a:off x="4572000" y="3834831"/>
            <a:ext cx="3041152" cy="1435812"/>
          </a:xfrm>
          <a:prstGeom prst="roundRect">
            <a:avLst/>
          </a:prstGeom>
          <a:solidFill>
            <a:srgbClr val="00B050"/>
          </a:solidFill>
          <a:ln w="9525">
            <a:noFill/>
            <a:miter lim="800000"/>
            <a:headEnd/>
            <a:tailEnd/>
          </a:ln>
        </p:spPr>
        <p:txBody>
          <a:bodyPr rtlCol="0" anchor="ctr"/>
          <a:lstStyle/>
          <a:p>
            <a:pPr marL="0" marR="0" indent="0" algn="just"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弹出可编辑表格</a:t>
            </a:r>
            <a:r>
              <a:rPr kumimoji="0" lang="en-US" altLang="zh-CN" sz="1400" b="1" i="0" u="none" strike="noStrike" kern="0" cap="none" spc="0" normalizeH="0" baseline="0" noProof="0" dirty="0">
                <a:ln>
                  <a:noFill/>
                </a:ln>
                <a:effectLst/>
                <a:uLnTx/>
                <a:uFillTx/>
                <a:ea typeface="宋体" pitchFamily="2" charset="-122"/>
                <a:cs typeface="Arial" charset="0"/>
              </a:rPr>
              <a:t>;(</a:t>
            </a:r>
            <a:r>
              <a:rPr kumimoji="0" lang="zh-CN" altLang="en-US" sz="1400" b="1" i="0" u="none" strike="noStrike" kern="0" cap="none" spc="0" normalizeH="0" baseline="0" noProof="0" dirty="0">
                <a:ln>
                  <a:noFill/>
                </a:ln>
                <a:effectLst/>
                <a:uLnTx/>
                <a:uFillTx/>
                <a:ea typeface="宋体" pitchFamily="2" charset="-122"/>
                <a:cs typeface="Arial" charset="0"/>
              </a:rPr>
              <a:t>不做功能）</a:t>
            </a:r>
          </a:p>
        </p:txBody>
      </p:sp>
      <p:sp>
        <p:nvSpPr>
          <p:cNvPr id="19" name="圆角矩形 18">
            <a:extLst>
              <a:ext uri="{FF2B5EF4-FFF2-40B4-BE49-F238E27FC236}">
                <a16:creationId xmlns:a16="http://schemas.microsoft.com/office/drawing/2014/main" id="{9DF6A5B8-D6F6-474E-9E5A-A26F42C09D45}"/>
              </a:ext>
            </a:extLst>
          </p:cNvPr>
          <p:cNvSpPr/>
          <p:nvPr/>
        </p:nvSpPr>
        <p:spPr bwMode="gray">
          <a:xfrm>
            <a:off x="4572000" y="5523646"/>
            <a:ext cx="1304817"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确定</a:t>
            </a:r>
          </a:p>
        </p:txBody>
      </p:sp>
      <p:sp>
        <p:nvSpPr>
          <p:cNvPr id="20" name="圆角矩形 19">
            <a:extLst>
              <a:ext uri="{FF2B5EF4-FFF2-40B4-BE49-F238E27FC236}">
                <a16:creationId xmlns:a16="http://schemas.microsoft.com/office/drawing/2014/main" id="{9462F915-24C8-5D49-A53F-4170F426E9DD}"/>
              </a:ext>
            </a:extLst>
          </p:cNvPr>
          <p:cNvSpPr/>
          <p:nvPr/>
        </p:nvSpPr>
        <p:spPr bwMode="gray">
          <a:xfrm>
            <a:off x="6092576" y="5523646"/>
            <a:ext cx="1304817"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取消</a:t>
            </a:r>
          </a:p>
        </p:txBody>
      </p:sp>
      <p:sp>
        <p:nvSpPr>
          <p:cNvPr id="21" name="圆角矩形 20">
            <a:extLst>
              <a:ext uri="{FF2B5EF4-FFF2-40B4-BE49-F238E27FC236}">
                <a16:creationId xmlns:a16="http://schemas.microsoft.com/office/drawing/2014/main" id="{F7FA8B5A-13C7-F54B-A944-383F7118CC26}"/>
              </a:ext>
            </a:extLst>
          </p:cNvPr>
          <p:cNvSpPr/>
          <p:nvPr/>
        </p:nvSpPr>
        <p:spPr bwMode="gray">
          <a:xfrm>
            <a:off x="3190122" y="1548217"/>
            <a:ext cx="1839077" cy="544529"/>
          </a:xfrm>
          <a:prstGeom prst="roundRect">
            <a:avLst/>
          </a:prstGeom>
          <a:solidFill>
            <a:srgbClr val="00B050"/>
          </a:soli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effectLst/>
                <a:uLnTx/>
                <a:uFillTx/>
                <a:ea typeface="宋体" pitchFamily="2" charset="-122"/>
                <a:cs typeface="Arial" charset="0"/>
              </a:rPr>
              <a:t>结构配置</a:t>
            </a:r>
          </a:p>
        </p:txBody>
      </p:sp>
    </p:spTree>
    <p:extLst>
      <p:ext uri="{BB962C8B-B14F-4D97-AF65-F5344CB8AC3E}">
        <p14:creationId xmlns:p14="http://schemas.microsoft.com/office/powerpoint/2010/main" val="3498512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1447800" y="836613"/>
            <a:ext cx="7870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dirty="0">
                <a:solidFill>
                  <a:srgbClr val="000000"/>
                </a:solidFill>
                <a:latin typeface="微软雅黑" panose="020B0503020204020204" pitchFamily="34" charset="-122"/>
                <a:ea typeface="微软雅黑" panose="020B0503020204020204" pitchFamily="34" charset="-122"/>
                <a:sym typeface="+mn-ea"/>
              </a:rPr>
              <a:t>研究内容</a:t>
            </a:r>
            <a:r>
              <a:rPr lang="en-US" altLang="zh-CN" sz="2000" dirty="0">
                <a:solidFill>
                  <a:srgbClr val="000000"/>
                </a:solidFill>
                <a:latin typeface="微软雅黑" panose="020B0503020204020204" pitchFamily="34" charset="-122"/>
                <a:ea typeface="微软雅黑" panose="020B0503020204020204" pitchFamily="34" charset="-122"/>
                <a:sym typeface="+mn-ea"/>
              </a:rPr>
              <a:t>4</a:t>
            </a:r>
            <a:r>
              <a:rPr lang="zh-CN" altLang="en-US" sz="2000" dirty="0">
                <a:solidFill>
                  <a:srgbClr val="000000"/>
                </a:solidFill>
                <a:latin typeface="微软雅黑" panose="020B0503020204020204" pitchFamily="34" charset="-122"/>
                <a:ea typeface="微软雅黑" panose="020B0503020204020204" pitchFamily="34" charset="-122"/>
                <a:sym typeface="+mn-ea"/>
              </a:rPr>
              <a:t>：氢电耦合直流互联系统实时仿真验证技术</a:t>
            </a:r>
          </a:p>
        </p:txBody>
      </p:sp>
      <p:sp>
        <p:nvSpPr>
          <p:cNvPr id="6" name="圆角矩形 53"/>
          <p:cNvSpPr>
            <a:spLocks noChangeArrowheads="1"/>
          </p:cNvSpPr>
          <p:nvPr/>
        </p:nvSpPr>
        <p:spPr bwMode="auto">
          <a:xfrm>
            <a:off x="120650" y="1391445"/>
            <a:ext cx="8921750" cy="967708"/>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just">
              <a:lnSpc>
                <a:spcPct val="120000"/>
              </a:lnSpc>
              <a:spcBef>
                <a:spcPct val="0"/>
              </a:spcBef>
              <a:spcAft>
                <a:spcPct val="0"/>
              </a:spcAft>
              <a:buClrTx/>
              <a:buSzTx/>
              <a:buFontTx/>
              <a:buNone/>
            </a:pPr>
            <a:r>
              <a:rPr lang="zh-CN" altLang="en-US" sz="1800" dirty="0">
                <a:solidFill>
                  <a:srgbClr val="3E3E3E"/>
                </a:solidFill>
                <a:latin typeface="微软雅黑" charset="-122"/>
                <a:ea typeface="微软雅黑" charset="-122"/>
              </a:rPr>
              <a:t>环境气象配置文件用来定义系统仿真过程中的实时气象信息，本平台支持自适应化的数据清洗，基于数据帧的数据快速压缩与读取方法，可支撑长周期、大规模下优化调度、优化配置等策略的验证。</a:t>
            </a:r>
            <a:endParaRPr lang="en-US" altLang="zh-CN" sz="1800" b="0" dirty="0">
              <a:solidFill>
                <a:srgbClr val="C00000"/>
              </a:solidFill>
              <a:latin typeface="微软雅黑" charset="-122"/>
              <a:ea typeface="微软雅黑" charset="-122"/>
            </a:endParaRPr>
          </a:p>
        </p:txBody>
      </p:sp>
      <p:sp>
        <p:nvSpPr>
          <p:cNvPr id="7"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p:sp>
        <p:nvSpPr>
          <p:cNvPr id="9" name="圆角矩形 8"/>
          <p:cNvSpPr/>
          <p:nvPr/>
        </p:nvSpPr>
        <p:spPr bwMode="gray">
          <a:xfrm>
            <a:off x="396176" y="2721393"/>
            <a:ext cx="784606" cy="1446687"/>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solidFill>
                  <a:srgbClr val="080808"/>
                </a:solidFill>
                <a:ea typeface="宋体" pitchFamily="2" charset="-122"/>
                <a:cs typeface="Arial" charset="0"/>
              </a:rPr>
              <a:t>环境</a:t>
            </a:r>
            <a:endParaRPr lang="en-US" altLang="zh-CN" sz="1400" kern="0" dirty="0">
              <a:solidFill>
                <a:srgbClr val="080808"/>
              </a:solidFill>
              <a:ea typeface="宋体" pitchFamily="2" charset="-122"/>
              <a:cs typeface="Arial" charset="0"/>
            </a:endParaRPr>
          </a:p>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solidFill>
                  <a:srgbClr val="080808"/>
                </a:solidFill>
                <a:ea typeface="宋体" pitchFamily="2" charset="-122"/>
                <a:cs typeface="Arial" charset="0"/>
              </a:rPr>
              <a:t>气象</a:t>
            </a:r>
            <a:endParaRPr kumimoji="0" lang="en-US" altLang="zh-CN" sz="1400" b="1" i="0" u="none" strike="noStrike" kern="0" cap="none" spc="0" normalizeH="0" baseline="0" noProof="0" dirty="0">
              <a:ln>
                <a:noFill/>
              </a:ln>
              <a:solidFill>
                <a:srgbClr val="080808"/>
              </a:solidFill>
              <a:effectLst/>
              <a:uLnTx/>
              <a:uFillTx/>
              <a:ea typeface="宋体" pitchFamily="2" charset="-122"/>
              <a:cs typeface="Arial" charset="0"/>
            </a:endParaRPr>
          </a:p>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配置</a:t>
            </a:r>
            <a:endParaRPr kumimoji="0" lang="en-US" altLang="zh-CN" sz="1400" b="1" i="0" u="none" strike="noStrike" kern="0" cap="none" spc="0" normalizeH="0" baseline="0" noProof="0" dirty="0">
              <a:ln>
                <a:noFill/>
              </a:ln>
              <a:solidFill>
                <a:srgbClr val="080808"/>
              </a:solidFill>
              <a:effectLst/>
              <a:uLnTx/>
              <a:uFillTx/>
              <a:ea typeface="宋体" pitchFamily="2" charset="-122"/>
              <a:cs typeface="Arial" charset="0"/>
            </a:endParaRPr>
          </a:p>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文件</a:t>
            </a:r>
          </a:p>
        </p:txBody>
      </p:sp>
      <p:sp>
        <p:nvSpPr>
          <p:cNvPr id="12" name="圆角矩形 11"/>
          <p:cNvSpPr/>
          <p:nvPr/>
        </p:nvSpPr>
        <p:spPr bwMode="gray">
          <a:xfrm>
            <a:off x="4293430" y="2615607"/>
            <a:ext cx="1674554" cy="1658257"/>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11" name="圆角矩形 53"/>
          <p:cNvSpPr>
            <a:spLocks noChangeArrowheads="1"/>
          </p:cNvSpPr>
          <p:nvPr/>
        </p:nvSpPr>
        <p:spPr bwMode="auto">
          <a:xfrm>
            <a:off x="4628526" y="2758075"/>
            <a:ext cx="1053971" cy="292297"/>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lnSpc>
                <a:spcPct val="120000"/>
              </a:lnSpc>
              <a:spcBef>
                <a:spcPct val="0"/>
              </a:spcBef>
              <a:spcAft>
                <a:spcPct val="0"/>
              </a:spcAft>
              <a:buClrTx/>
              <a:buSzTx/>
              <a:buFontTx/>
              <a:buNone/>
            </a:pPr>
            <a:r>
              <a:rPr lang="zh-CN" altLang="en-US" sz="1600" b="0" dirty="0">
                <a:solidFill>
                  <a:srgbClr val="C00000"/>
                </a:solidFill>
                <a:latin typeface="微软雅黑" charset="-122"/>
                <a:ea typeface="微软雅黑" charset="-122"/>
              </a:rPr>
              <a:t>环境温度</a:t>
            </a:r>
            <a:endParaRPr lang="en-US" altLang="zh-CN" sz="1600" b="0" dirty="0">
              <a:solidFill>
                <a:srgbClr val="C00000"/>
              </a:solidFill>
              <a:latin typeface="微软雅黑" charset="-122"/>
              <a:ea typeface="微软雅黑" charset="-122"/>
            </a:endParaRPr>
          </a:p>
        </p:txBody>
      </p:sp>
      <p:sp>
        <p:nvSpPr>
          <p:cNvPr id="13" name="圆角矩形 53"/>
          <p:cNvSpPr>
            <a:spLocks noChangeArrowheads="1"/>
          </p:cNvSpPr>
          <p:nvPr/>
        </p:nvSpPr>
        <p:spPr bwMode="auto">
          <a:xfrm>
            <a:off x="4628525" y="3135023"/>
            <a:ext cx="1053971" cy="292297"/>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lnSpc>
                <a:spcPct val="120000"/>
              </a:lnSpc>
              <a:spcBef>
                <a:spcPct val="0"/>
              </a:spcBef>
              <a:spcAft>
                <a:spcPct val="0"/>
              </a:spcAft>
              <a:buClrTx/>
              <a:buSzTx/>
              <a:buFontTx/>
              <a:buNone/>
            </a:pPr>
            <a:r>
              <a:rPr lang="zh-CN" altLang="en-US" sz="1600" b="0" dirty="0">
                <a:solidFill>
                  <a:srgbClr val="C00000"/>
                </a:solidFill>
                <a:latin typeface="微软雅黑" charset="-122"/>
                <a:ea typeface="微软雅黑" charset="-122"/>
              </a:rPr>
              <a:t>风速</a:t>
            </a:r>
            <a:endParaRPr lang="en-US" altLang="zh-CN" sz="1600" b="0" dirty="0">
              <a:solidFill>
                <a:srgbClr val="C00000"/>
              </a:solidFill>
              <a:latin typeface="微软雅黑" charset="-122"/>
              <a:ea typeface="微软雅黑" charset="-122"/>
            </a:endParaRPr>
          </a:p>
        </p:txBody>
      </p:sp>
      <p:sp>
        <p:nvSpPr>
          <p:cNvPr id="14" name="圆角矩形 53"/>
          <p:cNvSpPr>
            <a:spLocks noChangeArrowheads="1"/>
          </p:cNvSpPr>
          <p:nvPr/>
        </p:nvSpPr>
        <p:spPr bwMode="auto">
          <a:xfrm>
            <a:off x="4628524" y="3510346"/>
            <a:ext cx="1053971" cy="292297"/>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lnSpc>
                <a:spcPct val="120000"/>
              </a:lnSpc>
              <a:spcBef>
                <a:spcPct val="0"/>
              </a:spcBef>
              <a:spcAft>
                <a:spcPct val="0"/>
              </a:spcAft>
              <a:buClrTx/>
              <a:buSzTx/>
              <a:buFontTx/>
              <a:buNone/>
            </a:pPr>
            <a:r>
              <a:rPr lang="zh-CN" altLang="en-US" sz="1600" b="0" dirty="0">
                <a:solidFill>
                  <a:srgbClr val="C00000"/>
                </a:solidFill>
                <a:latin typeface="微软雅黑" charset="-122"/>
                <a:ea typeface="微软雅黑" charset="-122"/>
              </a:rPr>
              <a:t>风向</a:t>
            </a:r>
            <a:endParaRPr lang="en-US" altLang="zh-CN" sz="1600" b="0" dirty="0">
              <a:solidFill>
                <a:srgbClr val="C00000"/>
              </a:solidFill>
              <a:latin typeface="微软雅黑" charset="-122"/>
              <a:ea typeface="微软雅黑" charset="-122"/>
            </a:endParaRPr>
          </a:p>
        </p:txBody>
      </p:sp>
      <p:sp>
        <p:nvSpPr>
          <p:cNvPr id="15" name="圆角矩形 53"/>
          <p:cNvSpPr>
            <a:spLocks noChangeArrowheads="1"/>
          </p:cNvSpPr>
          <p:nvPr/>
        </p:nvSpPr>
        <p:spPr bwMode="auto">
          <a:xfrm>
            <a:off x="4628523" y="3892105"/>
            <a:ext cx="1053971" cy="292297"/>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lnSpc>
                <a:spcPct val="120000"/>
              </a:lnSpc>
              <a:spcBef>
                <a:spcPct val="0"/>
              </a:spcBef>
              <a:spcAft>
                <a:spcPct val="0"/>
              </a:spcAft>
              <a:buClrTx/>
              <a:buSzTx/>
              <a:buFontTx/>
              <a:buNone/>
            </a:pPr>
            <a:r>
              <a:rPr lang="zh-CN" altLang="en-US" sz="1600" b="0" dirty="0">
                <a:solidFill>
                  <a:srgbClr val="C00000"/>
                </a:solidFill>
                <a:latin typeface="微软雅黑" charset="-122"/>
                <a:ea typeface="微软雅黑" charset="-122"/>
              </a:rPr>
              <a:t>辐照度</a:t>
            </a:r>
            <a:endParaRPr lang="en-US" altLang="zh-CN" sz="1600" b="0" dirty="0">
              <a:solidFill>
                <a:srgbClr val="C00000"/>
              </a:solidFill>
              <a:latin typeface="微软雅黑" charset="-122"/>
              <a:ea typeface="微软雅黑" charset="-122"/>
            </a:endParaRPr>
          </a:p>
        </p:txBody>
      </p:sp>
      <p:sp>
        <p:nvSpPr>
          <p:cNvPr id="17" name="圆角矩形 53"/>
          <p:cNvSpPr>
            <a:spLocks noChangeArrowheads="1"/>
          </p:cNvSpPr>
          <p:nvPr/>
        </p:nvSpPr>
        <p:spPr bwMode="auto">
          <a:xfrm>
            <a:off x="1790782" y="2953899"/>
            <a:ext cx="1822704" cy="103704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lnSpc>
                <a:spcPct val="120000"/>
              </a:lnSpc>
              <a:spcBef>
                <a:spcPct val="0"/>
              </a:spcBef>
              <a:spcAft>
                <a:spcPct val="0"/>
              </a:spcAft>
              <a:buClrTx/>
              <a:buSzTx/>
              <a:buFontTx/>
              <a:buNone/>
            </a:pPr>
            <a:r>
              <a:rPr lang="zh-CN" altLang="en-US" sz="1600" b="0" dirty="0">
                <a:solidFill>
                  <a:srgbClr val="C00000"/>
                </a:solidFill>
                <a:latin typeface="微软雅黑" charset="-122"/>
                <a:ea typeface="微软雅黑" charset="-122"/>
              </a:rPr>
              <a:t>基于自适应对比的数据清洗方法</a:t>
            </a:r>
            <a:endParaRPr lang="en-US" altLang="zh-CN" sz="1600" b="0" dirty="0">
              <a:solidFill>
                <a:srgbClr val="C00000"/>
              </a:solidFill>
              <a:latin typeface="微软雅黑" charset="-122"/>
              <a:ea typeface="微软雅黑" charset="-122"/>
            </a:endParaRPr>
          </a:p>
        </p:txBody>
      </p:sp>
      <p:sp>
        <p:nvSpPr>
          <p:cNvPr id="18" name="右箭头 17"/>
          <p:cNvSpPr/>
          <p:nvPr/>
        </p:nvSpPr>
        <p:spPr bwMode="gray">
          <a:xfrm>
            <a:off x="1231392" y="3997040"/>
            <a:ext cx="574630" cy="573024"/>
          </a:xfrm>
          <a:prstGeom prst="rightArrow">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19" name="圆角矩形 53"/>
          <p:cNvSpPr>
            <a:spLocks noChangeArrowheads="1"/>
          </p:cNvSpPr>
          <p:nvPr/>
        </p:nvSpPr>
        <p:spPr bwMode="auto">
          <a:xfrm>
            <a:off x="1806022" y="4660164"/>
            <a:ext cx="1822704" cy="922042"/>
          </a:xfrm>
          <a:prstGeom prst="roundRect">
            <a:avLst>
              <a:gd name="adj" fmla="val 0"/>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lnSpc>
                <a:spcPct val="120000"/>
              </a:lnSpc>
              <a:spcBef>
                <a:spcPct val="0"/>
              </a:spcBef>
              <a:spcAft>
                <a:spcPct val="0"/>
              </a:spcAft>
              <a:buClrTx/>
              <a:buSzTx/>
              <a:buFontTx/>
              <a:buNone/>
            </a:pPr>
            <a:r>
              <a:rPr lang="zh-CN" altLang="en-US" sz="1600" b="0" dirty="0">
                <a:solidFill>
                  <a:srgbClr val="C00000"/>
                </a:solidFill>
                <a:latin typeface="微软雅黑" charset="-122"/>
                <a:ea typeface="微软雅黑" charset="-122"/>
              </a:rPr>
              <a:t>基于数据帧的数据快速压缩与读取</a:t>
            </a:r>
            <a:endParaRPr lang="en-US" altLang="zh-CN" sz="1600" b="0" dirty="0">
              <a:solidFill>
                <a:srgbClr val="C00000"/>
              </a:solidFill>
              <a:latin typeface="微软雅黑" charset="-122"/>
              <a:ea typeface="微软雅黑" charset="-122"/>
            </a:endParaRPr>
          </a:p>
        </p:txBody>
      </p:sp>
      <p:sp>
        <p:nvSpPr>
          <p:cNvPr id="20" name="圆角矩形 19"/>
          <p:cNvSpPr/>
          <p:nvPr/>
        </p:nvSpPr>
        <p:spPr bwMode="gray">
          <a:xfrm>
            <a:off x="396176" y="4483099"/>
            <a:ext cx="784606" cy="1446687"/>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solidFill>
                  <a:srgbClr val="080808"/>
                </a:solidFill>
                <a:ea typeface="宋体" pitchFamily="2" charset="-122"/>
                <a:cs typeface="Arial" charset="0"/>
              </a:rPr>
              <a:t>电热气负荷配置文件</a:t>
            </a:r>
            <a:endParaRPr lang="en-US" altLang="zh-CN" sz="1400" kern="0" dirty="0">
              <a:solidFill>
                <a:srgbClr val="080808"/>
              </a:solidFill>
              <a:ea typeface="宋体" pitchFamily="2" charset="-122"/>
              <a:cs typeface="Arial" charset="0"/>
            </a:endParaRPr>
          </a:p>
        </p:txBody>
      </p:sp>
      <p:sp>
        <p:nvSpPr>
          <p:cNvPr id="21" name="圆角矩形 20"/>
          <p:cNvSpPr/>
          <p:nvPr/>
        </p:nvSpPr>
        <p:spPr bwMode="gray">
          <a:xfrm>
            <a:off x="4293430" y="4402454"/>
            <a:ext cx="1674554" cy="1658257"/>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22" name="圆角矩形 53"/>
          <p:cNvSpPr>
            <a:spLocks noChangeArrowheads="1"/>
          </p:cNvSpPr>
          <p:nvPr/>
        </p:nvSpPr>
        <p:spPr bwMode="auto">
          <a:xfrm>
            <a:off x="4628523" y="4557669"/>
            <a:ext cx="1053971" cy="292297"/>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lnSpc>
                <a:spcPct val="120000"/>
              </a:lnSpc>
              <a:spcBef>
                <a:spcPct val="0"/>
              </a:spcBef>
              <a:spcAft>
                <a:spcPct val="0"/>
              </a:spcAft>
              <a:buClrTx/>
              <a:buSzTx/>
              <a:buFontTx/>
              <a:buNone/>
            </a:pPr>
            <a:r>
              <a:rPr lang="zh-CN" altLang="en-US" sz="1600" b="0" dirty="0">
                <a:solidFill>
                  <a:srgbClr val="C00000"/>
                </a:solidFill>
                <a:latin typeface="微软雅黑" charset="-122"/>
                <a:ea typeface="微软雅黑" charset="-122"/>
              </a:rPr>
              <a:t>电负荷</a:t>
            </a:r>
            <a:endParaRPr lang="en-US" altLang="zh-CN" sz="1600" b="0" dirty="0">
              <a:solidFill>
                <a:srgbClr val="C00000"/>
              </a:solidFill>
              <a:latin typeface="微软雅黑" charset="-122"/>
              <a:ea typeface="微软雅黑" charset="-122"/>
            </a:endParaRPr>
          </a:p>
        </p:txBody>
      </p:sp>
      <p:sp>
        <p:nvSpPr>
          <p:cNvPr id="23" name="圆角矩形 53"/>
          <p:cNvSpPr>
            <a:spLocks noChangeArrowheads="1"/>
          </p:cNvSpPr>
          <p:nvPr/>
        </p:nvSpPr>
        <p:spPr bwMode="auto">
          <a:xfrm>
            <a:off x="4628523" y="5030796"/>
            <a:ext cx="1053971" cy="292297"/>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lnSpc>
                <a:spcPct val="120000"/>
              </a:lnSpc>
              <a:spcBef>
                <a:spcPct val="0"/>
              </a:spcBef>
              <a:spcAft>
                <a:spcPct val="0"/>
              </a:spcAft>
              <a:buClrTx/>
              <a:buSzTx/>
              <a:buFontTx/>
              <a:buNone/>
            </a:pPr>
            <a:r>
              <a:rPr lang="zh-CN" altLang="en-US" sz="1600" b="0" dirty="0">
                <a:solidFill>
                  <a:srgbClr val="C00000"/>
                </a:solidFill>
                <a:latin typeface="微软雅黑" charset="-122"/>
                <a:ea typeface="微软雅黑" charset="-122"/>
              </a:rPr>
              <a:t>气负荷</a:t>
            </a:r>
            <a:endParaRPr lang="en-US" altLang="zh-CN" sz="1600" b="0" dirty="0">
              <a:solidFill>
                <a:srgbClr val="C00000"/>
              </a:solidFill>
              <a:latin typeface="微软雅黑" charset="-122"/>
              <a:ea typeface="微软雅黑" charset="-122"/>
            </a:endParaRPr>
          </a:p>
        </p:txBody>
      </p:sp>
      <p:sp>
        <p:nvSpPr>
          <p:cNvPr id="24" name="圆角矩形 53"/>
          <p:cNvSpPr>
            <a:spLocks noChangeArrowheads="1"/>
          </p:cNvSpPr>
          <p:nvPr/>
        </p:nvSpPr>
        <p:spPr bwMode="auto">
          <a:xfrm>
            <a:off x="4628523" y="5497087"/>
            <a:ext cx="1053971" cy="292297"/>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lnSpc>
                <a:spcPct val="120000"/>
              </a:lnSpc>
              <a:spcBef>
                <a:spcPct val="0"/>
              </a:spcBef>
              <a:spcAft>
                <a:spcPct val="0"/>
              </a:spcAft>
              <a:buClrTx/>
              <a:buSzTx/>
              <a:buFontTx/>
              <a:buNone/>
            </a:pPr>
            <a:r>
              <a:rPr lang="zh-CN" altLang="en-US" sz="1600" b="0" dirty="0">
                <a:solidFill>
                  <a:srgbClr val="C00000"/>
                </a:solidFill>
                <a:latin typeface="微软雅黑" charset="-122"/>
                <a:ea typeface="微软雅黑" charset="-122"/>
              </a:rPr>
              <a:t>热负荷</a:t>
            </a:r>
            <a:endParaRPr lang="en-US" altLang="zh-CN" sz="1600" b="0" dirty="0">
              <a:solidFill>
                <a:srgbClr val="C00000"/>
              </a:solidFill>
              <a:latin typeface="微软雅黑" charset="-122"/>
              <a:ea typeface="微软雅黑" charset="-122"/>
            </a:endParaRPr>
          </a:p>
        </p:txBody>
      </p:sp>
      <p:sp>
        <p:nvSpPr>
          <p:cNvPr id="26" name="右箭头 25"/>
          <p:cNvSpPr/>
          <p:nvPr/>
        </p:nvSpPr>
        <p:spPr bwMode="gray">
          <a:xfrm>
            <a:off x="3718800" y="4027404"/>
            <a:ext cx="574630" cy="573024"/>
          </a:xfrm>
          <a:prstGeom prst="rightArrow">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27" name="圆角矩形 26"/>
          <p:cNvSpPr/>
          <p:nvPr/>
        </p:nvSpPr>
        <p:spPr bwMode="gray">
          <a:xfrm>
            <a:off x="5967984" y="2843539"/>
            <a:ext cx="359264" cy="1024876"/>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solidFill>
                  <a:srgbClr val="080808"/>
                </a:solidFill>
                <a:ea typeface="宋体" pitchFamily="2" charset="-122"/>
                <a:cs typeface="Arial" charset="0"/>
              </a:rPr>
              <a:t>分钟</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28" name="圆角矩形 27"/>
          <p:cNvSpPr/>
          <p:nvPr/>
        </p:nvSpPr>
        <p:spPr bwMode="gray">
          <a:xfrm>
            <a:off x="5967984" y="3866325"/>
            <a:ext cx="359264" cy="1024876"/>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solidFill>
                  <a:srgbClr val="080808"/>
                </a:solidFill>
                <a:ea typeface="宋体" pitchFamily="2" charset="-122"/>
                <a:cs typeface="Arial" charset="0"/>
              </a:rPr>
              <a:t>小时</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29" name="圆角矩形 28"/>
          <p:cNvSpPr/>
          <p:nvPr/>
        </p:nvSpPr>
        <p:spPr bwMode="gray">
          <a:xfrm>
            <a:off x="5967984" y="4895245"/>
            <a:ext cx="359264" cy="1024876"/>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noProof="0" dirty="0">
                <a:solidFill>
                  <a:srgbClr val="080808"/>
                </a:solidFill>
                <a:ea typeface="宋体" pitchFamily="2" charset="-122"/>
                <a:cs typeface="Arial" charset="0"/>
              </a:rPr>
              <a:t>秒</a:t>
            </a: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30" name="右箭头 29"/>
          <p:cNvSpPr/>
          <p:nvPr/>
        </p:nvSpPr>
        <p:spPr bwMode="gray">
          <a:xfrm>
            <a:off x="6360613" y="4027404"/>
            <a:ext cx="574630" cy="573024"/>
          </a:xfrm>
          <a:prstGeom prst="rightArrow">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32" name="圆角矩形 53"/>
          <p:cNvSpPr>
            <a:spLocks noChangeArrowheads="1"/>
          </p:cNvSpPr>
          <p:nvPr/>
        </p:nvSpPr>
        <p:spPr bwMode="auto">
          <a:xfrm>
            <a:off x="7027246" y="3147357"/>
            <a:ext cx="1822704" cy="103704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lnSpc>
                <a:spcPct val="120000"/>
              </a:lnSpc>
              <a:spcBef>
                <a:spcPct val="0"/>
              </a:spcBef>
              <a:spcAft>
                <a:spcPct val="0"/>
              </a:spcAft>
              <a:buClrTx/>
              <a:buSzTx/>
              <a:buFontTx/>
              <a:buNone/>
            </a:pPr>
            <a:r>
              <a:rPr lang="zh-CN" altLang="en-US" sz="1600" b="0" dirty="0">
                <a:solidFill>
                  <a:srgbClr val="C00000"/>
                </a:solidFill>
                <a:latin typeface="微软雅黑" charset="-122"/>
                <a:ea typeface="微软雅黑" charset="-122"/>
              </a:rPr>
              <a:t>优化调度</a:t>
            </a:r>
            <a:endParaRPr lang="en-US" altLang="zh-CN" sz="1600" b="0" dirty="0">
              <a:solidFill>
                <a:srgbClr val="C00000"/>
              </a:solidFill>
              <a:latin typeface="微软雅黑" charset="-122"/>
              <a:ea typeface="微软雅黑" charset="-122"/>
            </a:endParaRPr>
          </a:p>
        </p:txBody>
      </p:sp>
      <p:sp>
        <p:nvSpPr>
          <p:cNvPr id="33" name="圆角矩形 53"/>
          <p:cNvSpPr>
            <a:spLocks noChangeArrowheads="1"/>
          </p:cNvSpPr>
          <p:nvPr/>
        </p:nvSpPr>
        <p:spPr bwMode="auto">
          <a:xfrm>
            <a:off x="7027246" y="4331443"/>
            <a:ext cx="1822704" cy="103704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lnSpc>
                <a:spcPct val="120000"/>
              </a:lnSpc>
              <a:spcBef>
                <a:spcPct val="0"/>
              </a:spcBef>
              <a:spcAft>
                <a:spcPct val="0"/>
              </a:spcAft>
              <a:buClrTx/>
              <a:buSzTx/>
              <a:buFontTx/>
              <a:buNone/>
            </a:pPr>
            <a:r>
              <a:rPr lang="zh-CN" altLang="en-US" sz="1600" b="0" dirty="0">
                <a:solidFill>
                  <a:srgbClr val="C00000"/>
                </a:solidFill>
                <a:latin typeface="微软雅黑" charset="-122"/>
                <a:ea typeface="微软雅黑" charset="-122"/>
              </a:rPr>
              <a:t>优化配置</a:t>
            </a:r>
            <a:endParaRPr lang="en-US" altLang="zh-CN" sz="1600" b="0" dirty="0">
              <a:solidFill>
                <a:srgbClr val="C00000"/>
              </a:solidFill>
              <a:latin typeface="微软雅黑" charset="-122"/>
              <a:ea typeface="微软雅黑" charset="-122"/>
            </a:endParaRPr>
          </a:p>
        </p:txBody>
      </p:sp>
    </p:spTree>
    <p:extLst>
      <p:ext uri="{BB962C8B-B14F-4D97-AF65-F5344CB8AC3E}">
        <p14:creationId xmlns:p14="http://schemas.microsoft.com/office/powerpoint/2010/main" val="2228892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1447800" y="836613"/>
            <a:ext cx="7870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dirty="0">
                <a:solidFill>
                  <a:srgbClr val="000000"/>
                </a:solidFill>
                <a:latin typeface="微软雅黑" panose="020B0503020204020204" pitchFamily="34" charset="-122"/>
                <a:ea typeface="微软雅黑" panose="020B0503020204020204" pitchFamily="34" charset="-122"/>
                <a:sym typeface="+mn-ea"/>
              </a:rPr>
              <a:t>研究内容</a:t>
            </a:r>
            <a:r>
              <a:rPr lang="en-US" altLang="zh-CN" sz="2000" dirty="0">
                <a:solidFill>
                  <a:srgbClr val="000000"/>
                </a:solidFill>
                <a:latin typeface="微软雅黑" panose="020B0503020204020204" pitchFamily="34" charset="-122"/>
                <a:ea typeface="微软雅黑" panose="020B0503020204020204" pitchFamily="34" charset="-122"/>
                <a:sym typeface="+mn-ea"/>
              </a:rPr>
              <a:t>4</a:t>
            </a:r>
            <a:r>
              <a:rPr lang="zh-CN" altLang="en-US" sz="2000" dirty="0">
                <a:solidFill>
                  <a:srgbClr val="000000"/>
                </a:solidFill>
                <a:latin typeface="微软雅黑" panose="020B0503020204020204" pitchFamily="34" charset="-122"/>
                <a:ea typeface="微软雅黑" panose="020B0503020204020204" pitchFamily="34" charset="-122"/>
                <a:sym typeface="+mn-ea"/>
              </a:rPr>
              <a:t>：氢电耦合直流互联系统实时仿真验证技术</a:t>
            </a:r>
          </a:p>
        </p:txBody>
      </p:sp>
      <p:sp>
        <p:nvSpPr>
          <p:cNvPr id="6" name="圆角矩形 53"/>
          <p:cNvSpPr>
            <a:spLocks noChangeArrowheads="1"/>
          </p:cNvSpPr>
          <p:nvPr/>
        </p:nvSpPr>
        <p:spPr bwMode="auto">
          <a:xfrm>
            <a:off x="120650" y="1391445"/>
            <a:ext cx="8921750" cy="967708"/>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just">
              <a:lnSpc>
                <a:spcPct val="120000"/>
              </a:lnSpc>
              <a:spcBef>
                <a:spcPct val="0"/>
              </a:spcBef>
              <a:spcAft>
                <a:spcPct val="0"/>
              </a:spcAft>
              <a:buClrTx/>
              <a:buSzTx/>
              <a:buFontTx/>
              <a:buNone/>
            </a:pPr>
            <a:r>
              <a:rPr lang="zh-CN" altLang="en-US" sz="1800" dirty="0">
                <a:solidFill>
                  <a:srgbClr val="3E3E3E"/>
                </a:solidFill>
                <a:latin typeface="微软雅黑" charset="-122"/>
                <a:ea typeface="微软雅黑" charset="-122"/>
              </a:rPr>
              <a:t>用户配置文件用来定义系统仿真过程的时间参数、算法参数和功能模块，本平台支持暂态和稳态仿真。同时本平台支持稳定性分析、优化配置等在内的多种功能模块</a:t>
            </a:r>
            <a:endParaRPr lang="en-US" altLang="zh-CN" sz="1800" b="0" dirty="0">
              <a:solidFill>
                <a:srgbClr val="C00000"/>
              </a:solidFill>
              <a:latin typeface="微软雅黑" charset="-122"/>
              <a:ea typeface="微软雅黑" charset="-122"/>
            </a:endParaRPr>
          </a:p>
        </p:txBody>
      </p:sp>
      <p:sp>
        <p:nvSpPr>
          <p:cNvPr id="7"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p:sp>
        <p:nvSpPr>
          <p:cNvPr id="8" name="圆角矩形 7"/>
          <p:cNvSpPr/>
          <p:nvPr/>
        </p:nvSpPr>
        <p:spPr bwMode="gray">
          <a:xfrm>
            <a:off x="251714" y="2444496"/>
            <a:ext cx="594993" cy="4167729"/>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noProof="0" dirty="0">
                <a:solidFill>
                  <a:srgbClr val="080808"/>
                </a:solidFill>
                <a:ea typeface="宋体" pitchFamily="2" charset="-122"/>
                <a:cs typeface="Arial" charset="0"/>
              </a:rPr>
              <a:t>用</a:t>
            </a:r>
            <a:endParaRPr lang="en-US" altLang="zh-CN" sz="1400" kern="0" noProof="0" dirty="0">
              <a:solidFill>
                <a:srgbClr val="080808"/>
              </a:solidFill>
              <a:ea typeface="宋体" pitchFamily="2" charset="-122"/>
              <a:cs typeface="Arial" charset="0"/>
            </a:endParaRPr>
          </a:p>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noProof="0" dirty="0">
                <a:solidFill>
                  <a:srgbClr val="080808"/>
                </a:solidFill>
                <a:ea typeface="宋体" pitchFamily="2" charset="-122"/>
                <a:cs typeface="Arial" charset="0"/>
              </a:rPr>
              <a:t>户</a:t>
            </a:r>
            <a:endParaRPr kumimoji="0" lang="en-US" altLang="zh-CN" sz="1400" b="1" i="0" u="none" strike="noStrike" kern="0" cap="none" spc="0" normalizeH="0" baseline="0" noProof="0" dirty="0">
              <a:ln>
                <a:noFill/>
              </a:ln>
              <a:solidFill>
                <a:srgbClr val="080808"/>
              </a:solidFill>
              <a:effectLst/>
              <a:uLnTx/>
              <a:uFillTx/>
              <a:ea typeface="宋体" pitchFamily="2" charset="-122"/>
              <a:cs typeface="Arial" charset="0"/>
            </a:endParaRPr>
          </a:p>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配</a:t>
            </a:r>
            <a:endParaRPr kumimoji="0" lang="en-US" altLang="zh-CN" sz="1400" b="1" i="0" u="none" strike="noStrike" kern="0" cap="none" spc="0" normalizeH="0" baseline="0" noProof="0" dirty="0">
              <a:ln>
                <a:noFill/>
              </a:ln>
              <a:solidFill>
                <a:srgbClr val="080808"/>
              </a:solidFill>
              <a:effectLst/>
              <a:uLnTx/>
              <a:uFillTx/>
              <a:ea typeface="宋体" pitchFamily="2" charset="-122"/>
              <a:cs typeface="Arial" charset="0"/>
            </a:endParaRPr>
          </a:p>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置</a:t>
            </a:r>
            <a:endParaRPr kumimoji="0" lang="en-US" altLang="zh-CN" sz="1400" b="1" i="0" u="none" strike="noStrike" kern="0" cap="none" spc="0" normalizeH="0" baseline="0" noProof="0" dirty="0">
              <a:ln>
                <a:noFill/>
              </a:ln>
              <a:solidFill>
                <a:srgbClr val="080808"/>
              </a:solidFill>
              <a:effectLst/>
              <a:uLnTx/>
              <a:uFillTx/>
              <a:ea typeface="宋体" pitchFamily="2" charset="-122"/>
              <a:cs typeface="Arial" charset="0"/>
            </a:endParaRPr>
          </a:p>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文</a:t>
            </a:r>
            <a:endParaRPr kumimoji="0" lang="en-US" altLang="zh-CN" sz="1400" b="1" i="0" u="none" strike="noStrike" kern="0" cap="none" spc="0" normalizeH="0" baseline="0" noProof="0" dirty="0">
              <a:ln>
                <a:noFill/>
              </a:ln>
              <a:solidFill>
                <a:srgbClr val="080808"/>
              </a:solidFill>
              <a:effectLst/>
              <a:uLnTx/>
              <a:uFillTx/>
              <a:ea typeface="宋体" pitchFamily="2" charset="-122"/>
              <a:cs typeface="Arial" charset="0"/>
            </a:endParaRPr>
          </a:p>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rPr>
              <a:t>件</a:t>
            </a:r>
          </a:p>
        </p:txBody>
      </p:sp>
      <p:sp>
        <p:nvSpPr>
          <p:cNvPr id="9" name="圆角矩形 8"/>
          <p:cNvSpPr/>
          <p:nvPr/>
        </p:nvSpPr>
        <p:spPr bwMode="gray">
          <a:xfrm>
            <a:off x="1686749" y="2448768"/>
            <a:ext cx="681314" cy="1192881"/>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noProof="0" dirty="0">
                <a:solidFill>
                  <a:srgbClr val="080808"/>
                </a:solidFill>
                <a:ea typeface="宋体" pitchFamily="2" charset="-122"/>
                <a:cs typeface="Arial" charset="0"/>
              </a:rPr>
              <a:t>仿真类型</a:t>
            </a:r>
            <a:endParaRPr lang="en-US" altLang="zh-CN" sz="1400" kern="0" noProof="0" dirty="0">
              <a:solidFill>
                <a:srgbClr val="080808"/>
              </a:solidFill>
              <a:ea typeface="宋体" pitchFamily="2" charset="-122"/>
              <a:cs typeface="Arial" charset="0"/>
            </a:endParaRPr>
          </a:p>
        </p:txBody>
      </p:sp>
      <p:sp>
        <p:nvSpPr>
          <p:cNvPr id="10" name="圆角矩形 9"/>
          <p:cNvSpPr/>
          <p:nvPr/>
        </p:nvSpPr>
        <p:spPr bwMode="gray">
          <a:xfrm>
            <a:off x="1686748" y="5510112"/>
            <a:ext cx="681315" cy="1024801"/>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noProof="0" dirty="0">
                <a:solidFill>
                  <a:srgbClr val="080808"/>
                </a:solidFill>
                <a:ea typeface="宋体" pitchFamily="2" charset="-122"/>
                <a:cs typeface="Arial" charset="0"/>
              </a:rPr>
              <a:t>优化配置预设</a:t>
            </a:r>
            <a:endParaRPr lang="en-US" altLang="zh-CN" sz="1400" kern="0" noProof="0" dirty="0">
              <a:solidFill>
                <a:srgbClr val="080808"/>
              </a:solidFill>
              <a:ea typeface="宋体" pitchFamily="2" charset="-122"/>
              <a:cs typeface="Arial" charset="0"/>
            </a:endParaRPr>
          </a:p>
        </p:txBody>
      </p:sp>
      <p:sp>
        <p:nvSpPr>
          <p:cNvPr id="11" name="圆角矩形 10"/>
          <p:cNvSpPr/>
          <p:nvPr/>
        </p:nvSpPr>
        <p:spPr bwMode="gray">
          <a:xfrm>
            <a:off x="1686748" y="3764172"/>
            <a:ext cx="681314" cy="1537602"/>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solidFill>
                  <a:srgbClr val="080808"/>
                </a:solidFill>
                <a:ea typeface="宋体" pitchFamily="2" charset="-122"/>
                <a:cs typeface="Arial" charset="0"/>
              </a:rPr>
              <a:t>稳定</a:t>
            </a:r>
            <a:r>
              <a:rPr lang="zh-CN" altLang="en-US" sz="1400" kern="0" noProof="0" dirty="0">
                <a:solidFill>
                  <a:srgbClr val="080808"/>
                </a:solidFill>
                <a:ea typeface="宋体" pitchFamily="2" charset="-122"/>
                <a:cs typeface="Arial" charset="0"/>
              </a:rPr>
              <a:t>性分析预设</a:t>
            </a:r>
            <a:endParaRPr lang="en-US" altLang="zh-CN" sz="1400" kern="0" noProof="0" dirty="0">
              <a:solidFill>
                <a:srgbClr val="080808"/>
              </a:solidFill>
              <a:ea typeface="宋体" pitchFamily="2" charset="-122"/>
              <a:cs typeface="Arial" charset="0"/>
            </a:endParaRPr>
          </a:p>
        </p:txBody>
      </p:sp>
      <p:sp>
        <p:nvSpPr>
          <p:cNvPr id="12" name="右箭头 11"/>
          <p:cNvSpPr/>
          <p:nvPr/>
        </p:nvSpPr>
        <p:spPr bwMode="gray">
          <a:xfrm>
            <a:off x="1005840" y="4209143"/>
            <a:ext cx="574630" cy="573024"/>
          </a:xfrm>
          <a:prstGeom prst="rightArrow">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endParaRPr kumimoji="0" lang="zh-CN" altLang="en-US" sz="1400" b="1" i="0" u="none" strike="noStrike" kern="0" cap="none" spc="0" normalizeH="0" baseline="0" noProof="0" dirty="0">
              <a:ln>
                <a:noFill/>
              </a:ln>
              <a:solidFill>
                <a:srgbClr val="080808"/>
              </a:solidFill>
              <a:effectLst/>
              <a:uLnTx/>
              <a:uFillTx/>
              <a:ea typeface="宋体" pitchFamily="2" charset="-122"/>
              <a:cs typeface="Arial" charset="0"/>
            </a:endParaRPr>
          </a:p>
        </p:txBody>
      </p:sp>
      <p:sp>
        <p:nvSpPr>
          <p:cNvPr id="13" name="圆角矩形 53"/>
          <p:cNvSpPr>
            <a:spLocks noChangeArrowheads="1"/>
          </p:cNvSpPr>
          <p:nvPr/>
        </p:nvSpPr>
        <p:spPr bwMode="auto">
          <a:xfrm>
            <a:off x="2390335" y="2532601"/>
            <a:ext cx="1140839" cy="477423"/>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just">
              <a:lnSpc>
                <a:spcPct val="120000"/>
              </a:lnSpc>
              <a:spcBef>
                <a:spcPct val="0"/>
              </a:spcBef>
              <a:spcAft>
                <a:spcPct val="0"/>
              </a:spcAft>
              <a:buClrTx/>
              <a:buSzTx/>
              <a:buFontTx/>
              <a:buNone/>
            </a:pPr>
            <a:r>
              <a:rPr lang="zh-CN" altLang="en-US" sz="1600" b="0" dirty="0">
                <a:solidFill>
                  <a:srgbClr val="C00000"/>
                </a:solidFill>
                <a:latin typeface="微软雅黑" charset="-122"/>
                <a:ea typeface="微软雅黑" charset="-122"/>
              </a:rPr>
              <a:t>暂态仿真</a:t>
            </a:r>
            <a:endParaRPr lang="en-US" altLang="zh-CN" sz="1600" b="0" dirty="0">
              <a:solidFill>
                <a:srgbClr val="C00000"/>
              </a:solidFill>
              <a:latin typeface="微软雅黑" charset="-122"/>
              <a:ea typeface="微软雅黑" charset="-122"/>
            </a:endParaRPr>
          </a:p>
        </p:txBody>
      </p:sp>
      <p:sp>
        <p:nvSpPr>
          <p:cNvPr id="14" name="圆角矩形 53"/>
          <p:cNvSpPr>
            <a:spLocks noChangeArrowheads="1"/>
          </p:cNvSpPr>
          <p:nvPr/>
        </p:nvSpPr>
        <p:spPr bwMode="auto">
          <a:xfrm>
            <a:off x="3822211" y="4217390"/>
            <a:ext cx="2441784" cy="484731"/>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just">
              <a:lnSpc>
                <a:spcPct val="120000"/>
              </a:lnSpc>
              <a:spcBef>
                <a:spcPct val="0"/>
              </a:spcBef>
              <a:spcAft>
                <a:spcPct val="0"/>
              </a:spcAft>
              <a:buClrTx/>
              <a:buSzTx/>
              <a:buFontTx/>
              <a:buNone/>
            </a:pPr>
            <a:r>
              <a:rPr lang="zh-CN" altLang="en-US" sz="1600" b="0" dirty="0">
                <a:solidFill>
                  <a:srgbClr val="C00000"/>
                </a:solidFill>
                <a:latin typeface="微软雅黑" charset="-122"/>
                <a:ea typeface="微软雅黑" charset="-122"/>
              </a:rPr>
              <a:t>基于广义动态阻抗模型</a:t>
            </a:r>
            <a:endParaRPr lang="en-US" altLang="zh-CN" sz="1600" b="0" dirty="0">
              <a:solidFill>
                <a:srgbClr val="C00000"/>
              </a:solidFill>
              <a:latin typeface="微软雅黑" charset="-122"/>
              <a:ea typeface="微软雅黑" charset="-122"/>
            </a:endParaRPr>
          </a:p>
        </p:txBody>
      </p:sp>
      <p:sp>
        <p:nvSpPr>
          <p:cNvPr id="15" name="圆角矩形 53"/>
          <p:cNvSpPr>
            <a:spLocks noChangeArrowheads="1"/>
          </p:cNvSpPr>
          <p:nvPr/>
        </p:nvSpPr>
        <p:spPr bwMode="auto">
          <a:xfrm>
            <a:off x="2390335" y="3078676"/>
            <a:ext cx="1140839" cy="477423"/>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just">
              <a:lnSpc>
                <a:spcPct val="120000"/>
              </a:lnSpc>
              <a:spcBef>
                <a:spcPct val="0"/>
              </a:spcBef>
              <a:spcAft>
                <a:spcPct val="0"/>
              </a:spcAft>
              <a:buClrTx/>
              <a:buSzTx/>
              <a:buFontTx/>
              <a:buNone/>
            </a:pPr>
            <a:r>
              <a:rPr lang="zh-CN" altLang="en-US" sz="1600" b="0" dirty="0">
                <a:solidFill>
                  <a:srgbClr val="C00000"/>
                </a:solidFill>
                <a:latin typeface="微软雅黑" charset="-122"/>
                <a:ea typeface="微软雅黑" charset="-122"/>
              </a:rPr>
              <a:t>稳态仿真</a:t>
            </a:r>
            <a:endParaRPr lang="en-US" altLang="zh-CN" sz="1600" b="0" dirty="0">
              <a:solidFill>
                <a:srgbClr val="C00000"/>
              </a:solidFill>
              <a:latin typeface="微软雅黑" charset="-122"/>
              <a:ea typeface="微软雅黑" charset="-122"/>
            </a:endParaRPr>
          </a:p>
        </p:txBody>
      </p:sp>
      <p:sp>
        <p:nvSpPr>
          <p:cNvPr id="16" name="圆角矩形 53"/>
          <p:cNvSpPr>
            <a:spLocks noChangeArrowheads="1"/>
          </p:cNvSpPr>
          <p:nvPr/>
        </p:nvSpPr>
        <p:spPr bwMode="auto">
          <a:xfrm>
            <a:off x="2420512" y="5510378"/>
            <a:ext cx="3357600" cy="1034328"/>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just">
              <a:lnSpc>
                <a:spcPct val="120000"/>
              </a:lnSpc>
              <a:spcBef>
                <a:spcPct val="0"/>
              </a:spcBef>
              <a:spcAft>
                <a:spcPct val="0"/>
              </a:spcAft>
              <a:buClrTx/>
              <a:buSzTx/>
              <a:buFontTx/>
              <a:buNone/>
            </a:pPr>
            <a:endParaRPr lang="en-US" altLang="zh-CN" sz="1600" b="0" dirty="0">
              <a:solidFill>
                <a:srgbClr val="C00000"/>
              </a:solidFill>
              <a:latin typeface="微软雅黑" charset="-122"/>
              <a:ea typeface="微软雅黑" charset="-122"/>
            </a:endParaRPr>
          </a:p>
        </p:txBody>
      </p:sp>
      <p:sp>
        <p:nvSpPr>
          <p:cNvPr id="19" name="圆角矩形 53"/>
          <p:cNvSpPr>
            <a:spLocks noChangeArrowheads="1"/>
          </p:cNvSpPr>
          <p:nvPr/>
        </p:nvSpPr>
        <p:spPr bwMode="auto">
          <a:xfrm>
            <a:off x="2420510" y="4224698"/>
            <a:ext cx="1367711" cy="477423"/>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just">
              <a:lnSpc>
                <a:spcPct val="120000"/>
              </a:lnSpc>
              <a:spcBef>
                <a:spcPct val="0"/>
              </a:spcBef>
              <a:spcAft>
                <a:spcPct val="0"/>
              </a:spcAft>
              <a:buClrTx/>
              <a:buSzTx/>
              <a:buFontTx/>
              <a:buNone/>
            </a:pPr>
            <a:r>
              <a:rPr lang="zh-CN" altLang="en-US" sz="1600" b="0" dirty="0">
                <a:solidFill>
                  <a:srgbClr val="C00000"/>
                </a:solidFill>
                <a:latin typeface="微软雅黑" charset="-122"/>
                <a:ea typeface="微软雅黑" charset="-122"/>
              </a:rPr>
              <a:t>小干扰稳定</a:t>
            </a:r>
            <a:endParaRPr lang="en-US" altLang="zh-CN" sz="1600" b="0" dirty="0">
              <a:solidFill>
                <a:srgbClr val="C00000"/>
              </a:solidFill>
              <a:latin typeface="微软雅黑" charset="-122"/>
              <a:ea typeface="微软雅黑" charset="-122"/>
            </a:endParaRPr>
          </a:p>
        </p:txBody>
      </p:sp>
      <p:sp>
        <p:nvSpPr>
          <p:cNvPr id="20" name="圆角矩形 53"/>
          <p:cNvSpPr>
            <a:spLocks noChangeArrowheads="1"/>
          </p:cNvSpPr>
          <p:nvPr/>
        </p:nvSpPr>
        <p:spPr bwMode="auto">
          <a:xfrm>
            <a:off x="2420511" y="4753442"/>
            <a:ext cx="1367710" cy="477423"/>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just">
              <a:lnSpc>
                <a:spcPct val="120000"/>
              </a:lnSpc>
              <a:spcBef>
                <a:spcPct val="0"/>
              </a:spcBef>
              <a:spcAft>
                <a:spcPct val="0"/>
              </a:spcAft>
              <a:buClrTx/>
              <a:buSzTx/>
              <a:buFontTx/>
              <a:buNone/>
            </a:pPr>
            <a:r>
              <a:rPr lang="zh-CN" altLang="en-US" sz="1600" b="0" dirty="0">
                <a:solidFill>
                  <a:srgbClr val="C00000"/>
                </a:solidFill>
                <a:latin typeface="微软雅黑" charset="-122"/>
                <a:ea typeface="微软雅黑" charset="-122"/>
              </a:rPr>
              <a:t>大干扰稳定</a:t>
            </a:r>
            <a:endParaRPr lang="en-US" altLang="zh-CN" sz="1600" b="0" dirty="0">
              <a:solidFill>
                <a:srgbClr val="C00000"/>
              </a:solidFill>
              <a:latin typeface="微软雅黑" charset="-122"/>
              <a:ea typeface="微软雅黑" charset="-122"/>
            </a:endParaRPr>
          </a:p>
        </p:txBody>
      </p:sp>
      <p:sp>
        <p:nvSpPr>
          <p:cNvPr id="21" name="圆角矩形 53"/>
          <p:cNvSpPr>
            <a:spLocks noChangeArrowheads="1"/>
          </p:cNvSpPr>
          <p:nvPr/>
        </p:nvSpPr>
        <p:spPr bwMode="auto">
          <a:xfrm>
            <a:off x="6252680" y="4213051"/>
            <a:ext cx="1039073" cy="484731"/>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just">
              <a:lnSpc>
                <a:spcPct val="120000"/>
              </a:lnSpc>
              <a:spcBef>
                <a:spcPct val="0"/>
              </a:spcBef>
              <a:spcAft>
                <a:spcPct val="0"/>
              </a:spcAft>
              <a:buClrTx/>
              <a:buSzTx/>
              <a:buFontTx/>
              <a:buNone/>
            </a:pPr>
            <a:r>
              <a:rPr lang="zh-CN" altLang="en-US" sz="1600" b="0" dirty="0">
                <a:solidFill>
                  <a:srgbClr val="C00000"/>
                </a:solidFill>
                <a:latin typeface="微软雅黑" charset="-122"/>
                <a:ea typeface="微软雅黑" charset="-122"/>
              </a:rPr>
              <a:t>负荷增减</a:t>
            </a:r>
            <a:endParaRPr lang="en-US" altLang="zh-CN" sz="1600" b="0" dirty="0">
              <a:solidFill>
                <a:srgbClr val="C00000"/>
              </a:solidFill>
              <a:latin typeface="微软雅黑" charset="-122"/>
              <a:ea typeface="微软雅黑" charset="-122"/>
            </a:endParaRPr>
          </a:p>
        </p:txBody>
      </p:sp>
      <p:sp>
        <p:nvSpPr>
          <p:cNvPr id="22" name="圆角矩形 21"/>
          <p:cNvSpPr/>
          <p:nvPr/>
        </p:nvSpPr>
        <p:spPr bwMode="gray">
          <a:xfrm>
            <a:off x="2368062" y="3775818"/>
            <a:ext cx="1420160" cy="422386"/>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solidFill>
                  <a:srgbClr val="080808"/>
                </a:solidFill>
                <a:ea typeface="宋体" pitchFamily="2" charset="-122"/>
                <a:cs typeface="Arial" charset="0"/>
              </a:rPr>
              <a:t>稳定分析类型</a:t>
            </a:r>
            <a:endParaRPr lang="en-US" altLang="zh-CN" sz="1400" kern="0" noProof="0" dirty="0">
              <a:solidFill>
                <a:srgbClr val="080808"/>
              </a:solidFill>
              <a:ea typeface="宋体" pitchFamily="2" charset="-122"/>
              <a:cs typeface="Arial" charset="0"/>
            </a:endParaRPr>
          </a:p>
        </p:txBody>
      </p:sp>
      <p:sp>
        <p:nvSpPr>
          <p:cNvPr id="23" name="圆角矩形 22"/>
          <p:cNvSpPr/>
          <p:nvPr/>
        </p:nvSpPr>
        <p:spPr bwMode="gray">
          <a:xfrm>
            <a:off x="3799538" y="3777688"/>
            <a:ext cx="2441806" cy="422386"/>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noProof="0" dirty="0">
                <a:solidFill>
                  <a:srgbClr val="080808"/>
                </a:solidFill>
                <a:ea typeface="宋体" pitchFamily="2" charset="-122"/>
                <a:cs typeface="Arial" charset="0"/>
              </a:rPr>
              <a:t>稳定分析方法</a:t>
            </a:r>
            <a:endParaRPr lang="en-US" altLang="zh-CN" sz="1400" kern="0" noProof="0" dirty="0">
              <a:solidFill>
                <a:srgbClr val="080808"/>
              </a:solidFill>
              <a:ea typeface="宋体" pitchFamily="2" charset="-122"/>
              <a:cs typeface="Arial" charset="0"/>
            </a:endParaRPr>
          </a:p>
        </p:txBody>
      </p:sp>
      <p:sp>
        <p:nvSpPr>
          <p:cNvPr id="24" name="圆角矩形 23"/>
          <p:cNvSpPr/>
          <p:nvPr/>
        </p:nvSpPr>
        <p:spPr bwMode="gray">
          <a:xfrm>
            <a:off x="6241345" y="3764171"/>
            <a:ext cx="2278091" cy="422386"/>
          </a:xfrm>
          <a:prstGeom prst="roundRect">
            <a:avLst/>
          </a:prstGeom>
          <a:gradFill rotWithShape="1">
            <a:gsLst>
              <a:gs pos="0">
                <a:srgbClr val="CFD49C"/>
              </a:gs>
              <a:gs pos="100000">
                <a:srgbClr val="F0F1E0"/>
              </a:gs>
            </a:gsLst>
            <a:lin ang="0" scaled="1"/>
          </a:gradFill>
          <a:ln w="9525">
            <a:noFill/>
            <a:miter lim="800000"/>
            <a:headEnd/>
            <a:tailEnd/>
          </a:ln>
        </p:spPr>
        <p:txBody>
          <a:bodyPr rtlCol="0" anchor="ctr"/>
          <a:lstStyle/>
          <a:p>
            <a: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pPr>
            <a:r>
              <a:rPr lang="zh-CN" altLang="en-US" sz="1400" kern="0" dirty="0">
                <a:solidFill>
                  <a:srgbClr val="080808"/>
                </a:solidFill>
                <a:ea typeface="宋体" pitchFamily="2" charset="-122"/>
                <a:cs typeface="Arial" charset="0"/>
              </a:rPr>
              <a:t>稳定分析场景</a:t>
            </a:r>
            <a:endParaRPr lang="en-US" altLang="zh-CN" sz="1400" kern="0" noProof="0" dirty="0">
              <a:solidFill>
                <a:srgbClr val="080808"/>
              </a:solidFill>
              <a:ea typeface="宋体" pitchFamily="2" charset="-122"/>
              <a:cs typeface="Arial" charset="0"/>
            </a:endParaRPr>
          </a:p>
        </p:txBody>
      </p:sp>
      <p:sp>
        <p:nvSpPr>
          <p:cNvPr id="25" name="圆角矩形 53"/>
          <p:cNvSpPr>
            <a:spLocks noChangeArrowheads="1"/>
          </p:cNvSpPr>
          <p:nvPr/>
        </p:nvSpPr>
        <p:spPr bwMode="auto">
          <a:xfrm>
            <a:off x="7314403" y="4213051"/>
            <a:ext cx="1227686" cy="484731"/>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lang="zh-CN" altLang="en-US" sz="1600" b="0" dirty="0">
                <a:solidFill>
                  <a:srgbClr val="C00000"/>
                </a:solidFill>
                <a:latin typeface="微软雅黑" charset="-122"/>
                <a:ea typeface="微软雅黑" charset="-122"/>
              </a:rPr>
              <a:t>运行</a:t>
            </a:r>
            <a:r>
              <a:rPr lang="en-US" altLang="zh-CN" sz="1600" b="0" dirty="0">
                <a:solidFill>
                  <a:srgbClr val="C00000"/>
                </a:solidFill>
                <a:latin typeface="微软雅黑" charset="-122"/>
                <a:ea typeface="微软雅黑" charset="-122"/>
              </a:rPr>
              <a:t>/</a:t>
            </a:r>
            <a:r>
              <a:rPr lang="zh-CN" altLang="en-US" sz="1600" b="0" dirty="0">
                <a:solidFill>
                  <a:srgbClr val="C00000"/>
                </a:solidFill>
                <a:latin typeface="微软雅黑" charset="-122"/>
                <a:ea typeface="微软雅黑" charset="-122"/>
              </a:rPr>
              <a:t>线路参数微变</a:t>
            </a:r>
            <a:endParaRPr lang="en-US" altLang="zh-CN" sz="1600" b="0" dirty="0">
              <a:solidFill>
                <a:srgbClr val="C00000"/>
              </a:solidFill>
              <a:latin typeface="微软雅黑" charset="-122"/>
              <a:ea typeface="微软雅黑" charset="-122"/>
            </a:endParaRPr>
          </a:p>
        </p:txBody>
      </p:sp>
      <p:sp>
        <p:nvSpPr>
          <p:cNvPr id="26" name="圆角矩形 53"/>
          <p:cNvSpPr>
            <a:spLocks noChangeArrowheads="1"/>
          </p:cNvSpPr>
          <p:nvPr/>
        </p:nvSpPr>
        <p:spPr bwMode="auto">
          <a:xfrm>
            <a:off x="3833526" y="4746134"/>
            <a:ext cx="2532104" cy="484731"/>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lnSpc>
                <a:spcPct val="120000"/>
              </a:lnSpc>
              <a:spcBef>
                <a:spcPct val="0"/>
              </a:spcBef>
              <a:spcAft>
                <a:spcPct val="0"/>
              </a:spcAft>
              <a:buClrTx/>
              <a:buSzTx/>
              <a:buFontTx/>
              <a:buNone/>
            </a:pPr>
            <a:r>
              <a:rPr lang="zh-CN" altLang="en-US" sz="1600" b="0" dirty="0">
                <a:solidFill>
                  <a:srgbClr val="C00000"/>
                </a:solidFill>
                <a:latin typeface="微软雅黑" charset="-122"/>
                <a:ea typeface="微软雅黑" charset="-122"/>
              </a:rPr>
              <a:t>基于耦合因子非线性解耦</a:t>
            </a:r>
            <a:endParaRPr lang="en-US" altLang="zh-CN" sz="1600" b="0" dirty="0">
              <a:solidFill>
                <a:srgbClr val="C00000"/>
              </a:solidFill>
              <a:latin typeface="微软雅黑" charset="-122"/>
              <a:ea typeface="微软雅黑" charset="-122"/>
            </a:endParaRPr>
          </a:p>
        </p:txBody>
      </p:sp>
      <p:sp>
        <p:nvSpPr>
          <p:cNvPr id="27" name="圆角矩形 53"/>
          <p:cNvSpPr>
            <a:spLocks noChangeArrowheads="1"/>
          </p:cNvSpPr>
          <p:nvPr/>
        </p:nvSpPr>
        <p:spPr bwMode="auto">
          <a:xfrm>
            <a:off x="6263995" y="4741795"/>
            <a:ext cx="1039073" cy="484731"/>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just">
              <a:lnSpc>
                <a:spcPct val="120000"/>
              </a:lnSpc>
              <a:spcBef>
                <a:spcPct val="0"/>
              </a:spcBef>
              <a:spcAft>
                <a:spcPct val="0"/>
              </a:spcAft>
              <a:buClrTx/>
              <a:buSzTx/>
              <a:buFontTx/>
              <a:buNone/>
            </a:pPr>
            <a:r>
              <a:rPr lang="zh-CN" altLang="en-US" sz="1600" b="0" dirty="0">
                <a:solidFill>
                  <a:srgbClr val="C00000"/>
                </a:solidFill>
                <a:latin typeface="微软雅黑" charset="-122"/>
                <a:ea typeface="微软雅黑" charset="-122"/>
              </a:rPr>
              <a:t>负荷增减</a:t>
            </a:r>
            <a:endParaRPr lang="en-US" altLang="zh-CN" sz="1600" b="0" dirty="0">
              <a:solidFill>
                <a:srgbClr val="C00000"/>
              </a:solidFill>
              <a:latin typeface="微软雅黑" charset="-122"/>
              <a:ea typeface="微软雅黑" charset="-122"/>
            </a:endParaRPr>
          </a:p>
        </p:txBody>
      </p:sp>
      <p:sp>
        <p:nvSpPr>
          <p:cNvPr id="28" name="圆角矩形 53"/>
          <p:cNvSpPr>
            <a:spLocks noChangeArrowheads="1"/>
          </p:cNvSpPr>
          <p:nvPr/>
        </p:nvSpPr>
        <p:spPr bwMode="auto">
          <a:xfrm>
            <a:off x="7325718" y="4741795"/>
            <a:ext cx="1227686" cy="484731"/>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lang="zh-CN" altLang="en-US" sz="1600" b="0" dirty="0">
                <a:solidFill>
                  <a:srgbClr val="C00000"/>
                </a:solidFill>
                <a:latin typeface="微软雅黑" charset="-122"/>
                <a:ea typeface="微软雅黑" charset="-122"/>
              </a:rPr>
              <a:t>运行</a:t>
            </a:r>
            <a:r>
              <a:rPr lang="en-US" altLang="zh-CN" sz="1600" b="0" dirty="0">
                <a:solidFill>
                  <a:srgbClr val="C00000"/>
                </a:solidFill>
                <a:latin typeface="微软雅黑" charset="-122"/>
                <a:ea typeface="微软雅黑" charset="-122"/>
              </a:rPr>
              <a:t>/</a:t>
            </a:r>
            <a:r>
              <a:rPr lang="zh-CN" altLang="en-US" sz="1600" b="0" dirty="0">
                <a:solidFill>
                  <a:srgbClr val="C00000"/>
                </a:solidFill>
                <a:latin typeface="微软雅黑" charset="-122"/>
                <a:ea typeface="微软雅黑" charset="-122"/>
              </a:rPr>
              <a:t>线路参数微变</a:t>
            </a:r>
            <a:endParaRPr lang="en-US" altLang="zh-CN" sz="1600" b="0" dirty="0">
              <a:solidFill>
                <a:srgbClr val="C00000"/>
              </a:solidFill>
              <a:latin typeface="微软雅黑" charset="-122"/>
              <a:ea typeface="微软雅黑" charset="-122"/>
            </a:endParaRPr>
          </a:p>
        </p:txBody>
      </p:sp>
    </p:spTree>
    <p:extLst>
      <p:ext uri="{BB962C8B-B14F-4D97-AF65-F5344CB8AC3E}">
        <p14:creationId xmlns:p14="http://schemas.microsoft.com/office/powerpoint/2010/main" val="3093349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267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p:sp>
        <p:nvSpPr>
          <p:cNvPr id="37891" name="矩形 5"/>
          <p:cNvSpPr>
            <a:spLocks noChangeArrowheads="1"/>
          </p:cNvSpPr>
          <p:nvPr/>
        </p:nvSpPr>
        <p:spPr bwMode="auto">
          <a:xfrm>
            <a:off x="1447800" y="836613"/>
            <a:ext cx="7870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a:solidFill>
                  <a:srgbClr val="000000"/>
                </a:solidFill>
                <a:latin typeface="微软雅黑" panose="020B0503020204020204" pitchFamily="34" charset="-122"/>
                <a:ea typeface="微软雅黑" panose="020B0503020204020204" pitchFamily="34" charset="-122"/>
                <a:sym typeface="+mn-ea"/>
              </a:rPr>
              <a:t>研究内容</a:t>
            </a:r>
            <a:r>
              <a:rPr lang="en-US" altLang="zh-CN" sz="2000">
                <a:solidFill>
                  <a:srgbClr val="000000"/>
                </a:solidFill>
                <a:latin typeface="微软雅黑" panose="020B0503020204020204" pitchFamily="34" charset="-122"/>
                <a:ea typeface="微软雅黑" panose="020B0503020204020204" pitchFamily="34" charset="-122"/>
                <a:sym typeface="+mn-ea"/>
              </a:rPr>
              <a:t>4</a:t>
            </a:r>
            <a:r>
              <a:rPr lang="zh-CN" altLang="en-US" sz="2000">
                <a:solidFill>
                  <a:srgbClr val="000000"/>
                </a:solidFill>
                <a:latin typeface="微软雅黑" panose="020B0503020204020204" pitchFamily="34" charset="-122"/>
                <a:ea typeface="微软雅黑" panose="020B0503020204020204" pitchFamily="34" charset="-122"/>
                <a:sym typeface="+mn-ea"/>
              </a:rPr>
              <a:t>：氢电耦合直流互联系统实时仿真验证技术</a:t>
            </a:r>
          </a:p>
        </p:txBody>
      </p:sp>
      <p:sp>
        <p:nvSpPr>
          <p:cNvPr id="41" name="幻灯片编号占位符 3"/>
          <p:cNvSpPr>
            <a:spLocks noGrp="1"/>
          </p:cNvSpPr>
          <p:nvPr>
            <p:ph type="sldNum" sz="quarter" idx="12"/>
          </p:nvPr>
        </p:nvSpPr>
        <p:spPr>
          <a:xfrm>
            <a:off x="7010400" y="6248400"/>
            <a:ext cx="1905000" cy="457200"/>
          </a:xfrm>
        </p:spPr>
        <p:txBody>
          <a:bodyPr/>
          <a:lstStyle/>
          <a:p>
            <a:pPr>
              <a:defRPr/>
            </a:pPr>
            <a:endParaRPr lang="en-US" altLang="zh-CN" dirty="0"/>
          </a:p>
        </p:txBody>
      </p:sp>
      <p:sp>
        <p:nvSpPr>
          <p:cNvPr id="42" name="矩形 41"/>
          <p:cNvSpPr/>
          <p:nvPr/>
        </p:nvSpPr>
        <p:spPr bwMode="gray">
          <a:xfrm>
            <a:off x="653143" y="2469244"/>
            <a:ext cx="3689803" cy="4316185"/>
          </a:xfrm>
          <a:prstGeom prst="rect">
            <a:avLst/>
          </a:prstGeom>
          <a:solidFill>
            <a:schemeClr val="bg1"/>
          </a:solidFill>
          <a:ln w="9525">
            <a:no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400" kern="0" dirty="0">
              <a:solidFill>
                <a:srgbClr val="080808"/>
              </a:solidFill>
              <a:latin typeface="Arial" panose="020B0604020202020204" pitchFamily="34" charset="0"/>
              <a:ea typeface="宋体" pitchFamily="2" charset="-122"/>
              <a:cs typeface="Arial" charset="0"/>
            </a:endParaRPr>
          </a:p>
        </p:txBody>
      </p:sp>
      <p:sp>
        <p:nvSpPr>
          <p:cNvPr id="43" name="圆角矩形 53"/>
          <p:cNvSpPr>
            <a:spLocks noChangeArrowheads="1"/>
          </p:cNvSpPr>
          <p:nvPr/>
        </p:nvSpPr>
        <p:spPr bwMode="auto">
          <a:xfrm>
            <a:off x="329184" y="1420814"/>
            <a:ext cx="8528304" cy="963032"/>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just">
              <a:lnSpc>
                <a:spcPct val="120000"/>
              </a:lnSpc>
              <a:spcBef>
                <a:spcPct val="0"/>
              </a:spcBef>
              <a:spcAft>
                <a:spcPct val="0"/>
              </a:spcAft>
              <a:buClrTx/>
              <a:buSzTx/>
              <a:buNone/>
            </a:pPr>
            <a:r>
              <a:rPr lang="zh-CN" altLang="en-US" sz="1600" dirty="0">
                <a:solidFill>
                  <a:srgbClr val="3E3E3E"/>
                </a:solidFill>
                <a:latin typeface="微软雅黑" charset="-122"/>
                <a:ea typeface="微软雅黑" charset="-122"/>
              </a:rPr>
              <a:t>     设备模块中，光伏模块已完成</a:t>
            </a:r>
            <a:r>
              <a:rPr lang="zh-CN" altLang="en-US" sz="1600" dirty="0">
                <a:solidFill>
                  <a:srgbClr val="FF0000"/>
                </a:solidFill>
                <a:latin typeface="微软雅黑" charset="-122"/>
                <a:ea typeface="微软雅黑" charset="-122"/>
              </a:rPr>
              <a:t>单晶硅光伏电池、多晶硅光伏电池</a:t>
            </a:r>
            <a:r>
              <a:rPr lang="zh-CN" altLang="en-US" sz="1600" dirty="0">
                <a:solidFill>
                  <a:srgbClr val="3E3E3E"/>
                </a:solidFill>
                <a:latin typeface="微软雅黑" charset="-122"/>
                <a:ea typeface="微软雅黑" charset="-122"/>
              </a:rPr>
              <a:t>。通过与实际设备参数和曲线进行对比，模型误差小于</a:t>
            </a:r>
            <a:r>
              <a:rPr lang="en-US" altLang="zh-CN" sz="1600" dirty="0">
                <a:solidFill>
                  <a:srgbClr val="3E3E3E"/>
                </a:solidFill>
                <a:latin typeface="微软雅黑" charset="-122"/>
                <a:ea typeface="微软雅黑" charset="-122"/>
              </a:rPr>
              <a:t>5%</a:t>
            </a:r>
            <a:r>
              <a:rPr lang="zh-CN" altLang="en-US" sz="1600" dirty="0">
                <a:solidFill>
                  <a:srgbClr val="3E3E3E"/>
                </a:solidFill>
                <a:latin typeface="微软雅黑" charset="-122"/>
                <a:ea typeface="微软雅黑" charset="-122"/>
              </a:rPr>
              <a:t>，满足中期指标要求。</a:t>
            </a:r>
            <a:endParaRPr lang="en-US" altLang="zh-CN" sz="1600" dirty="0">
              <a:solidFill>
                <a:srgbClr val="3E3E3E"/>
              </a:solidFill>
              <a:latin typeface="微软雅黑" charset="-122"/>
              <a:ea typeface="微软雅黑" charset="-122"/>
            </a:endParaRPr>
          </a:p>
        </p:txBody>
      </p:sp>
      <p:sp>
        <p:nvSpPr>
          <p:cNvPr id="44" name="矩形 28"/>
          <p:cNvSpPr>
            <a:spLocks noChangeArrowheads="1"/>
          </p:cNvSpPr>
          <p:nvPr/>
        </p:nvSpPr>
        <p:spPr bwMode="auto">
          <a:xfrm>
            <a:off x="1350392" y="4445100"/>
            <a:ext cx="22124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400" b="0" dirty="0">
                <a:solidFill>
                  <a:srgbClr val="000000"/>
                </a:solidFill>
                <a:latin typeface="微软雅黑" charset="-122"/>
                <a:ea typeface="微软雅黑" charset="-122"/>
              </a:rPr>
              <a:t>本仿真软件 光伏特性曲线</a:t>
            </a:r>
            <a:endParaRPr kumimoji="0" lang="en-US" altLang="zh-CN" sz="1400" b="0" dirty="0">
              <a:solidFill>
                <a:srgbClr val="000000"/>
              </a:solidFill>
              <a:latin typeface="微软雅黑" charset="-122"/>
              <a:ea typeface="微软雅黑" charset="-122"/>
            </a:endParaRPr>
          </a:p>
        </p:txBody>
      </p:sp>
      <p:pic>
        <p:nvPicPr>
          <p:cNvPr id="45" name="图片 29"/>
          <p:cNvPicPr>
            <a:picLocks noChangeAspect="1"/>
          </p:cNvPicPr>
          <p:nvPr/>
        </p:nvPicPr>
        <p:blipFill>
          <a:blip r:embed="rId3" cstate="print">
            <a:extLst>
              <a:ext uri="{28A0092B-C50C-407E-A947-70E740481C1C}">
                <a14:useLocalDpi xmlns:a14="http://schemas.microsoft.com/office/drawing/2010/main" val="0"/>
              </a:ext>
            </a:extLst>
          </a:blip>
          <a:srcRect t="10426"/>
          <a:stretch>
            <a:fillRect/>
          </a:stretch>
        </p:blipFill>
        <p:spPr bwMode="auto">
          <a:xfrm>
            <a:off x="1196840" y="3056546"/>
            <a:ext cx="2700337" cy="1412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矩形 31"/>
          <p:cNvSpPr>
            <a:spLocks noChangeArrowheads="1"/>
          </p:cNvSpPr>
          <p:nvPr/>
        </p:nvSpPr>
        <p:spPr bwMode="auto">
          <a:xfrm>
            <a:off x="1544371" y="6408964"/>
            <a:ext cx="203292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400" b="0" dirty="0">
                <a:solidFill>
                  <a:srgbClr val="000000"/>
                </a:solidFill>
                <a:latin typeface="微软雅黑" charset="-122"/>
                <a:ea typeface="微软雅黑" charset="-122"/>
              </a:rPr>
              <a:t>实际设备</a:t>
            </a:r>
            <a:r>
              <a:rPr kumimoji="0" lang="en-US" altLang="zh-CN" sz="1400" b="0" dirty="0">
                <a:solidFill>
                  <a:srgbClr val="000000"/>
                </a:solidFill>
                <a:latin typeface="微软雅黑" charset="-122"/>
                <a:ea typeface="微软雅黑" charset="-122"/>
              </a:rPr>
              <a:t> </a:t>
            </a:r>
            <a:r>
              <a:rPr kumimoji="0" lang="zh-CN" altLang="en-US" sz="1400" b="0" dirty="0">
                <a:solidFill>
                  <a:srgbClr val="000000"/>
                </a:solidFill>
                <a:latin typeface="微软雅黑" charset="-122"/>
                <a:ea typeface="微软雅黑" charset="-122"/>
              </a:rPr>
              <a:t>光伏特性曲线</a:t>
            </a:r>
            <a:endParaRPr kumimoji="0" lang="en-US" altLang="zh-CN" sz="1400" b="0" dirty="0">
              <a:solidFill>
                <a:srgbClr val="000000"/>
              </a:solidFill>
              <a:latin typeface="微软雅黑" charset="-122"/>
              <a:ea typeface="微软雅黑" charset="-122"/>
            </a:endParaRPr>
          </a:p>
        </p:txBody>
      </p:sp>
      <p:sp>
        <p:nvSpPr>
          <p:cNvPr id="48" name="圆角矩形 53"/>
          <p:cNvSpPr>
            <a:spLocks noChangeArrowheads="1"/>
          </p:cNvSpPr>
          <p:nvPr/>
        </p:nvSpPr>
        <p:spPr bwMode="auto">
          <a:xfrm>
            <a:off x="980939" y="2523219"/>
            <a:ext cx="3132138" cy="52387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600" b="0" dirty="0">
                <a:solidFill>
                  <a:srgbClr val="000000"/>
                </a:solidFill>
                <a:latin typeface="微软雅黑" charset="-122"/>
                <a:ea typeface="微软雅黑" charset="-122"/>
              </a:rPr>
              <a:t>验证单晶硅光伏电池外特性曲线</a:t>
            </a:r>
            <a:endParaRPr kumimoji="0" lang="en-US" altLang="zh-CN" sz="1600" b="0" dirty="0">
              <a:solidFill>
                <a:srgbClr val="000000"/>
              </a:solidFill>
              <a:latin typeface="微软雅黑" charset="-122"/>
              <a:ea typeface="微软雅黑" charset="-122"/>
            </a:endParaRPr>
          </a:p>
        </p:txBody>
      </p:sp>
      <p:sp>
        <p:nvSpPr>
          <p:cNvPr id="50" name="矩形 28"/>
          <p:cNvSpPr>
            <a:spLocks noChangeArrowheads="1"/>
          </p:cNvSpPr>
          <p:nvPr/>
        </p:nvSpPr>
        <p:spPr bwMode="auto">
          <a:xfrm>
            <a:off x="5511343" y="4460501"/>
            <a:ext cx="22124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400" b="0" dirty="0">
                <a:solidFill>
                  <a:srgbClr val="000000"/>
                </a:solidFill>
                <a:latin typeface="微软雅黑" charset="-122"/>
                <a:ea typeface="微软雅黑" charset="-122"/>
              </a:rPr>
              <a:t>本仿真软件 光伏特性曲线</a:t>
            </a:r>
            <a:endParaRPr kumimoji="0" lang="en-US" altLang="zh-CN" sz="1400" b="0" dirty="0">
              <a:solidFill>
                <a:srgbClr val="000000"/>
              </a:solidFill>
              <a:latin typeface="微软雅黑" charset="-122"/>
              <a:ea typeface="微软雅黑" charset="-122"/>
            </a:endParaRPr>
          </a:p>
        </p:txBody>
      </p:sp>
      <p:sp>
        <p:nvSpPr>
          <p:cNvPr id="51" name="矩形 31"/>
          <p:cNvSpPr>
            <a:spLocks noChangeArrowheads="1"/>
          </p:cNvSpPr>
          <p:nvPr/>
        </p:nvSpPr>
        <p:spPr bwMode="auto">
          <a:xfrm>
            <a:off x="5601113" y="6397625"/>
            <a:ext cx="203292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400" b="0" dirty="0">
                <a:solidFill>
                  <a:srgbClr val="000000"/>
                </a:solidFill>
                <a:latin typeface="微软雅黑" charset="-122"/>
                <a:ea typeface="微软雅黑" charset="-122"/>
              </a:rPr>
              <a:t>实际设备</a:t>
            </a:r>
            <a:r>
              <a:rPr kumimoji="0" lang="en-US" altLang="zh-CN" sz="1400" b="0" dirty="0">
                <a:solidFill>
                  <a:srgbClr val="000000"/>
                </a:solidFill>
                <a:latin typeface="微软雅黑" charset="-122"/>
                <a:ea typeface="微软雅黑" charset="-122"/>
              </a:rPr>
              <a:t> </a:t>
            </a:r>
            <a:r>
              <a:rPr kumimoji="0" lang="zh-CN" altLang="en-US" sz="1400" b="0" dirty="0">
                <a:solidFill>
                  <a:srgbClr val="000000"/>
                </a:solidFill>
                <a:latin typeface="微软雅黑" charset="-122"/>
                <a:ea typeface="微软雅黑" charset="-122"/>
              </a:rPr>
              <a:t>光伏特性曲线</a:t>
            </a:r>
            <a:endParaRPr kumimoji="0" lang="en-US" altLang="zh-CN" sz="1400" b="0" dirty="0">
              <a:solidFill>
                <a:srgbClr val="000000"/>
              </a:solidFill>
              <a:latin typeface="微软雅黑" charset="-122"/>
              <a:ea typeface="微软雅黑" charset="-122"/>
            </a:endParaRPr>
          </a:p>
        </p:txBody>
      </p:sp>
      <p:sp>
        <p:nvSpPr>
          <p:cNvPr id="52" name="圆角矩形 53"/>
          <p:cNvSpPr>
            <a:spLocks noChangeArrowheads="1"/>
          </p:cNvSpPr>
          <p:nvPr/>
        </p:nvSpPr>
        <p:spPr bwMode="auto">
          <a:xfrm>
            <a:off x="5051507" y="2488915"/>
            <a:ext cx="3132138" cy="52387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600" b="0" dirty="0">
                <a:solidFill>
                  <a:srgbClr val="000000"/>
                </a:solidFill>
                <a:latin typeface="微软雅黑" charset="-122"/>
                <a:ea typeface="微软雅黑" charset="-122"/>
              </a:rPr>
              <a:t>验证多晶硅光伏电池外特性曲线</a:t>
            </a:r>
            <a:endParaRPr kumimoji="0" lang="en-US" altLang="zh-CN" sz="1600" b="0" dirty="0">
              <a:solidFill>
                <a:srgbClr val="000000"/>
              </a:solidFill>
              <a:latin typeface="微软雅黑" charset="-122"/>
              <a:ea typeface="微软雅黑" charset="-122"/>
            </a:endParaRPr>
          </a:p>
        </p:txBody>
      </p:sp>
      <p:pic>
        <p:nvPicPr>
          <p:cNvPr id="54" name="图片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9700" y="3037047"/>
            <a:ext cx="2856008" cy="1456564"/>
          </a:xfrm>
          <a:prstGeom prst="rect">
            <a:avLst/>
          </a:prstGeom>
        </p:spPr>
      </p:pic>
    </p:spTree>
    <p:extLst>
      <p:ext uri="{BB962C8B-B14F-4D97-AF65-F5344CB8AC3E}">
        <p14:creationId xmlns:p14="http://schemas.microsoft.com/office/powerpoint/2010/main" val="1199459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noChangeArrowheads="1"/>
          </p:cNvSpPr>
          <p:nvPr>
            <p:ph type="title"/>
          </p:nvPr>
        </p:nvSpPr>
        <p:spPr>
          <a:xfrm>
            <a:off x="1462088" y="7938"/>
            <a:ext cx="7543800" cy="1143000"/>
          </a:xfrm>
        </p:spPr>
        <p:txBody>
          <a:bodyPr/>
          <a:lstStyle/>
          <a:p>
            <a:pPr algn="l"/>
            <a:r>
              <a:rPr lang="zh-CN" altLang="en-US">
                <a:solidFill>
                  <a:srgbClr val="136B67"/>
                </a:solidFill>
                <a:latin typeface="微软雅黑" panose="020B0503020204020204" pitchFamily="34" charset="-122"/>
                <a:ea typeface="微软雅黑" panose="020B0503020204020204" pitchFamily="34" charset="-122"/>
              </a:rPr>
              <a:t>课题</a:t>
            </a:r>
            <a:r>
              <a:rPr lang="en-US" altLang="zh-CN">
                <a:solidFill>
                  <a:srgbClr val="136B67"/>
                </a:solidFill>
                <a:latin typeface="微软雅黑" panose="020B0503020204020204" pitchFamily="34" charset="-122"/>
                <a:ea typeface="微软雅黑" panose="020B0503020204020204" pitchFamily="34" charset="-122"/>
              </a:rPr>
              <a:t>1</a:t>
            </a:r>
            <a:r>
              <a:rPr lang="zh-CN" altLang="en-US">
                <a:solidFill>
                  <a:srgbClr val="136B67"/>
                </a:solidFill>
                <a:latin typeface="微软雅黑" panose="020B0503020204020204" pitchFamily="34" charset="-122"/>
                <a:ea typeface="微软雅黑" panose="020B0503020204020204" pitchFamily="34" charset="-122"/>
              </a:rPr>
              <a:t>研究任务</a:t>
            </a:r>
            <a:endParaRPr lang="zh-CN" altLang="en-US">
              <a:latin typeface="黑体" panose="02010609060101010101" pitchFamily="49" charset="-122"/>
              <a:ea typeface="黑体" panose="02010609060101010101" pitchFamily="49" charset="-122"/>
            </a:endParaRPr>
          </a:p>
        </p:txBody>
      </p:sp>
      <p:graphicFrame>
        <p:nvGraphicFramePr>
          <p:cNvPr id="15" name="表格 14"/>
          <p:cNvGraphicFramePr>
            <a:graphicFrameLocks noGrp="1"/>
          </p:cNvGraphicFramePr>
          <p:nvPr/>
        </p:nvGraphicFramePr>
        <p:xfrm>
          <a:off x="1450975" y="2212975"/>
          <a:ext cx="7175496" cy="4565650"/>
        </p:xfrm>
        <a:graphic>
          <a:graphicData uri="http://schemas.openxmlformats.org/drawingml/2006/table">
            <a:tbl>
              <a:tblPr/>
              <a:tblGrid>
                <a:gridCol w="597958">
                  <a:extLst>
                    <a:ext uri="{9D8B030D-6E8A-4147-A177-3AD203B41FA5}">
                      <a16:colId xmlns:a16="http://schemas.microsoft.com/office/drawing/2014/main" val="20000"/>
                    </a:ext>
                  </a:extLst>
                </a:gridCol>
                <a:gridCol w="597958">
                  <a:extLst>
                    <a:ext uri="{9D8B030D-6E8A-4147-A177-3AD203B41FA5}">
                      <a16:colId xmlns:a16="http://schemas.microsoft.com/office/drawing/2014/main" val="20001"/>
                    </a:ext>
                  </a:extLst>
                </a:gridCol>
                <a:gridCol w="597958">
                  <a:extLst>
                    <a:ext uri="{9D8B030D-6E8A-4147-A177-3AD203B41FA5}">
                      <a16:colId xmlns:a16="http://schemas.microsoft.com/office/drawing/2014/main" val="20002"/>
                    </a:ext>
                  </a:extLst>
                </a:gridCol>
                <a:gridCol w="597958">
                  <a:extLst>
                    <a:ext uri="{9D8B030D-6E8A-4147-A177-3AD203B41FA5}">
                      <a16:colId xmlns:a16="http://schemas.microsoft.com/office/drawing/2014/main" val="20003"/>
                    </a:ext>
                  </a:extLst>
                </a:gridCol>
                <a:gridCol w="597958">
                  <a:extLst>
                    <a:ext uri="{9D8B030D-6E8A-4147-A177-3AD203B41FA5}">
                      <a16:colId xmlns:a16="http://schemas.microsoft.com/office/drawing/2014/main" val="20004"/>
                    </a:ext>
                  </a:extLst>
                </a:gridCol>
                <a:gridCol w="597958">
                  <a:extLst>
                    <a:ext uri="{9D8B030D-6E8A-4147-A177-3AD203B41FA5}">
                      <a16:colId xmlns:a16="http://schemas.microsoft.com/office/drawing/2014/main" val="20005"/>
                    </a:ext>
                  </a:extLst>
                </a:gridCol>
                <a:gridCol w="597958">
                  <a:extLst>
                    <a:ext uri="{9D8B030D-6E8A-4147-A177-3AD203B41FA5}">
                      <a16:colId xmlns:a16="http://schemas.microsoft.com/office/drawing/2014/main" val="20006"/>
                    </a:ext>
                  </a:extLst>
                </a:gridCol>
                <a:gridCol w="597958">
                  <a:extLst>
                    <a:ext uri="{9D8B030D-6E8A-4147-A177-3AD203B41FA5}">
                      <a16:colId xmlns:a16="http://schemas.microsoft.com/office/drawing/2014/main" val="20007"/>
                    </a:ext>
                  </a:extLst>
                </a:gridCol>
                <a:gridCol w="597958">
                  <a:extLst>
                    <a:ext uri="{9D8B030D-6E8A-4147-A177-3AD203B41FA5}">
                      <a16:colId xmlns:a16="http://schemas.microsoft.com/office/drawing/2014/main" val="20008"/>
                    </a:ext>
                  </a:extLst>
                </a:gridCol>
                <a:gridCol w="597958">
                  <a:extLst>
                    <a:ext uri="{9D8B030D-6E8A-4147-A177-3AD203B41FA5}">
                      <a16:colId xmlns:a16="http://schemas.microsoft.com/office/drawing/2014/main" val="20009"/>
                    </a:ext>
                  </a:extLst>
                </a:gridCol>
                <a:gridCol w="597958">
                  <a:extLst>
                    <a:ext uri="{9D8B030D-6E8A-4147-A177-3AD203B41FA5}">
                      <a16:colId xmlns:a16="http://schemas.microsoft.com/office/drawing/2014/main" val="20010"/>
                    </a:ext>
                  </a:extLst>
                </a:gridCol>
                <a:gridCol w="597958">
                  <a:extLst>
                    <a:ext uri="{9D8B030D-6E8A-4147-A177-3AD203B41FA5}">
                      <a16:colId xmlns:a16="http://schemas.microsoft.com/office/drawing/2014/main" val="20011"/>
                    </a:ext>
                  </a:extLst>
                </a:gridCol>
              </a:tblGrid>
              <a:tr h="26504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2020</a:t>
                      </a: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2021</a:t>
                      </a:r>
                      <a:r>
                        <a:rPr kumimoji="0" lang="zh-CN" altLang="en-US"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年</a:t>
                      </a: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4" marR="3038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4" marR="3038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4" marR="3038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2022</a:t>
                      </a:r>
                      <a:r>
                        <a:rPr kumimoji="0" lang="zh-CN" altLang="en-US"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年</a:t>
                      </a: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4" marR="3038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4" marR="3038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4" marR="3038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2023</a:t>
                      </a:r>
                      <a:r>
                        <a:rPr kumimoji="0" lang="zh-CN" altLang="en-US"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年</a:t>
                      </a: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4" marR="3038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6504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4</a:t>
                      </a:r>
                      <a:r>
                        <a:rPr kumimoji="0" lang="zh-CN" altLang="en-US"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季度</a:t>
                      </a: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1</a:t>
                      </a:r>
                      <a:r>
                        <a:rPr kumimoji="0" lang="zh-CN" altLang="en-US"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季度</a:t>
                      </a: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2</a:t>
                      </a:r>
                      <a:r>
                        <a:rPr kumimoji="0" lang="zh-CN" altLang="en-US"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季度</a:t>
                      </a: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3</a:t>
                      </a:r>
                      <a:r>
                        <a:rPr kumimoji="0" lang="zh-CN" altLang="en-US"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季度</a:t>
                      </a: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4</a:t>
                      </a:r>
                      <a:r>
                        <a:rPr kumimoji="0" lang="zh-CN" altLang="en-US"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季度</a:t>
                      </a: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1</a:t>
                      </a:r>
                      <a:r>
                        <a:rPr kumimoji="0" lang="zh-CN" altLang="en-US"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季度</a:t>
                      </a: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2</a:t>
                      </a:r>
                      <a:r>
                        <a:rPr kumimoji="0" lang="zh-CN" altLang="en-US"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季度</a:t>
                      </a: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3</a:t>
                      </a:r>
                      <a:r>
                        <a:rPr kumimoji="0" lang="zh-CN" altLang="en-US"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季度</a:t>
                      </a: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4</a:t>
                      </a:r>
                      <a:r>
                        <a:rPr kumimoji="0" lang="zh-CN" altLang="en-US"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季度</a:t>
                      </a: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1</a:t>
                      </a:r>
                      <a:r>
                        <a:rPr kumimoji="0" lang="zh-CN" altLang="en-US"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季度</a:t>
                      </a: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2</a:t>
                      </a:r>
                      <a:r>
                        <a:rPr kumimoji="0" lang="zh-CN" altLang="en-US"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季度</a:t>
                      </a: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3</a:t>
                      </a:r>
                      <a:r>
                        <a:rPr kumimoji="0" lang="zh-CN" altLang="en-US"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rPr>
                        <a:t>季度</a:t>
                      </a: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3556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400" b="1" i="0" u="none" strike="noStrike" cap="none" normalizeH="0" baseline="0" dirty="0">
                        <a:ln>
                          <a:noFill/>
                        </a:ln>
                        <a:solidFill>
                          <a:srgbClr val="002A54"/>
                        </a:solidFill>
                        <a:effectLst/>
                        <a:latin typeface="Arial" panose="020B0604020202020204" pitchFamily="34" charset="0"/>
                        <a:ea typeface="黑体" panose="02010609060101010101" pitchFamily="49" charset="-122"/>
                        <a:cs typeface="Arial" panose="020B0604020202020204" pitchFamily="34" charset="0"/>
                      </a:endParaRPr>
                    </a:p>
                  </a:txBody>
                  <a:tcPr marL="30387" marR="30387" marT="0" marB="0"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16" name="右箭头 11"/>
          <p:cNvSpPr/>
          <p:nvPr/>
        </p:nvSpPr>
        <p:spPr>
          <a:xfrm>
            <a:off x="2951163" y="4484688"/>
            <a:ext cx="2700337" cy="1000125"/>
          </a:xfrm>
          <a:prstGeom prst="rightArrow">
            <a:avLst>
              <a:gd name="adj1" fmla="val 78356"/>
              <a:gd name="adj2" fmla="val 51181"/>
            </a:avLst>
          </a:prstGeom>
          <a:solidFill>
            <a:srgbClr val="339966"/>
          </a:solidFill>
          <a:ln/>
        </p:spPr>
        <p:style>
          <a:lnRef idx="1">
            <a:schemeClr val="accent5"/>
          </a:lnRef>
          <a:fillRef idx="2">
            <a:schemeClr val="accent5"/>
          </a:fillRef>
          <a:effectRef idx="1">
            <a:schemeClr val="accent5"/>
          </a:effectRef>
          <a:fontRef idx="minor">
            <a:schemeClr val="dk1"/>
          </a:fontRef>
        </p:style>
        <p:txBody>
          <a:bodyPr anchor="ctr"/>
          <a:lstStyle/>
          <a:p>
            <a:pPr marL="36195" eaLnBrk="1" hangingPunct="1">
              <a:buClr>
                <a:srgbClr val="00CC99"/>
              </a:buClr>
              <a:defRPr/>
            </a:pPr>
            <a:r>
              <a:rPr lang="zh-CN" altLang="en-US" dirty="0">
                <a:solidFill>
                  <a:schemeClr val="lt1"/>
                </a:solidFill>
                <a:latin typeface="微软雅黑" panose="020B0503020204020204" pitchFamily="34" charset="-122"/>
                <a:ea typeface="微软雅黑" panose="020B0503020204020204" pitchFamily="34" charset="-122"/>
              </a:rPr>
              <a:t>系统及部件参数优化</a:t>
            </a:r>
          </a:p>
        </p:txBody>
      </p:sp>
      <p:sp>
        <p:nvSpPr>
          <p:cNvPr id="17" name="右箭头 12"/>
          <p:cNvSpPr/>
          <p:nvPr/>
        </p:nvSpPr>
        <p:spPr>
          <a:xfrm>
            <a:off x="2051050" y="3332163"/>
            <a:ext cx="3025775" cy="1235075"/>
          </a:xfrm>
          <a:prstGeom prst="rightArrow">
            <a:avLst>
              <a:gd name="adj1" fmla="val 78356"/>
              <a:gd name="adj2" fmla="val 51181"/>
            </a:avLst>
          </a:prstGeom>
          <a:solidFill>
            <a:srgbClr val="339966"/>
          </a:solidFill>
          <a:ln>
            <a:solidFill>
              <a:schemeClr val="bg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anchor="ctr"/>
          <a:lstStyle/>
          <a:p>
            <a:pPr marL="207645" indent="-171450" eaLnBrk="1" hangingPunct="1">
              <a:buClr>
                <a:srgbClr val="00CC99"/>
              </a:buClr>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静态稳定分析</a:t>
            </a:r>
            <a:endParaRPr lang="en-US" altLang="zh-CN" sz="1600" dirty="0">
              <a:latin typeface="微软雅黑" panose="020B0503020204020204" pitchFamily="34" charset="-122"/>
              <a:ea typeface="微软雅黑" panose="020B0503020204020204" pitchFamily="34" charset="-122"/>
            </a:endParaRPr>
          </a:p>
          <a:p>
            <a:pPr marL="207645" indent="-171450" eaLnBrk="1" hangingPunct="1">
              <a:buClr>
                <a:srgbClr val="00CC99"/>
              </a:buClr>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小干扰稳定分析</a:t>
            </a:r>
            <a:endParaRPr lang="en-US" altLang="zh-CN" sz="1600" dirty="0">
              <a:latin typeface="微软雅黑" panose="020B0503020204020204" pitchFamily="34" charset="-122"/>
              <a:ea typeface="微软雅黑" panose="020B0503020204020204" pitchFamily="34" charset="-122"/>
            </a:endParaRPr>
          </a:p>
          <a:p>
            <a:pPr marL="207645" indent="-171450" eaLnBrk="1" hangingPunct="1">
              <a:buClr>
                <a:srgbClr val="00CC99"/>
              </a:buClr>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大干扰稳定分析</a:t>
            </a:r>
          </a:p>
        </p:txBody>
      </p:sp>
      <p:sp>
        <p:nvSpPr>
          <p:cNvPr id="18" name="文本框 55"/>
          <p:cNvSpPr txBox="1">
            <a:spLocks noChangeArrowheads="1"/>
          </p:cNvSpPr>
          <p:nvPr/>
        </p:nvSpPr>
        <p:spPr bwMode="auto">
          <a:xfrm>
            <a:off x="577850" y="1476375"/>
            <a:ext cx="8048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eaLnBrk="1" hangingPunct="1">
              <a:spcBef>
                <a:spcPct val="0"/>
              </a:spcBef>
              <a:spcAft>
                <a:spcPct val="0"/>
              </a:spcAft>
              <a:buClrTx/>
              <a:buSzTx/>
              <a:buFontTx/>
              <a:buNone/>
            </a:pPr>
            <a:r>
              <a:rPr kumimoji="0" lang="zh-CN" altLang="en-US" sz="2000">
                <a:solidFill>
                  <a:schemeClr val="tx1"/>
                </a:solidFill>
                <a:latin typeface="Arial" panose="020B0604020202020204" pitchFamily="34" charset="0"/>
                <a:ea typeface="微软雅黑" panose="020B0503020204020204" pitchFamily="34" charset="-122"/>
              </a:rPr>
              <a:t>按照动态建模、稳定分析、优化设计、仿真验证</a:t>
            </a:r>
            <a:r>
              <a:rPr kumimoji="0" lang="en-US" altLang="zh-CN" sz="2000">
                <a:solidFill>
                  <a:schemeClr val="tx1"/>
                </a:solidFill>
                <a:latin typeface="Arial" panose="020B0604020202020204" pitchFamily="34" charset="0"/>
                <a:ea typeface="微软雅黑" panose="020B0503020204020204" pitchFamily="34" charset="-122"/>
              </a:rPr>
              <a:t>4</a:t>
            </a:r>
            <a:r>
              <a:rPr kumimoji="0" lang="zh-CN" altLang="en-US" sz="2000">
                <a:solidFill>
                  <a:schemeClr val="tx1"/>
                </a:solidFill>
                <a:latin typeface="Arial" panose="020B0604020202020204" pitchFamily="34" charset="0"/>
                <a:ea typeface="微软雅黑" panose="020B0503020204020204" pitchFamily="34" charset="-122"/>
              </a:rPr>
              <a:t>个阶段实施开展。</a:t>
            </a:r>
          </a:p>
        </p:txBody>
      </p:sp>
      <p:grpSp>
        <p:nvGrpSpPr>
          <p:cNvPr id="19" name="组合 28"/>
          <p:cNvGrpSpPr>
            <a:grpSpLocks/>
          </p:cNvGrpSpPr>
          <p:nvPr/>
        </p:nvGrpSpPr>
        <p:grpSpPr bwMode="auto">
          <a:xfrm>
            <a:off x="422275" y="2708275"/>
            <a:ext cx="865188" cy="3735388"/>
            <a:chOff x="422252" y="2643183"/>
            <a:chExt cx="865188" cy="3411178"/>
          </a:xfrm>
        </p:grpSpPr>
        <p:sp>
          <p:nvSpPr>
            <p:cNvPr id="20" name="矩形 19"/>
            <p:cNvSpPr/>
            <p:nvPr/>
          </p:nvSpPr>
          <p:spPr bwMode="auto">
            <a:xfrm>
              <a:off x="428602" y="4330650"/>
              <a:ext cx="858838" cy="1723711"/>
            </a:xfrm>
            <a:prstGeom prst="rect">
              <a:avLst/>
            </a:prstGeom>
            <a:solidFill>
              <a:schemeClr val="accent1">
                <a:lumMod val="50000"/>
              </a:schemeClr>
            </a:solidFill>
            <a:ln>
              <a:solidFill>
                <a:schemeClr val="accent1">
                  <a:lumMod val="50000"/>
                </a:schemeClr>
              </a:solidFill>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zh-CN" altLang="en-US" dirty="0">
                <a:latin typeface="微软雅黑" pitchFamily="34" charset="-122"/>
                <a:ea typeface="微软雅黑" pitchFamily="34" charset="-122"/>
              </a:endParaRPr>
            </a:p>
          </p:txBody>
        </p:sp>
        <p:sp>
          <p:nvSpPr>
            <p:cNvPr id="21" name="五边形 16"/>
            <p:cNvSpPr/>
            <p:nvPr/>
          </p:nvSpPr>
          <p:spPr bwMode="auto">
            <a:xfrm rot="5400000">
              <a:off x="333605" y="2733418"/>
              <a:ext cx="1040895" cy="860425"/>
            </a:xfrm>
            <a:prstGeom prst="homePlate">
              <a:avLst>
                <a:gd name="adj" fmla="val 32895"/>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zh-CN" altLang="en-US" dirty="0">
                <a:latin typeface="微软雅黑" pitchFamily="34" charset="-122"/>
                <a:ea typeface="微软雅黑" pitchFamily="34" charset="-122"/>
              </a:endParaRPr>
            </a:p>
          </p:txBody>
        </p:sp>
        <p:sp>
          <p:nvSpPr>
            <p:cNvPr id="22" name="燕尾形 17"/>
            <p:cNvSpPr/>
            <p:nvPr/>
          </p:nvSpPr>
          <p:spPr bwMode="auto">
            <a:xfrm rot="5400000">
              <a:off x="294393" y="3361489"/>
              <a:ext cx="1117730" cy="852487"/>
            </a:xfrm>
            <a:prstGeom prst="chevron">
              <a:avLst>
                <a:gd name="adj" fmla="val 34210"/>
              </a:avLst>
            </a:prstGeom>
            <a:solidFill>
              <a:srgbClr val="33CC33"/>
            </a:solidFill>
            <a:ln>
              <a:solidFill>
                <a:srgbClr val="00B0F0"/>
              </a:solidFill>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zh-CN" altLang="en-US" dirty="0">
                <a:latin typeface="微软雅黑" pitchFamily="34" charset="-122"/>
                <a:ea typeface="微软雅黑" pitchFamily="34" charset="-122"/>
              </a:endParaRPr>
            </a:p>
          </p:txBody>
        </p:sp>
        <p:sp>
          <p:nvSpPr>
            <p:cNvPr id="23" name="燕尾形 18"/>
            <p:cNvSpPr/>
            <p:nvPr/>
          </p:nvSpPr>
          <p:spPr bwMode="auto">
            <a:xfrm rot="5400000">
              <a:off x="269749" y="4184512"/>
              <a:ext cx="1167020" cy="862013"/>
            </a:xfrm>
            <a:prstGeom prst="chevron">
              <a:avLst>
                <a:gd name="adj" fmla="val 34210"/>
              </a:avLst>
            </a:prstGeom>
            <a:solidFill>
              <a:schemeClr val="accent1">
                <a:lumMod val="75000"/>
              </a:schemeClr>
            </a:solidFill>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zh-CN" altLang="en-US" dirty="0">
                <a:latin typeface="微软雅黑" pitchFamily="34" charset="-122"/>
                <a:ea typeface="微软雅黑" pitchFamily="34" charset="-122"/>
              </a:endParaRPr>
            </a:p>
          </p:txBody>
        </p:sp>
        <p:sp>
          <p:nvSpPr>
            <p:cNvPr id="24" name="文本框 77"/>
            <p:cNvSpPr txBox="1">
              <a:spLocks noChangeArrowheads="1"/>
            </p:cNvSpPr>
            <p:nvPr/>
          </p:nvSpPr>
          <p:spPr bwMode="auto">
            <a:xfrm>
              <a:off x="491218" y="2758016"/>
              <a:ext cx="702220" cy="59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ct val="0"/>
                </a:spcAft>
                <a:buClrTx/>
                <a:buSzTx/>
                <a:buFontTx/>
                <a:buNone/>
              </a:pPr>
              <a:r>
                <a:rPr kumimoji="0" lang="zh-CN" altLang="en-US" sz="1800">
                  <a:solidFill>
                    <a:schemeClr val="tx1"/>
                  </a:solidFill>
                  <a:latin typeface="微软雅黑" panose="020B0503020204020204" pitchFamily="34" charset="-122"/>
                  <a:ea typeface="微软雅黑" panose="020B0503020204020204" pitchFamily="34" charset="-122"/>
                </a:rPr>
                <a:t>动态建模</a:t>
              </a:r>
            </a:p>
          </p:txBody>
        </p:sp>
        <p:sp>
          <p:nvSpPr>
            <p:cNvPr id="25" name="文本框 79"/>
            <p:cNvSpPr txBox="1">
              <a:spLocks noChangeArrowheads="1"/>
            </p:cNvSpPr>
            <p:nvPr/>
          </p:nvSpPr>
          <p:spPr bwMode="auto">
            <a:xfrm>
              <a:off x="491218" y="3492510"/>
              <a:ext cx="702220" cy="59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ct val="0"/>
                </a:spcAft>
                <a:buClrTx/>
                <a:buSzTx/>
                <a:buFontTx/>
                <a:buNone/>
              </a:pPr>
              <a:r>
                <a:rPr kumimoji="0" lang="zh-CN" altLang="en-US" sz="1800">
                  <a:solidFill>
                    <a:schemeClr val="bg1"/>
                  </a:solidFill>
                  <a:latin typeface="微软雅黑" panose="020B0503020204020204" pitchFamily="34" charset="-122"/>
                  <a:ea typeface="微软雅黑" panose="020B0503020204020204" pitchFamily="34" charset="-122"/>
                </a:rPr>
                <a:t>稳定分析</a:t>
              </a:r>
              <a:endParaRPr kumimoji="0" lang="en-US" altLang="zh-CN" sz="1800">
                <a:solidFill>
                  <a:schemeClr val="bg1"/>
                </a:solidFill>
                <a:latin typeface="微软雅黑" panose="020B0503020204020204" pitchFamily="34" charset="-122"/>
                <a:ea typeface="微软雅黑" panose="020B0503020204020204" pitchFamily="34" charset="-122"/>
              </a:endParaRPr>
            </a:p>
          </p:txBody>
        </p:sp>
        <p:sp>
          <p:nvSpPr>
            <p:cNvPr id="26" name="文本框 80"/>
            <p:cNvSpPr txBox="1">
              <a:spLocks noChangeArrowheads="1"/>
            </p:cNvSpPr>
            <p:nvPr/>
          </p:nvSpPr>
          <p:spPr bwMode="auto">
            <a:xfrm>
              <a:off x="491218" y="4412259"/>
              <a:ext cx="702220" cy="59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ct val="0"/>
                </a:spcAft>
                <a:buClrTx/>
                <a:buSzTx/>
                <a:buFontTx/>
                <a:buNone/>
              </a:pPr>
              <a:r>
                <a:rPr kumimoji="0" lang="zh-CN" altLang="en-US" sz="1800">
                  <a:solidFill>
                    <a:schemeClr val="bg1"/>
                  </a:solidFill>
                  <a:latin typeface="微软雅黑" panose="020B0503020204020204" pitchFamily="34" charset="-122"/>
                  <a:ea typeface="微软雅黑" panose="020B0503020204020204" pitchFamily="34" charset="-122"/>
                </a:rPr>
                <a:t>优化设计</a:t>
              </a:r>
            </a:p>
          </p:txBody>
        </p:sp>
        <p:sp>
          <p:nvSpPr>
            <p:cNvPr id="27" name="文本框 80"/>
            <p:cNvSpPr txBox="1">
              <a:spLocks noChangeArrowheads="1"/>
            </p:cNvSpPr>
            <p:nvPr/>
          </p:nvSpPr>
          <p:spPr bwMode="auto">
            <a:xfrm>
              <a:off x="502148" y="5238192"/>
              <a:ext cx="702220" cy="59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ct val="0"/>
                </a:spcAft>
                <a:buClrTx/>
                <a:buSzTx/>
                <a:buFontTx/>
                <a:buNone/>
              </a:pPr>
              <a:r>
                <a:rPr kumimoji="0" lang="zh-CN" altLang="en-US" sz="1800">
                  <a:solidFill>
                    <a:schemeClr val="bg1"/>
                  </a:solidFill>
                  <a:latin typeface="微软雅黑" panose="020B0503020204020204" pitchFamily="34" charset="-122"/>
                  <a:ea typeface="微软雅黑" panose="020B0503020204020204" pitchFamily="34" charset="-122"/>
                </a:rPr>
                <a:t>仿真验证</a:t>
              </a:r>
            </a:p>
          </p:txBody>
        </p:sp>
      </p:grpSp>
      <p:sp>
        <p:nvSpPr>
          <p:cNvPr id="28" name="右箭头 26"/>
          <p:cNvSpPr/>
          <p:nvPr/>
        </p:nvSpPr>
        <p:spPr>
          <a:xfrm>
            <a:off x="1457325" y="2759075"/>
            <a:ext cx="2970213" cy="647700"/>
          </a:xfrm>
          <a:prstGeom prst="rightArrow">
            <a:avLst>
              <a:gd name="adj1" fmla="val 78356"/>
              <a:gd name="adj2" fmla="val 51181"/>
            </a:avLst>
          </a:prstGeom>
          <a:solidFill>
            <a:srgbClr val="339966"/>
          </a:solidFill>
          <a:ln/>
        </p:spPr>
        <p:style>
          <a:lnRef idx="1">
            <a:schemeClr val="accent5"/>
          </a:lnRef>
          <a:fillRef idx="2">
            <a:schemeClr val="accent5"/>
          </a:fillRef>
          <a:effectRef idx="1">
            <a:schemeClr val="accent5"/>
          </a:effectRef>
          <a:fontRef idx="minor">
            <a:schemeClr val="dk1"/>
          </a:fontRef>
        </p:style>
        <p:txBody>
          <a:bodyPr anchor="ctr"/>
          <a:lstStyle/>
          <a:p>
            <a:pPr marL="36195" eaLnBrk="1" hangingPunct="1">
              <a:buClr>
                <a:srgbClr val="00CC99"/>
              </a:buClr>
              <a:defRPr/>
            </a:pPr>
            <a:r>
              <a:rPr lang="zh-CN" altLang="en-US" sz="1800" dirty="0">
                <a:solidFill>
                  <a:schemeClr val="bg1"/>
                </a:solidFill>
                <a:latin typeface="微软雅黑" panose="020B0503020204020204" pitchFamily="34" charset="-122"/>
                <a:ea typeface="微软雅黑" panose="020B0503020204020204" pitchFamily="34" charset="-122"/>
              </a:rPr>
              <a:t>氢电耦合系统动态建模</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29" name="右箭头 27"/>
          <p:cNvSpPr/>
          <p:nvPr/>
        </p:nvSpPr>
        <p:spPr>
          <a:xfrm>
            <a:off x="2051050" y="5580063"/>
            <a:ext cx="6575425" cy="720725"/>
          </a:xfrm>
          <a:prstGeom prst="rightArrow">
            <a:avLst>
              <a:gd name="adj1" fmla="val 78356"/>
              <a:gd name="adj2" fmla="val 51181"/>
            </a:avLst>
          </a:prstGeom>
          <a:solidFill>
            <a:srgbClr val="339966"/>
          </a:solidFill>
          <a:ln>
            <a:solidFill>
              <a:schemeClr val="accent1">
                <a:lumMod val="50000"/>
              </a:schemeClr>
            </a:solidFill>
          </a:ln>
        </p:spPr>
        <p:style>
          <a:lnRef idx="1">
            <a:schemeClr val="accent5"/>
          </a:lnRef>
          <a:fillRef idx="2">
            <a:schemeClr val="accent5"/>
          </a:fillRef>
          <a:effectRef idx="1">
            <a:schemeClr val="accent5"/>
          </a:effectRef>
          <a:fontRef idx="minor">
            <a:schemeClr val="dk1"/>
          </a:fontRef>
        </p:style>
        <p:txBody>
          <a:bodyPr anchor="ctr"/>
          <a:lstStyle/>
          <a:p>
            <a:pPr marL="36195" algn="ctr" eaLnBrk="1" hangingPunct="1">
              <a:buClr>
                <a:srgbClr val="00CC99"/>
              </a:buClr>
              <a:defRPr/>
            </a:pPr>
            <a:r>
              <a:rPr lang="zh-CN" altLang="en-US" dirty="0">
                <a:solidFill>
                  <a:schemeClr val="lt1"/>
                </a:solidFill>
                <a:latin typeface="微软雅黑" panose="020B0503020204020204" pitchFamily="34" charset="-122"/>
                <a:ea typeface="微软雅黑" panose="020B0503020204020204" pitchFamily="34" charset="-122"/>
              </a:rPr>
              <a:t>氢</a:t>
            </a:r>
            <a:r>
              <a:rPr lang="en-US" altLang="zh-CN" dirty="0">
                <a:solidFill>
                  <a:schemeClr val="lt1"/>
                </a:solidFill>
                <a:latin typeface="微软雅黑" panose="020B0503020204020204" pitchFamily="34" charset="-122"/>
                <a:ea typeface="微软雅黑" panose="020B0503020204020204" pitchFamily="34" charset="-122"/>
              </a:rPr>
              <a:t>/</a:t>
            </a:r>
            <a:r>
              <a:rPr lang="zh-CN" altLang="en-US" dirty="0">
                <a:solidFill>
                  <a:schemeClr val="lt1"/>
                </a:solidFill>
                <a:latin typeface="微软雅黑" panose="020B0503020204020204" pitchFamily="34" charset="-122"/>
                <a:ea typeface="微软雅黑" panose="020B0503020204020204" pitchFamily="34" charset="-122"/>
              </a:rPr>
              <a:t>电耦合直流互联系统仿真验证平台</a:t>
            </a:r>
          </a:p>
        </p:txBody>
      </p:sp>
      <p:sp>
        <p:nvSpPr>
          <p:cNvPr id="2" name="文本框 1">
            <a:extLst>
              <a:ext uri="{FF2B5EF4-FFF2-40B4-BE49-F238E27FC236}">
                <a16:creationId xmlns:a16="http://schemas.microsoft.com/office/drawing/2014/main" id="{4150A25F-C899-404F-B0D6-C0DF82819204}"/>
              </a:ext>
            </a:extLst>
          </p:cNvPr>
          <p:cNvSpPr txBox="1"/>
          <p:nvPr/>
        </p:nvSpPr>
        <p:spPr>
          <a:xfrm>
            <a:off x="1790859" y="5607904"/>
            <a:ext cx="6749899" cy="830997"/>
          </a:xfrm>
          <a:prstGeom prst="rect">
            <a:avLst/>
          </a:prstGeom>
          <a:solidFill>
            <a:schemeClr val="bg1"/>
          </a:solidFill>
        </p:spPr>
        <p:txBody>
          <a:bodyPr wrap="square" rtlCol="0">
            <a:spAutoFit/>
          </a:bodyPr>
          <a:lstStyle/>
          <a:p>
            <a:r>
              <a:rPr lang="zh-CN" altLang="en-US" dirty="0">
                <a:solidFill>
                  <a:srgbClr val="0000FF"/>
                </a:solidFill>
              </a:rPr>
              <a:t>界面</a:t>
            </a:r>
            <a:r>
              <a:rPr lang="en-US" altLang="zh-CN" dirty="0">
                <a:solidFill>
                  <a:srgbClr val="0000FF"/>
                </a:solidFill>
              </a:rPr>
              <a:t>+</a:t>
            </a:r>
            <a:r>
              <a:rPr lang="zh-CN" altLang="en-US" dirty="0">
                <a:solidFill>
                  <a:srgbClr val="0000FF"/>
                </a:solidFill>
              </a:rPr>
              <a:t>功能模块，确定输入</a:t>
            </a:r>
            <a:r>
              <a:rPr lang="en-US" altLang="zh-CN" dirty="0">
                <a:solidFill>
                  <a:srgbClr val="0000FF"/>
                </a:solidFill>
              </a:rPr>
              <a:t>/</a:t>
            </a:r>
            <a:r>
              <a:rPr lang="zh-CN" altLang="en-US" dirty="0">
                <a:solidFill>
                  <a:srgbClr val="0000FF"/>
                </a:solidFill>
              </a:rPr>
              <a:t>输出，参数怎么调，结果展示</a:t>
            </a:r>
          </a:p>
        </p:txBody>
      </p:sp>
    </p:spTree>
    <p:extLst>
      <p:ext uri="{BB962C8B-B14F-4D97-AF65-F5344CB8AC3E}">
        <p14:creationId xmlns:p14="http://schemas.microsoft.com/office/powerpoint/2010/main" val="38129650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p:sp>
        <p:nvSpPr>
          <p:cNvPr id="37891" name="矩形 5"/>
          <p:cNvSpPr>
            <a:spLocks noChangeArrowheads="1"/>
          </p:cNvSpPr>
          <p:nvPr/>
        </p:nvSpPr>
        <p:spPr bwMode="auto">
          <a:xfrm>
            <a:off x="1447800" y="836613"/>
            <a:ext cx="7870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a:solidFill>
                  <a:srgbClr val="000000"/>
                </a:solidFill>
                <a:latin typeface="微软雅黑" panose="020B0503020204020204" pitchFamily="34" charset="-122"/>
                <a:ea typeface="微软雅黑" panose="020B0503020204020204" pitchFamily="34" charset="-122"/>
                <a:sym typeface="+mn-ea"/>
              </a:rPr>
              <a:t>研究内容</a:t>
            </a:r>
            <a:r>
              <a:rPr lang="en-US" altLang="zh-CN" sz="2000">
                <a:solidFill>
                  <a:srgbClr val="000000"/>
                </a:solidFill>
                <a:latin typeface="微软雅黑" panose="020B0503020204020204" pitchFamily="34" charset="-122"/>
                <a:ea typeface="微软雅黑" panose="020B0503020204020204" pitchFamily="34" charset="-122"/>
                <a:sym typeface="+mn-ea"/>
              </a:rPr>
              <a:t>4</a:t>
            </a:r>
            <a:r>
              <a:rPr lang="zh-CN" altLang="en-US" sz="2000">
                <a:solidFill>
                  <a:srgbClr val="000000"/>
                </a:solidFill>
                <a:latin typeface="微软雅黑" panose="020B0503020204020204" pitchFamily="34" charset="-122"/>
                <a:ea typeface="微软雅黑" panose="020B0503020204020204" pitchFamily="34" charset="-122"/>
                <a:sym typeface="+mn-ea"/>
              </a:rPr>
              <a:t>：氢电耦合直流互联系统实时仿真验证技术</a:t>
            </a:r>
          </a:p>
        </p:txBody>
      </p:sp>
      <p:sp>
        <p:nvSpPr>
          <p:cNvPr id="22" name="圆角矩形 53"/>
          <p:cNvSpPr>
            <a:spLocks noChangeArrowheads="1"/>
          </p:cNvSpPr>
          <p:nvPr/>
        </p:nvSpPr>
        <p:spPr bwMode="auto">
          <a:xfrm>
            <a:off x="87312" y="1420813"/>
            <a:ext cx="8932863" cy="881063"/>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just">
              <a:lnSpc>
                <a:spcPct val="120000"/>
              </a:lnSpc>
              <a:spcBef>
                <a:spcPct val="0"/>
              </a:spcBef>
              <a:spcAft>
                <a:spcPct val="0"/>
              </a:spcAft>
              <a:buClrTx/>
              <a:buSzTx/>
              <a:buFontTx/>
              <a:buNone/>
            </a:pPr>
            <a:r>
              <a:rPr lang="zh-CN" altLang="en-US" sz="1600" dirty="0">
                <a:solidFill>
                  <a:srgbClr val="3E3E3E"/>
                </a:solidFill>
                <a:latin typeface="微软雅黑" charset="-122"/>
                <a:ea typeface="微软雅黑" charset="-122"/>
              </a:rPr>
              <a:t>     风机模块已完成</a:t>
            </a:r>
            <a:r>
              <a:rPr lang="zh-CN" altLang="en-US" sz="1600" dirty="0">
                <a:solidFill>
                  <a:srgbClr val="FF0000"/>
                </a:solidFill>
                <a:latin typeface="微软雅黑" charset="-122"/>
                <a:ea typeface="微软雅黑" charset="-122"/>
              </a:rPr>
              <a:t>永磁同步发电机标准模型</a:t>
            </a:r>
            <a:r>
              <a:rPr lang="zh-CN" altLang="en-US" sz="1600" dirty="0">
                <a:solidFill>
                  <a:srgbClr val="3E3E3E"/>
                </a:solidFill>
                <a:latin typeface="微软雅黑" charset="-122"/>
                <a:ea typeface="微软雅黑" charset="-122"/>
              </a:rPr>
              <a:t>，通过风速变化验证风机电流和转速变化，满足中期要求。</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23" name="矩形 22"/>
          <p:cNvSpPr/>
          <p:nvPr/>
        </p:nvSpPr>
        <p:spPr bwMode="gray">
          <a:xfrm>
            <a:off x="70546" y="4938827"/>
            <a:ext cx="2922798" cy="1824829"/>
          </a:xfrm>
          <a:prstGeom prst="rect">
            <a:avLst/>
          </a:prstGeom>
          <a:solidFill>
            <a:schemeClr val="bg1"/>
          </a:solidFill>
          <a:ln w="9525">
            <a:no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400" kern="0" dirty="0">
              <a:solidFill>
                <a:srgbClr val="080808"/>
              </a:solidFill>
              <a:latin typeface="Arial" panose="020B0604020202020204" pitchFamily="34" charset="0"/>
              <a:ea typeface="宋体" pitchFamily="2" charset="-122"/>
              <a:cs typeface="Arial" charset="0"/>
            </a:endParaRPr>
          </a:p>
        </p:txBody>
      </p:sp>
      <p:sp>
        <p:nvSpPr>
          <p:cNvPr id="24" name="矩形 43"/>
          <p:cNvSpPr>
            <a:spLocks noChangeArrowheads="1"/>
          </p:cNvSpPr>
          <p:nvPr/>
        </p:nvSpPr>
        <p:spPr bwMode="auto">
          <a:xfrm>
            <a:off x="500710" y="6453868"/>
            <a:ext cx="2289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400" b="0" dirty="0">
                <a:solidFill>
                  <a:srgbClr val="000000"/>
                </a:solidFill>
                <a:latin typeface="微软雅黑" charset="-122"/>
                <a:ea typeface="微软雅黑" charset="-122"/>
              </a:rPr>
              <a:t>本实时仿真技术 电流</a:t>
            </a:r>
            <a:r>
              <a:rPr kumimoji="0" lang="en-US" altLang="zh-CN" sz="1400" b="0" dirty="0">
                <a:solidFill>
                  <a:srgbClr val="000000"/>
                </a:solidFill>
                <a:latin typeface="微软雅黑" charset="-122"/>
                <a:ea typeface="微软雅黑" charset="-122"/>
              </a:rPr>
              <a:t>-</a:t>
            </a:r>
            <a:r>
              <a:rPr kumimoji="0" lang="zh-CN" altLang="en-US" sz="1400" b="0" dirty="0">
                <a:solidFill>
                  <a:srgbClr val="000000"/>
                </a:solidFill>
                <a:latin typeface="微软雅黑" charset="-122"/>
                <a:ea typeface="微软雅黑" charset="-122"/>
              </a:rPr>
              <a:t>时间</a:t>
            </a:r>
            <a:endParaRPr kumimoji="0" lang="en-US" altLang="zh-CN" sz="1400" b="0" dirty="0">
              <a:solidFill>
                <a:srgbClr val="000000"/>
              </a:solidFill>
              <a:latin typeface="微软雅黑" charset="-122"/>
              <a:ea typeface="微软雅黑" charset="-122"/>
            </a:endParaRPr>
          </a:p>
        </p:txBody>
      </p:sp>
      <p:pic>
        <p:nvPicPr>
          <p:cNvPr id="27" name="图片 2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351" y="5041901"/>
            <a:ext cx="2600534" cy="1411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p:cNvSpPr/>
          <p:nvPr/>
        </p:nvSpPr>
        <p:spPr bwMode="gray">
          <a:xfrm>
            <a:off x="3083206" y="5037105"/>
            <a:ext cx="2959271" cy="1726551"/>
          </a:xfrm>
          <a:prstGeom prst="rect">
            <a:avLst/>
          </a:prstGeom>
          <a:solidFill>
            <a:schemeClr val="bg1"/>
          </a:solidFill>
          <a:ln w="9525">
            <a:no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400" kern="0" dirty="0">
              <a:solidFill>
                <a:srgbClr val="080808"/>
              </a:solidFill>
              <a:latin typeface="Arial" panose="020B0604020202020204" pitchFamily="34" charset="0"/>
              <a:ea typeface="宋体" pitchFamily="2" charset="-122"/>
              <a:cs typeface="Arial" charset="0"/>
            </a:endParaRPr>
          </a:p>
        </p:txBody>
      </p:sp>
      <p:sp>
        <p:nvSpPr>
          <p:cNvPr id="30" name="矩形 43"/>
          <p:cNvSpPr>
            <a:spLocks noChangeArrowheads="1"/>
          </p:cNvSpPr>
          <p:nvPr/>
        </p:nvSpPr>
        <p:spPr bwMode="auto">
          <a:xfrm>
            <a:off x="3491183" y="6435125"/>
            <a:ext cx="2289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400" b="0" dirty="0">
                <a:solidFill>
                  <a:srgbClr val="000000"/>
                </a:solidFill>
                <a:latin typeface="微软雅黑" charset="-122"/>
                <a:ea typeface="微软雅黑" charset="-122"/>
              </a:rPr>
              <a:t>本实时仿真技术 电流</a:t>
            </a:r>
            <a:r>
              <a:rPr kumimoji="0" lang="en-US" altLang="zh-CN" sz="1400" b="0" dirty="0">
                <a:solidFill>
                  <a:srgbClr val="000000"/>
                </a:solidFill>
                <a:latin typeface="微软雅黑" charset="-122"/>
                <a:ea typeface="微软雅黑" charset="-122"/>
              </a:rPr>
              <a:t>-</a:t>
            </a:r>
            <a:r>
              <a:rPr kumimoji="0" lang="zh-CN" altLang="en-US" sz="1400" b="0" dirty="0">
                <a:solidFill>
                  <a:srgbClr val="000000"/>
                </a:solidFill>
                <a:latin typeface="微软雅黑" charset="-122"/>
                <a:ea typeface="微软雅黑" charset="-122"/>
              </a:rPr>
              <a:t>时间</a:t>
            </a:r>
            <a:endParaRPr kumimoji="0" lang="en-US" altLang="zh-CN" sz="1400" b="0" dirty="0">
              <a:solidFill>
                <a:srgbClr val="000000"/>
              </a:solidFill>
              <a:latin typeface="微软雅黑" charset="-122"/>
              <a:ea typeface="微软雅黑" charset="-122"/>
            </a:endParaRPr>
          </a:p>
        </p:txBody>
      </p:sp>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29156" y="5037106"/>
            <a:ext cx="2341063" cy="1472892"/>
          </a:xfrm>
          <a:prstGeom prst="rect">
            <a:avLst/>
          </a:prstGeom>
        </p:spPr>
      </p:pic>
      <p:sp>
        <p:nvSpPr>
          <p:cNvPr id="36" name="矩形 43"/>
          <p:cNvSpPr>
            <a:spLocks noChangeArrowheads="1"/>
          </p:cNvSpPr>
          <p:nvPr/>
        </p:nvSpPr>
        <p:spPr bwMode="auto">
          <a:xfrm>
            <a:off x="6562162" y="6550223"/>
            <a:ext cx="228940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400" b="0" dirty="0">
                <a:solidFill>
                  <a:srgbClr val="000000"/>
                </a:solidFill>
                <a:latin typeface="微软雅黑" charset="-122"/>
                <a:ea typeface="微软雅黑" charset="-122"/>
              </a:rPr>
              <a:t>本实时仿真技术 转速</a:t>
            </a:r>
            <a:r>
              <a:rPr kumimoji="0" lang="en-US" altLang="zh-CN" sz="1400" b="0" dirty="0">
                <a:solidFill>
                  <a:srgbClr val="000000"/>
                </a:solidFill>
                <a:latin typeface="微软雅黑" charset="-122"/>
                <a:ea typeface="微软雅黑" charset="-122"/>
              </a:rPr>
              <a:t>-</a:t>
            </a:r>
            <a:r>
              <a:rPr kumimoji="0" lang="zh-CN" altLang="en-US" sz="1400" b="0" dirty="0">
                <a:solidFill>
                  <a:srgbClr val="000000"/>
                </a:solidFill>
                <a:latin typeface="微软雅黑" charset="-122"/>
                <a:ea typeface="微软雅黑" charset="-122"/>
              </a:rPr>
              <a:t>时间</a:t>
            </a:r>
            <a:endParaRPr kumimoji="0" lang="en-US" altLang="zh-CN" sz="1400" b="0" dirty="0">
              <a:solidFill>
                <a:srgbClr val="000000"/>
              </a:solidFill>
              <a:latin typeface="微软雅黑" charset="-122"/>
              <a:ea typeface="微软雅黑" charset="-122"/>
            </a:endParaRPr>
          </a:p>
        </p:txBody>
      </p:sp>
      <p:pic>
        <p:nvPicPr>
          <p:cNvPr id="39" name="图片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10510" y="5060910"/>
            <a:ext cx="2341061" cy="1471238"/>
          </a:xfrm>
          <a:prstGeom prst="rect">
            <a:avLst/>
          </a:prstGeom>
        </p:spPr>
      </p:pic>
      <p:sp>
        <p:nvSpPr>
          <p:cNvPr id="41" name="圆角矩形 53"/>
          <p:cNvSpPr>
            <a:spLocks noChangeArrowheads="1"/>
          </p:cNvSpPr>
          <p:nvPr/>
        </p:nvSpPr>
        <p:spPr bwMode="auto">
          <a:xfrm>
            <a:off x="64406" y="2886076"/>
            <a:ext cx="2867025" cy="52387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600" b="0" dirty="0">
                <a:solidFill>
                  <a:srgbClr val="000000"/>
                </a:solidFill>
                <a:latin typeface="微软雅黑" charset="-122"/>
                <a:ea typeface="微软雅黑" charset="-122"/>
              </a:rPr>
              <a:t>公式打上去</a:t>
            </a:r>
          </a:p>
        </p:txBody>
      </p:sp>
      <p:sp>
        <p:nvSpPr>
          <p:cNvPr id="42" name="圆角矩形 53"/>
          <p:cNvSpPr>
            <a:spLocks noChangeArrowheads="1"/>
          </p:cNvSpPr>
          <p:nvPr/>
        </p:nvSpPr>
        <p:spPr bwMode="auto">
          <a:xfrm>
            <a:off x="3003194" y="2860493"/>
            <a:ext cx="2867025" cy="52387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600" b="0" dirty="0">
                <a:solidFill>
                  <a:srgbClr val="000000"/>
                </a:solidFill>
                <a:latin typeface="微软雅黑" charset="-122"/>
                <a:ea typeface="微软雅黑" charset="-122"/>
              </a:rPr>
              <a:t>风机拓扑打上去</a:t>
            </a:r>
          </a:p>
        </p:txBody>
      </p:sp>
      <p:sp>
        <p:nvSpPr>
          <p:cNvPr id="43" name="圆角矩形 53"/>
          <p:cNvSpPr>
            <a:spLocks noChangeArrowheads="1"/>
          </p:cNvSpPr>
          <p:nvPr/>
        </p:nvSpPr>
        <p:spPr bwMode="auto">
          <a:xfrm>
            <a:off x="5984546" y="2854355"/>
            <a:ext cx="2867025" cy="52387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600" b="0" dirty="0">
                <a:solidFill>
                  <a:srgbClr val="000000"/>
                </a:solidFill>
                <a:latin typeface="微软雅黑" charset="-122"/>
                <a:ea typeface="微软雅黑" charset="-122"/>
              </a:rPr>
              <a:t>风机拓扑打上去</a:t>
            </a:r>
          </a:p>
        </p:txBody>
      </p:sp>
      <p:sp>
        <p:nvSpPr>
          <p:cNvPr id="44" name="圆角矩形 53"/>
          <p:cNvSpPr>
            <a:spLocks noChangeArrowheads="1"/>
          </p:cNvSpPr>
          <p:nvPr/>
        </p:nvSpPr>
        <p:spPr bwMode="auto">
          <a:xfrm>
            <a:off x="4551033" y="3552283"/>
            <a:ext cx="2867025" cy="52387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600" b="0" dirty="0">
                <a:solidFill>
                  <a:srgbClr val="000000"/>
                </a:solidFill>
                <a:latin typeface="微软雅黑" charset="-122"/>
                <a:ea typeface="微软雅黑" charset="-122"/>
              </a:rPr>
              <a:t>风机拓扑打上去</a:t>
            </a:r>
          </a:p>
        </p:txBody>
      </p:sp>
    </p:spTree>
    <p:extLst>
      <p:ext uri="{BB962C8B-B14F-4D97-AF65-F5344CB8AC3E}">
        <p14:creationId xmlns:p14="http://schemas.microsoft.com/office/powerpoint/2010/main" val="17715319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p:sp>
        <p:nvSpPr>
          <p:cNvPr id="6" name="矩形 5"/>
          <p:cNvSpPr>
            <a:spLocks noChangeArrowheads="1"/>
          </p:cNvSpPr>
          <p:nvPr/>
        </p:nvSpPr>
        <p:spPr bwMode="auto">
          <a:xfrm>
            <a:off x="1447800" y="836613"/>
            <a:ext cx="7870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a:solidFill>
                  <a:srgbClr val="000000"/>
                </a:solidFill>
                <a:latin typeface="微软雅黑" panose="020B0503020204020204" pitchFamily="34" charset="-122"/>
                <a:ea typeface="微软雅黑" panose="020B0503020204020204" pitchFamily="34" charset="-122"/>
                <a:sym typeface="+mn-ea"/>
              </a:rPr>
              <a:t>研究内容</a:t>
            </a:r>
            <a:r>
              <a:rPr lang="en-US" altLang="zh-CN" sz="2000">
                <a:solidFill>
                  <a:srgbClr val="000000"/>
                </a:solidFill>
                <a:latin typeface="微软雅黑" panose="020B0503020204020204" pitchFamily="34" charset="-122"/>
                <a:ea typeface="微软雅黑" panose="020B0503020204020204" pitchFamily="34" charset="-122"/>
                <a:sym typeface="+mn-ea"/>
              </a:rPr>
              <a:t>4</a:t>
            </a:r>
            <a:r>
              <a:rPr lang="zh-CN" altLang="en-US" sz="2000">
                <a:solidFill>
                  <a:srgbClr val="000000"/>
                </a:solidFill>
                <a:latin typeface="微软雅黑" panose="020B0503020204020204" pitchFamily="34" charset="-122"/>
                <a:ea typeface="微软雅黑" panose="020B0503020204020204" pitchFamily="34" charset="-122"/>
                <a:sym typeface="+mn-ea"/>
              </a:rPr>
              <a:t>：氢电耦合直流互联系统实时仿真验证技术</a:t>
            </a:r>
          </a:p>
        </p:txBody>
      </p:sp>
      <p:sp>
        <p:nvSpPr>
          <p:cNvPr id="7" name="圆角矩形 53"/>
          <p:cNvSpPr>
            <a:spLocks noChangeArrowheads="1"/>
          </p:cNvSpPr>
          <p:nvPr/>
        </p:nvSpPr>
        <p:spPr bwMode="auto">
          <a:xfrm>
            <a:off x="87312" y="1420813"/>
            <a:ext cx="8932863" cy="881063"/>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just">
              <a:lnSpc>
                <a:spcPct val="120000"/>
              </a:lnSpc>
              <a:spcBef>
                <a:spcPct val="0"/>
              </a:spcBef>
              <a:spcAft>
                <a:spcPct val="0"/>
              </a:spcAft>
              <a:buClrTx/>
              <a:buSzTx/>
              <a:buFontTx/>
              <a:buNone/>
            </a:pPr>
            <a:r>
              <a:rPr lang="zh-CN" altLang="en-US" sz="1600" dirty="0">
                <a:solidFill>
                  <a:srgbClr val="3E3E3E"/>
                </a:solidFill>
                <a:latin typeface="微软雅黑" charset="-122"/>
                <a:ea typeface="微软雅黑" charset="-122"/>
              </a:rPr>
              <a:t>     氢转电模块已完成</a:t>
            </a:r>
            <a:r>
              <a:rPr lang="en-US" altLang="zh-CN" sz="1600" dirty="0">
                <a:solidFill>
                  <a:srgbClr val="3E3E3E"/>
                </a:solidFill>
                <a:latin typeface="微软雅黑" charset="-122"/>
                <a:ea typeface="微软雅黑" charset="-122"/>
              </a:rPr>
              <a:t>xx</a:t>
            </a:r>
            <a:r>
              <a:rPr lang="zh-CN" altLang="en-US" sz="1600" dirty="0">
                <a:solidFill>
                  <a:srgbClr val="3E3E3E"/>
                </a:solidFill>
                <a:latin typeface="微软雅黑" charset="-122"/>
                <a:ea typeface="微软雅黑" charset="-122"/>
              </a:rPr>
              <a:t>，满足中期要求。</a:t>
            </a:r>
            <a:r>
              <a:rPr lang="en-US" altLang="zh-CN" sz="1600" dirty="0">
                <a:solidFill>
                  <a:srgbClr val="3E3E3E"/>
                </a:solidFill>
                <a:latin typeface="微软雅黑" charset="-122"/>
                <a:ea typeface="微软雅黑" charset="-122"/>
              </a:rPr>
              <a:t>(</a:t>
            </a:r>
            <a:r>
              <a:rPr lang="zh-CN" altLang="en-US" sz="1600" dirty="0">
                <a:solidFill>
                  <a:srgbClr val="3E3E3E"/>
                </a:solidFill>
                <a:latin typeface="微软雅黑" charset="-122"/>
                <a:ea typeface="微软雅黑" charset="-122"/>
              </a:rPr>
              <a:t>静态响应</a:t>
            </a:r>
            <a:r>
              <a:rPr lang="en-US" altLang="zh-CN" sz="1600" dirty="0">
                <a:solidFill>
                  <a:srgbClr val="3E3E3E"/>
                </a:solidFill>
                <a:latin typeface="微软雅黑" charset="-122"/>
                <a:ea typeface="微软雅黑" charset="-122"/>
              </a:rPr>
              <a:t>+</a:t>
            </a:r>
            <a:r>
              <a:rPr lang="zh-CN" altLang="en-US" sz="1600" dirty="0">
                <a:solidFill>
                  <a:srgbClr val="3E3E3E"/>
                </a:solidFill>
                <a:latin typeface="微软雅黑" charset="-122"/>
                <a:ea typeface="微软雅黑" charset="-122"/>
              </a:rPr>
              <a:t>动态，同一模型）</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8" name="矩形 7"/>
          <p:cNvSpPr/>
          <p:nvPr/>
        </p:nvSpPr>
        <p:spPr bwMode="gray">
          <a:xfrm>
            <a:off x="161986" y="4078223"/>
            <a:ext cx="2922798" cy="2423305"/>
          </a:xfrm>
          <a:prstGeom prst="rect">
            <a:avLst/>
          </a:prstGeom>
          <a:solidFill>
            <a:schemeClr val="bg1"/>
          </a:solidFill>
          <a:ln w="9525">
            <a:no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400" kern="0" dirty="0">
              <a:solidFill>
                <a:srgbClr val="080808"/>
              </a:solidFill>
              <a:latin typeface="Arial" panose="020B0604020202020204" pitchFamily="34" charset="0"/>
              <a:ea typeface="宋体" pitchFamily="2" charset="-122"/>
              <a:cs typeface="Arial" charset="0"/>
            </a:endParaRPr>
          </a:p>
        </p:txBody>
      </p:sp>
      <p:sp>
        <p:nvSpPr>
          <p:cNvPr id="9" name="矩形 43"/>
          <p:cNvSpPr>
            <a:spLocks noChangeArrowheads="1"/>
          </p:cNvSpPr>
          <p:nvPr/>
        </p:nvSpPr>
        <p:spPr bwMode="auto">
          <a:xfrm>
            <a:off x="592150" y="6191740"/>
            <a:ext cx="2289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400" b="0" dirty="0">
                <a:solidFill>
                  <a:srgbClr val="000000"/>
                </a:solidFill>
                <a:latin typeface="微软雅黑" charset="-122"/>
                <a:ea typeface="微软雅黑" charset="-122"/>
              </a:rPr>
              <a:t>本实时仿真技术 电流</a:t>
            </a:r>
            <a:r>
              <a:rPr kumimoji="0" lang="en-US" altLang="zh-CN" sz="1400" b="0" dirty="0">
                <a:solidFill>
                  <a:srgbClr val="000000"/>
                </a:solidFill>
                <a:latin typeface="微软雅黑" charset="-122"/>
                <a:ea typeface="微软雅黑" charset="-122"/>
              </a:rPr>
              <a:t>-</a:t>
            </a:r>
            <a:r>
              <a:rPr kumimoji="0" lang="zh-CN" altLang="en-US" sz="1400" b="0" dirty="0">
                <a:solidFill>
                  <a:srgbClr val="000000"/>
                </a:solidFill>
                <a:latin typeface="微软雅黑" charset="-122"/>
                <a:ea typeface="微软雅黑" charset="-122"/>
              </a:rPr>
              <a:t>时间</a:t>
            </a:r>
            <a:endParaRPr kumimoji="0" lang="en-US" altLang="zh-CN" sz="1400" b="0" dirty="0">
              <a:solidFill>
                <a:srgbClr val="000000"/>
              </a:solidFill>
              <a:latin typeface="微软雅黑" charset="-122"/>
              <a:ea typeface="微软雅黑" charset="-122"/>
            </a:endParaRPr>
          </a:p>
        </p:txBody>
      </p:sp>
      <p:sp>
        <p:nvSpPr>
          <p:cNvPr id="10" name="圆角矩形 53"/>
          <p:cNvSpPr>
            <a:spLocks noChangeArrowheads="1"/>
          </p:cNvSpPr>
          <p:nvPr/>
        </p:nvSpPr>
        <p:spPr bwMode="auto">
          <a:xfrm>
            <a:off x="155846" y="4154638"/>
            <a:ext cx="2867025" cy="52387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600" b="0" dirty="0">
                <a:solidFill>
                  <a:srgbClr val="000000"/>
                </a:solidFill>
                <a:latin typeface="微软雅黑" charset="-122"/>
                <a:ea typeface="微软雅黑" charset="-122"/>
              </a:rPr>
              <a:t>仿真的图放上来</a:t>
            </a:r>
          </a:p>
        </p:txBody>
      </p:sp>
      <p:sp>
        <p:nvSpPr>
          <p:cNvPr id="12" name="圆角矩形 53"/>
          <p:cNvSpPr>
            <a:spLocks noChangeArrowheads="1"/>
          </p:cNvSpPr>
          <p:nvPr/>
        </p:nvSpPr>
        <p:spPr bwMode="auto">
          <a:xfrm>
            <a:off x="155846" y="2874149"/>
            <a:ext cx="2867025" cy="52387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600" b="0" dirty="0">
                <a:solidFill>
                  <a:srgbClr val="000000"/>
                </a:solidFill>
                <a:latin typeface="微软雅黑" charset="-122"/>
                <a:ea typeface="微软雅黑" charset="-122"/>
              </a:rPr>
              <a:t>公式给他打上去</a:t>
            </a:r>
          </a:p>
        </p:txBody>
      </p:sp>
      <p:sp>
        <p:nvSpPr>
          <p:cNvPr id="13" name="矩形 12"/>
          <p:cNvSpPr/>
          <p:nvPr/>
        </p:nvSpPr>
        <p:spPr bwMode="gray">
          <a:xfrm>
            <a:off x="4551106" y="4078223"/>
            <a:ext cx="2922798" cy="2423305"/>
          </a:xfrm>
          <a:prstGeom prst="rect">
            <a:avLst/>
          </a:prstGeom>
          <a:solidFill>
            <a:schemeClr val="bg1"/>
          </a:solidFill>
          <a:ln w="9525">
            <a:no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400" kern="0" dirty="0">
              <a:solidFill>
                <a:srgbClr val="080808"/>
              </a:solidFill>
              <a:latin typeface="Arial" panose="020B0604020202020204" pitchFamily="34" charset="0"/>
              <a:ea typeface="宋体" pitchFamily="2" charset="-122"/>
              <a:cs typeface="Arial" charset="0"/>
            </a:endParaRPr>
          </a:p>
        </p:txBody>
      </p:sp>
      <p:sp>
        <p:nvSpPr>
          <p:cNvPr id="14" name="矩形 43"/>
          <p:cNvSpPr>
            <a:spLocks noChangeArrowheads="1"/>
          </p:cNvSpPr>
          <p:nvPr/>
        </p:nvSpPr>
        <p:spPr bwMode="auto">
          <a:xfrm>
            <a:off x="4981270" y="6191740"/>
            <a:ext cx="2289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400" b="0" dirty="0">
                <a:solidFill>
                  <a:srgbClr val="000000"/>
                </a:solidFill>
                <a:latin typeface="微软雅黑" charset="-122"/>
                <a:ea typeface="微软雅黑" charset="-122"/>
              </a:rPr>
              <a:t>本实时仿真技术 电流</a:t>
            </a:r>
            <a:r>
              <a:rPr kumimoji="0" lang="en-US" altLang="zh-CN" sz="1400" b="0" dirty="0">
                <a:solidFill>
                  <a:srgbClr val="000000"/>
                </a:solidFill>
                <a:latin typeface="微软雅黑" charset="-122"/>
                <a:ea typeface="微软雅黑" charset="-122"/>
              </a:rPr>
              <a:t>-</a:t>
            </a:r>
            <a:r>
              <a:rPr kumimoji="0" lang="zh-CN" altLang="en-US" sz="1400" b="0" dirty="0">
                <a:solidFill>
                  <a:srgbClr val="000000"/>
                </a:solidFill>
                <a:latin typeface="微软雅黑" charset="-122"/>
                <a:ea typeface="微软雅黑" charset="-122"/>
              </a:rPr>
              <a:t>时间</a:t>
            </a:r>
            <a:endParaRPr kumimoji="0" lang="en-US" altLang="zh-CN" sz="1400" b="0" dirty="0">
              <a:solidFill>
                <a:srgbClr val="000000"/>
              </a:solidFill>
              <a:latin typeface="微软雅黑" charset="-122"/>
              <a:ea typeface="微软雅黑" charset="-122"/>
            </a:endParaRPr>
          </a:p>
        </p:txBody>
      </p:sp>
      <p:sp>
        <p:nvSpPr>
          <p:cNvPr id="15" name="圆角矩形 53"/>
          <p:cNvSpPr>
            <a:spLocks noChangeArrowheads="1"/>
          </p:cNvSpPr>
          <p:nvPr/>
        </p:nvSpPr>
        <p:spPr bwMode="auto">
          <a:xfrm>
            <a:off x="4544966" y="4154638"/>
            <a:ext cx="2867025" cy="52387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600" b="0" dirty="0">
                <a:solidFill>
                  <a:srgbClr val="000000"/>
                </a:solidFill>
                <a:latin typeface="微软雅黑" charset="-122"/>
                <a:ea typeface="微软雅黑" charset="-122"/>
              </a:rPr>
              <a:t>仿真的图放上来</a:t>
            </a:r>
          </a:p>
        </p:txBody>
      </p:sp>
      <p:sp>
        <p:nvSpPr>
          <p:cNvPr id="16" name="圆角矩形 53"/>
          <p:cNvSpPr>
            <a:spLocks noChangeArrowheads="1"/>
          </p:cNvSpPr>
          <p:nvPr/>
        </p:nvSpPr>
        <p:spPr bwMode="auto">
          <a:xfrm>
            <a:off x="4544966" y="2886076"/>
            <a:ext cx="2867025" cy="52387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600" b="0" dirty="0">
                <a:solidFill>
                  <a:srgbClr val="000000"/>
                </a:solidFill>
                <a:latin typeface="微软雅黑" charset="-122"/>
                <a:ea typeface="微软雅黑" charset="-122"/>
              </a:rPr>
              <a:t>公式给他打上去</a:t>
            </a:r>
          </a:p>
        </p:txBody>
      </p:sp>
    </p:spTree>
    <p:extLst>
      <p:ext uri="{BB962C8B-B14F-4D97-AF65-F5344CB8AC3E}">
        <p14:creationId xmlns:p14="http://schemas.microsoft.com/office/powerpoint/2010/main" val="2025815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p:sp>
        <p:nvSpPr>
          <p:cNvPr id="6" name="矩形 5"/>
          <p:cNvSpPr>
            <a:spLocks noChangeArrowheads="1"/>
          </p:cNvSpPr>
          <p:nvPr/>
        </p:nvSpPr>
        <p:spPr bwMode="auto">
          <a:xfrm>
            <a:off x="1447800" y="836613"/>
            <a:ext cx="7870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a:solidFill>
                  <a:srgbClr val="000000"/>
                </a:solidFill>
                <a:latin typeface="微软雅黑" panose="020B0503020204020204" pitchFamily="34" charset="-122"/>
                <a:ea typeface="微软雅黑" panose="020B0503020204020204" pitchFamily="34" charset="-122"/>
                <a:sym typeface="+mn-ea"/>
              </a:rPr>
              <a:t>研究内容</a:t>
            </a:r>
            <a:r>
              <a:rPr lang="en-US" altLang="zh-CN" sz="2000">
                <a:solidFill>
                  <a:srgbClr val="000000"/>
                </a:solidFill>
                <a:latin typeface="微软雅黑" panose="020B0503020204020204" pitchFamily="34" charset="-122"/>
                <a:ea typeface="微软雅黑" panose="020B0503020204020204" pitchFamily="34" charset="-122"/>
                <a:sym typeface="+mn-ea"/>
              </a:rPr>
              <a:t>4</a:t>
            </a:r>
            <a:r>
              <a:rPr lang="zh-CN" altLang="en-US" sz="2000">
                <a:solidFill>
                  <a:srgbClr val="000000"/>
                </a:solidFill>
                <a:latin typeface="微软雅黑" panose="020B0503020204020204" pitchFamily="34" charset="-122"/>
                <a:ea typeface="微软雅黑" panose="020B0503020204020204" pitchFamily="34" charset="-122"/>
                <a:sym typeface="+mn-ea"/>
              </a:rPr>
              <a:t>：氢电耦合直流互联系统实时仿真验证技术</a:t>
            </a:r>
          </a:p>
        </p:txBody>
      </p:sp>
      <p:sp>
        <p:nvSpPr>
          <p:cNvPr id="7" name="圆角矩形 53"/>
          <p:cNvSpPr>
            <a:spLocks noChangeArrowheads="1"/>
          </p:cNvSpPr>
          <p:nvPr/>
        </p:nvSpPr>
        <p:spPr bwMode="auto">
          <a:xfrm>
            <a:off x="87312" y="1420813"/>
            <a:ext cx="8932863" cy="881063"/>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just">
              <a:lnSpc>
                <a:spcPct val="120000"/>
              </a:lnSpc>
              <a:spcBef>
                <a:spcPct val="0"/>
              </a:spcBef>
              <a:spcAft>
                <a:spcPct val="0"/>
              </a:spcAft>
              <a:buClrTx/>
              <a:buSzTx/>
              <a:buFontTx/>
              <a:buNone/>
            </a:pPr>
            <a:r>
              <a:rPr lang="zh-CN" altLang="en-US" sz="1600" dirty="0">
                <a:solidFill>
                  <a:srgbClr val="3E3E3E"/>
                </a:solidFill>
                <a:latin typeface="微软雅黑" charset="-122"/>
                <a:ea typeface="微软雅黑" charset="-122"/>
              </a:rPr>
              <a:t>     氢转电模块已完成</a:t>
            </a:r>
            <a:r>
              <a:rPr lang="en-US" altLang="zh-CN" sz="1600" dirty="0">
                <a:solidFill>
                  <a:srgbClr val="3E3E3E"/>
                </a:solidFill>
                <a:latin typeface="微软雅黑" charset="-122"/>
                <a:ea typeface="微软雅黑" charset="-122"/>
              </a:rPr>
              <a:t>xx</a:t>
            </a:r>
            <a:r>
              <a:rPr lang="zh-CN" altLang="en-US" sz="1600" dirty="0">
                <a:solidFill>
                  <a:srgbClr val="3E3E3E"/>
                </a:solidFill>
                <a:latin typeface="微软雅黑" charset="-122"/>
                <a:ea typeface="微软雅黑" charset="-122"/>
              </a:rPr>
              <a:t>，满足中期要求。</a:t>
            </a:r>
            <a:r>
              <a:rPr lang="en-US" altLang="zh-CN" sz="1600" dirty="0">
                <a:solidFill>
                  <a:srgbClr val="3E3E3E"/>
                </a:solidFill>
                <a:latin typeface="微软雅黑" charset="-122"/>
                <a:ea typeface="微软雅黑" charset="-122"/>
              </a:rPr>
              <a:t>(</a:t>
            </a:r>
            <a:r>
              <a:rPr lang="zh-CN" altLang="en-US" sz="1600" dirty="0">
                <a:solidFill>
                  <a:srgbClr val="3E3E3E"/>
                </a:solidFill>
                <a:latin typeface="微软雅黑" charset="-122"/>
                <a:ea typeface="微软雅黑" charset="-122"/>
              </a:rPr>
              <a:t>动态响应</a:t>
            </a:r>
            <a:r>
              <a:rPr lang="en-US" altLang="zh-CN" sz="1600" dirty="0">
                <a:solidFill>
                  <a:srgbClr val="3E3E3E"/>
                </a:solidFill>
                <a:latin typeface="微软雅黑" charset="-122"/>
                <a:ea typeface="微软雅黑" charset="-122"/>
              </a:rPr>
              <a:t>+</a:t>
            </a:r>
            <a:r>
              <a:rPr lang="zh-CN" altLang="en-US" sz="1600" dirty="0">
                <a:solidFill>
                  <a:srgbClr val="3E3E3E"/>
                </a:solidFill>
                <a:latin typeface="微软雅黑" charset="-122"/>
                <a:ea typeface="微软雅黑" charset="-122"/>
              </a:rPr>
              <a:t>静态，同一模型）</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8" name="矩形 7"/>
          <p:cNvSpPr/>
          <p:nvPr/>
        </p:nvSpPr>
        <p:spPr bwMode="gray">
          <a:xfrm>
            <a:off x="546034" y="4279391"/>
            <a:ext cx="2922798" cy="2423305"/>
          </a:xfrm>
          <a:prstGeom prst="rect">
            <a:avLst/>
          </a:prstGeom>
          <a:solidFill>
            <a:schemeClr val="bg1"/>
          </a:solidFill>
          <a:ln w="9525">
            <a:no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400" kern="0" dirty="0">
              <a:solidFill>
                <a:srgbClr val="080808"/>
              </a:solidFill>
              <a:latin typeface="Arial" panose="020B0604020202020204" pitchFamily="34" charset="0"/>
              <a:ea typeface="宋体" pitchFamily="2" charset="-122"/>
              <a:cs typeface="Arial" charset="0"/>
            </a:endParaRPr>
          </a:p>
        </p:txBody>
      </p:sp>
      <p:sp>
        <p:nvSpPr>
          <p:cNvPr id="9" name="矩形 43"/>
          <p:cNvSpPr>
            <a:spLocks noChangeArrowheads="1"/>
          </p:cNvSpPr>
          <p:nvPr/>
        </p:nvSpPr>
        <p:spPr bwMode="auto">
          <a:xfrm>
            <a:off x="976198" y="6392908"/>
            <a:ext cx="2289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400" b="0" dirty="0">
                <a:solidFill>
                  <a:srgbClr val="000000"/>
                </a:solidFill>
                <a:latin typeface="微软雅黑" charset="-122"/>
                <a:ea typeface="微软雅黑" charset="-122"/>
              </a:rPr>
              <a:t>本实时仿真技术 电流</a:t>
            </a:r>
            <a:r>
              <a:rPr kumimoji="0" lang="en-US" altLang="zh-CN" sz="1400" b="0" dirty="0">
                <a:solidFill>
                  <a:srgbClr val="000000"/>
                </a:solidFill>
                <a:latin typeface="微软雅黑" charset="-122"/>
                <a:ea typeface="微软雅黑" charset="-122"/>
              </a:rPr>
              <a:t>-</a:t>
            </a:r>
            <a:r>
              <a:rPr kumimoji="0" lang="zh-CN" altLang="en-US" sz="1400" b="0" dirty="0">
                <a:solidFill>
                  <a:srgbClr val="000000"/>
                </a:solidFill>
                <a:latin typeface="微软雅黑" charset="-122"/>
                <a:ea typeface="微软雅黑" charset="-122"/>
              </a:rPr>
              <a:t>时间</a:t>
            </a:r>
            <a:endParaRPr kumimoji="0" lang="en-US" altLang="zh-CN" sz="1400" b="0" dirty="0">
              <a:solidFill>
                <a:srgbClr val="000000"/>
              </a:solidFill>
              <a:latin typeface="微软雅黑" charset="-122"/>
              <a:ea typeface="微软雅黑" charset="-122"/>
            </a:endParaRPr>
          </a:p>
        </p:txBody>
      </p:sp>
      <p:sp>
        <p:nvSpPr>
          <p:cNvPr id="10" name="圆角矩形 53"/>
          <p:cNvSpPr>
            <a:spLocks noChangeArrowheads="1"/>
          </p:cNvSpPr>
          <p:nvPr/>
        </p:nvSpPr>
        <p:spPr bwMode="auto">
          <a:xfrm>
            <a:off x="539894" y="4355806"/>
            <a:ext cx="2867025" cy="52387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600" b="0" dirty="0">
                <a:solidFill>
                  <a:srgbClr val="000000"/>
                </a:solidFill>
                <a:latin typeface="微软雅黑" charset="-122"/>
                <a:ea typeface="微软雅黑" charset="-122"/>
              </a:rPr>
              <a:t>仿真的图放上来</a:t>
            </a:r>
          </a:p>
        </p:txBody>
      </p:sp>
      <p:sp>
        <p:nvSpPr>
          <p:cNvPr id="11" name="圆角矩形 53"/>
          <p:cNvSpPr>
            <a:spLocks noChangeArrowheads="1"/>
          </p:cNvSpPr>
          <p:nvPr/>
        </p:nvSpPr>
        <p:spPr bwMode="auto">
          <a:xfrm>
            <a:off x="539894" y="3075317"/>
            <a:ext cx="2867025" cy="52387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600" b="0" dirty="0">
                <a:solidFill>
                  <a:srgbClr val="000000"/>
                </a:solidFill>
                <a:latin typeface="微软雅黑" charset="-122"/>
                <a:ea typeface="微软雅黑" charset="-122"/>
              </a:rPr>
              <a:t>公式给他打上去</a:t>
            </a:r>
          </a:p>
        </p:txBody>
      </p:sp>
      <p:sp>
        <p:nvSpPr>
          <p:cNvPr id="12" name="矩形 11"/>
          <p:cNvSpPr/>
          <p:nvPr/>
        </p:nvSpPr>
        <p:spPr bwMode="gray">
          <a:xfrm>
            <a:off x="5239954" y="4277578"/>
            <a:ext cx="2922798" cy="2423305"/>
          </a:xfrm>
          <a:prstGeom prst="rect">
            <a:avLst/>
          </a:prstGeom>
          <a:solidFill>
            <a:schemeClr val="bg1"/>
          </a:solidFill>
          <a:ln w="9525">
            <a:no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400" kern="0" dirty="0">
              <a:solidFill>
                <a:srgbClr val="080808"/>
              </a:solidFill>
              <a:latin typeface="Arial" panose="020B0604020202020204" pitchFamily="34" charset="0"/>
              <a:ea typeface="宋体" pitchFamily="2" charset="-122"/>
              <a:cs typeface="Arial" charset="0"/>
            </a:endParaRPr>
          </a:p>
        </p:txBody>
      </p:sp>
      <p:sp>
        <p:nvSpPr>
          <p:cNvPr id="13" name="矩形 43"/>
          <p:cNvSpPr>
            <a:spLocks noChangeArrowheads="1"/>
          </p:cNvSpPr>
          <p:nvPr/>
        </p:nvSpPr>
        <p:spPr bwMode="auto">
          <a:xfrm>
            <a:off x="5670118" y="6391095"/>
            <a:ext cx="2289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400" b="0" dirty="0">
                <a:solidFill>
                  <a:srgbClr val="000000"/>
                </a:solidFill>
                <a:latin typeface="微软雅黑" charset="-122"/>
                <a:ea typeface="微软雅黑" charset="-122"/>
              </a:rPr>
              <a:t>本实时仿真技术 电流</a:t>
            </a:r>
            <a:r>
              <a:rPr kumimoji="0" lang="en-US" altLang="zh-CN" sz="1400" b="0" dirty="0">
                <a:solidFill>
                  <a:srgbClr val="000000"/>
                </a:solidFill>
                <a:latin typeface="微软雅黑" charset="-122"/>
                <a:ea typeface="微软雅黑" charset="-122"/>
              </a:rPr>
              <a:t>-</a:t>
            </a:r>
            <a:r>
              <a:rPr kumimoji="0" lang="zh-CN" altLang="en-US" sz="1400" b="0" dirty="0">
                <a:solidFill>
                  <a:srgbClr val="000000"/>
                </a:solidFill>
                <a:latin typeface="微软雅黑" charset="-122"/>
                <a:ea typeface="微软雅黑" charset="-122"/>
              </a:rPr>
              <a:t>时间</a:t>
            </a:r>
            <a:endParaRPr kumimoji="0" lang="en-US" altLang="zh-CN" sz="1400" b="0" dirty="0">
              <a:solidFill>
                <a:srgbClr val="000000"/>
              </a:solidFill>
              <a:latin typeface="微软雅黑" charset="-122"/>
              <a:ea typeface="微软雅黑" charset="-122"/>
            </a:endParaRPr>
          </a:p>
        </p:txBody>
      </p:sp>
      <p:sp>
        <p:nvSpPr>
          <p:cNvPr id="14" name="圆角矩形 53"/>
          <p:cNvSpPr>
            <a:spLocks noChangeArrowheads="1"/>
          </p:cNvSpPr>
          <p:nvPr/>
        </p:nvSpPr>
        <p:spPr bwMode="auto">
          <a:xfrm>
            <a:off x="5233814" y="4353993"/>
            <a:ext cx="2867025" cy="52387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600" b="0" dirty="0">
                <a:solidFill>
                  <a:srgbClr val="000000"/>
                </a:solidFill>
                <a:latin typeface="微软雅黑" charset="-122"/>
                <a:ea typeface="微软雅黑" charset="-122"/>
              </a:rPr>
              <a:t>仿真的图放上来</a:t>
            </a:r>
          </a:p>
        </p:txBody>
      </p:sp>
      <p:sp>
        <p:nvSpPr>
          <p:cNvPr id="15" name="圆角矩形 53"/>
          <p:cNvSpPr>
            <a:spLocks noChangeArrowheads="1"/>
          </p:cNvSpPr>
          <p:nvPr/>
        </p:nvSpPr>
        <p:spPr bwMode="auto">
          <a:xfrm>
            <a:off x="5267840" y="3070341"/>
            <a:ext cx="2867025" cy="52387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600" b="0" dirty="0">
                <a:solidFill>
                  <a:srgbClr val="000000"/>
                </a:solidFill>
                <a:latin typeface="微软雅黑" charset="-122"/>
                <a:ea typeface="微软雅黑" charset="-122"/>
              </a:rPr>
              <a:t>公式给他打上去</a:t>
            </a:r>
          </a:p>
        </p:txBody>
      </p:sp>
    </p:spTree>
    <p:extLst>
      <p:ext uri="{BB962C8B-B14F-4D97-AF65-F5344CB8AC3E}">
        <p14:creationId xmlns:p14="http://schemas.microsoft.com/office/powerpoint/2010/main" val="8757548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p:sp>
        <p:nvSpPr>
          <p:cNvPr id="6" name="矩形 5"/>
          <p:cNvSpPr>
            <a:spLocks noChangeArrowheads="1"/>
          </p:cNvSpPr>
          <p:nvPr/>
        </p:nvSpPr>
        <p:spPr bwMode="auto">
          <a:xfrm>
            <a:off x="1447800" y="836613"/>
            <a:ext cx="7870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dirty="0">
                <a:solidFill>
                  <a:srgbClr val="000000"/>
                </a:solidFill>
                <a:latin typeface="微软雅黑" panose="020B0503020204020204" pitchFamily="34" charset="-122"/>
                <a:ea typeface="微软雅黑" panose="020B0503020204020204" pitchFamily="34" charset="-122"/>
                <a:sym typeface="+mn-ea"/>
              </a:rPr>
              <a:t>研究内容</a:t>
            </a:r>
            <a:r>
              <a:rPr lang="en-US" altLang="zh-CN" sz="2000" dirty="0">
                <a:solidFill>
                  <a:srgbClr val="000000"/>
                </a:solidFill>
                <a:latin typeface="微软雅黑" panose="020B0503020204020204" pitchFamily="34" charset="-122"/>
                <a:ea typeface="微软雅黑" panose="020B0503020204020204" pitchFamily="34" charset="-122"/>
                <a:sym typeface="+mn-ea"/>
              </a:rPr>
              <a:t>4</a:t>
            </a:r>
            <a:r>
              <a:rPr lang="zh-CN" altLang="en-US" sz="2000" dirty="0">
                <a:solidFill>
                  <a:srgbClr val="000000"/>
                </a:solidFill>
                <a:latin typeface="微软雅黑" panose="020B0503020204020204" pitchFamily="34" charset="-122"/>
                <a:ea typeface="微软雅黑" panose="020B0503020204020204" pitchFamily="34" charset="-122"/>
                <a:sym typeface="+mn-ea"/>
              </a:rPr>
              <a:t>：氢电耦合直流互联系统实时仿真验证技术</a:t>
            </a:r>
          </a:p>
        </p:txBody>
      </p:sp>
      <p:sp>
        <p:nvSpPr>
          <p:cNvPr id="7" name="圆角矩形 53"/>
          <p:cNvSpPr>
            <a:spLocks noChangeArrowheads="1"/>
          </p:cNvSpPr>
          <p:nvPr/>
        </p:nvSpPr>
        <p:spPr bwMode="auto">
          <a:xfrm>
            <a:off x="87312" y="1420813"/>
            <a:ext cx="8932863" cy="881063"/>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just">
              <a:lnSpc>
                <a:spcPct val="120000"/>
              </a:lnSpc>
              <a:spcBef>
                <a:spcPct val="0"/>
              </a:spcBef>
              <a:spcAft>
                <a:spcPct val="0"/>
              </a:spcAft>
              <a:buClrTx/>
              <a:buSzTx/>
              <a:buFontTx/>
              <a:buNone/>
            </a:pPr>
            <a:r>
              <a:rPr lang="zh-CN" altLang="en-US" sz="1600" dirty="0">
                <a:solidFill>
                  <a:srgbClr val="3E3E3E"/>
                </a:solidFill>
                <a:latin typeface="微软雅黑" charset="-122"/>
                <a:ea typeface="微软雅黑" charset="-122"/>
              </a:rPr>
              <a:t>     电制氢设备模块已完成</a:t>
            </a:r>
            <a:r>
              <a:rPr lang="zh-CN" altLang="en-US" sz="1600" dirty="0">
                <a:solidFill>
                  <a:srgbClr val="FF0000"/>
                </a:solidFill>
                <a:latin typeface="微软雅黑" charset="-122"/>
                <a:ea typeface="微软雅黑" charset="-122"/>
              </a:rPr>
              <a:t>碱液电解水制氢标准模型</a:t>
            </a:r>
            <a:r>
              <a:rPr lang="zh-CN" altLang="en-US" sz="1600" dirty="0">
                <a:solidFill>
                  <a:srgbClr val="3E3E3E"/>
                </a:solidFill>
                <a:latin typeface="微软雅黑" charset="-122"/>
                <a:ea typeface="微软雅黑" charset="-122"/>
              </a:rPr>
              <a:t>，通过动态响应特性和稳态响应特性测量，与实际设备相比误差小于</a:t>
            </a:r>
            <a:r>
              <a:rPr lang="en-US" altLang="zh-CN" sz="1600" dirty="0">
                <a:solidFill>
                  <a:srgbClr val="3E3E3E"/>
                </a:solidFill>
                <a:latin typeface="微软雅黑" charset="-122"/>
                <a:ea typeface="微软雅黑" charset="-122"/>
              </a:rPr>
              <a:t>5%</a:t>
            </a:r>
            <a:r>
              <a:rPr lang="zh-CN" altLang="en-US" sz="1600" dirty="0">
                <a:solidFill>
                  <a:srgbClr val="3E3E3E"/>
                </a:solidFill>
                <a:latin typeface="微软雅黑" charset="-122"/>
                <a:ea typeface="微软雅黑" charset="-122"/>
              </a:rPr>
              <a:t>，满足中期要求。</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8" name="矩形 7"/>
          <p:cNvSpPr/>
          <p:nvPr/>
        </p:nvSpPr>
        <p:spPr bwMode="gray">
          <a:xfrm>
            <a:off x="161986" y="4078223"/>
            <a:ext cx="2922798" cy="2423305"/>
          </a:xfrm>
          <a:prstGeom prst="rect">
            <a:avLst/>
          </a:prstGeom>
          <a:solidFill>
            <a:schemeClr val="bg1"/>
          </a:solidFill>
          <a:ln w="9525">
            <a:no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400" kern="0" dirty="0">
              <a:solidFill>
                <a:srgbClr val="080808"/>
              </a:solidFill>
              <a:latin typeface="Arial" panose="020B0604020202020204" pitchFamily="34" charset="0"/>
              <a:ea typeface="宋体" pitchFamily="2" charset="-122"/>
              <a:cs typeface="Arial" charset="0"/>
            </a:endParaRPr>
          </a:p>
        </p:txBody>
      </p:sp>
      <p:sp>
        <p:nvSpPr>
          <p:cNvPr id="9" name="矩形 43"/>
          <p:cNvSpPr>
            <a:spLocks noChangeArrowheads="1"/>
          </p:cNvSpPr>
          <p:nvPr/>
        </p:nvSpPr>
        <p:spPr bwMode="auto">
          <a:xfrm>
            <a:off x="592150" y="6191740"/>
            <a:ext cx="2289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400" b="0" dirty="0">
                <a:solidFill>
                  <a:srgbClr val="000000"/>
                </a:solidFill>
                <a:latin typeface="微软雅黑" charset="-122"/>
                <a:ea typeface="微软雅黑" charset="-122"/>
              </a:rPr>
              <a:t>本实时仿真技术 电流</a:t>
            </a:r>
            <a:r>
              <a:rPr kumimoji="0" lang="en-US" altLang="zh-CN" sz="1400" b="0" dirty="0">
                <a:solidFill>
                  <a:srgbClr val="000000"/>
                </a:solidFill>
                <a:latin typeface="微软雅黑" charset="-122"/>
                <a:ea typeface="微软雅黑" charset="-122"/>
              </a:rPr>
              <a:t>-</a:t>
            </a:r>
            <a:r>
              <a:rPr kumimoji="0" lang="zh-CN" altLang="en-US" sz="1400" b="0" dirty="0">
                <a:solidFill>
                  <a:srgbClr val="000000"/>
                </a:solidFill>
                <a:latin typeface="微软雅黑" charset="-122"/>
                <a:ea typeface="微软雅黑" charset="-122"/>
              </a:rPr>
              <a:t>时间</a:t>
            </a:r>
            <a:endParaRPr kumimoji="0" lang="en-US" altLang="zh-CN" sz="1400" b="0" dirty="0">
              <a:solidFill>
                <a:srgbClr val="000000"/>
              </a:solidFill>
              <a:latin typeface="微软雅黑" charset="-122"/>
              <a:ea typeface="微软雅黑" charset="-122"/>
            </a:endParaRPr>
          </a:p>
        </p:txBody>
      </p:sp>
      <p:sp>
        <p:nvSpPr>
          <p:cNvPr id="10" name="圆角矩形 53"/>
          <p:cNvSpPr>
            <a:spLocks noChangeArrowheads="1"/>
          </p:cNvSpPr>
          <p:nvPr/>
        </p:nvSpPr>
        <p:spPr bwMode="auto">
          <a:xfrm>
            <a:off x="155846" y="4154638"/>
            <a:ext cx="2867025" cy="52387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600" b="0" dirty="0">
                <a:solidFill>
                  <a:srgbClr val="000000"/>
                </a:solidFill>
                <a:latin typeface="微软雅黑" charset="-122"/>
                <a:ea typeface="微软雅黑" charset="-122"/>
              </a:rPr>
              <a:t>仿真的图放上来</a:t>
            </a:r>
          </a:p>
        </p:txBody>
      </p:sp>
      <p:sp>
        <p:nvSpPr>
          <p:cNvPr id="11" name="圆角矩形 53"/>
          <p:cNvSpPr>
            <a:spLocks noChangeArrowheads="1"/>
          </p:cNvSpPr>
          <p:nvPr/>
        </p:nvSpPr>
        <p:spPr bwMode="auto">
          <a:xfrm>
            <a:off x="155846" y="2874149"/>
            <a:ext cx="2867025" cy="52387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600" b="0" dirty="0">
                <a:solidFill>
                  <a:srgbClr val="000000"/>
                </a:solidFill>
                <a:latin typeface="微软雅黑" charset="-122"/>
                <a:ea typeface="微软雅黑" charset="-122"/>
              </a:rPr>
              <a:t>公式给他打上去</a:t>
            </a:r>
          </a:p>
        </p:txBody>
      </p:sp>
      <p:sp>
        <p:nvSpPr>
          <p:cNvPr id="12" name="矩形 11"/>
          <p:cNvSpPr/>
          <p:nvPr/>
        </p:nvSpPr>
        <p:spPr bwMode="gray">
          <a:xfrm>
            <a:off x="5416738" y="4076410"/>
            <a:ext cx="2922798" cy="2423305"/>
          </a:xfrm>
          <a:prstGeom prst="rect">
            <a:avLst/>
          </a:prstGeom>
          <a:solidFill>
            <a:schemeClr val="bg1"/>
          </a:solidFill>
          <a:ln w="9525">
            <a:no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400" kern="0" dirty="0">
              <a:solidFill>
                <a:srgbClr val="080808"/>
              </a:solidFill>
              <a:latin typeface="Arial" panose="020B0604020202020204" pitchFamily="34" charset="0"/>
              <a:ea typeface="宋体" pitchFamily="2" charset="-122"/>
              <a:cs typeface="Arial" charset="0"/>
            </a:endParaRPr>
          </a:p>
        </p:txBody>
      </p:sp>
      <p:sp>
        <p:nvSpPr>
          <p:cNvPr id="13" name="矩形 43"/>
          <p:cNvSpPr>
            <a:spLocks noChangeArrowheads="1"/>
          </p:cNvSpPr>
          <p:nvPr/>
        </p:nvSpPr>
        <p:spPr bwMode="auto">
          <a:xfrm>
            <a:off x="5846902" y="6189927"/>
            <a:ext cx="2289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400" b="0" dirty="0">
                <a:solidFill>
                  <a:srgbClr val="000000"/>
                </a:solidFill>
                <a:latin typeface="微软雅黑" charset="-122"/>
                <a:ea typeface="微软雅黑" charset="-122"/>
              </a:rPr>
              <a:t>本实时仿真技术 电流</a:t>
            </a:r>
            <a:r>
              <a:rPr kumimoji="0" lang="en-US" altLang="zh-CN" sz="1400" b="0" dirty="0">
                <a:solidFill>
                  <a:srgbClr val="000000"/>
                </a:solidFill>
                <a:latin typeface="微软雅黑" charset="-122"/>
                <a:ea typeface="微软雅黑" charset="-122"/>
              </a:rPr>
              <a:t>-</a:t>
            </a:r>
            <a:r>
              <a:rPr kumimoji="0" lang="zh-CN" altLang="en-US" sz="1400" b="0" dirty="0">
                <a:solidFill>
                  <a:srgbClr val="000000"/>
                </a:solidFill>
                <a:latin typeface="微软雅黑" charset="-122"/>
                <a:ea typeface="微软雅黑" charset="-122"/>
              </a:rPr>
              <a:t>时间</a:t>
            </a:r>
            <a:endParaRPr kumimoji="0" lang="en-US" altLang="zh-CN" sz="1400" b="0" dirty="0">
              <a:solidFill>
                <a:srgbClr val="000000"/>
              </a:solidFill>
              <a:latin typeface="微软雅黑" charset="-122"/>
              <a:ea typeface="微软雅黑" charset="-122"/>
            </a:endParaRPr>
          </a:p>
        </p:txBody>
      </p:sp>
      <p:sp>
        <p:nvSpPr>
          <p:cNvPr id="14" name="圆角矩形 53"/>
          <p:cNvSpPr>
            <a:spLocks noChangeArrowheads="1"/>
          </p:cNvSpPr>
          <p:nvPr/>
        </p:nvSpPr>
        <p:spPr bwMode="auto">
          <a:xfrm>
            <a:off x="5410598" y="4152825"/>
            <a:ext cx="2867025" cy="52387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600" b="0" dirty="0">
                <a:solidFill>
                  <a:srgbClr val="000000"/>
                </a:solidFill>
                <a:latin typeface="微软雅黑" charset="-122"/>
                <a:ea typeface="微软雅黑" charset="-122"/>
              </a:rPr>
              <a:t>仿真的图放上来</a:t>
            </a:r>
          </a:p>
        </p:txBody>
      </p:sp>
      <p:sp>
        <p:nvSpPr>
          <p:cNvPr id="15" name="圆角矩形 53"/>
          <p:cNvSpPr>
            <a:spLocks noChangeArrowheads="1"/>
          </p:cNvSpPr>
          <p:nvPr/>
        </p:nvSpPr>
        <p:spPr bwMode="auto">
          <a:xfrm>
            <a:off x="5410598" y="2872336"/>
            <a:ext cx="2867025" cy="52387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600" b="0" dirty="0">
                <a:solidFill>
                  <a:srgbClr val="000000"/>
                </a:solidFill>
                <a:latin typeface="微软雅黑" charset="-122"/>
                <a:ea typeface="微软雅黑" charset="-122"/>
              </a:rPr>
              <a:t>公式给他打上去</a:t>
            </a:r>
          </a:p>
        </p:txBody>
      </p:sp>
    </p:spTree>
    <p:extLst>
      <p:ext uri="{BB962C8B-B14F-4D97-AF65-F5344CB8AC3E}">
        <p14:creationId xmlns:p14="http://schemas.microsoft.com/office/powerpoint/2010/main" val="2226204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p:sp>
        <p:nvSpPr>
          <p:cNvPr id="37891" name="矩形 5"/>
          <p:cNvSpPr>
            <a:spLocks noChangeArrowheads="1"/>
          </p:cNvSpPr>
          <p:nvPr/>
        </p:nvSpPr>
        <p:spPr bwMode="auto">
          <a:xfrm>
            <a:off x="1447800" y="836613"/>
            <a:ext cx="7870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a:solidFill>
                  <a:srgbClr val="000000"/>
                </a:solidFill>
                <a:latin typeface="微软雅黑" panose="020B0503020204020204" pitchFamily="34" charset="-122"/>
                <a:ea typeface="微软雅黑" panose="020B0503020204020204" pitchFamily="34" charset="-122"/>
                <a:sym typeface="+mn-ea"/>
              </a:rPr>
              <a:t>研究内容</a:t>
            </a:r>
            <a:r>
              <a:rPr lang="en-US" altLang="zh-CN" sz="2000">
                <a:solidFill>
                  <a:srgbClr val="000000"/>
                </a:solidFill>
                <a:latin typeface="微软雅黑" panose="020B0503020204020204" pitchFamily="34" charset="-122"/>
                <a:ea typeface="微软雅黑" panose="020B0503020204020204" pitchFamily="34" charset="-122"/>
                <a:sym typeface="+mn-ea"/>
              </a:rPr>
              <a:t>4</a:t>
            </a:r>
            <a:r>
              <a:rPr lang="zh-CN" altLang="en-US" sz="2000">
                <a:solidFill>
                  <a:srgbClr val="000000"/>
                </a:solidFill>
                <a:latin typeface="微软雅黑" panose="020B0503020204020204" pitchFamily="34" charset="-122"/>
                <a:ea typeface="微软雅黑" panose="020B0503020204020204" pitchFamily="34" charset="-122"/>
                <a:sym typeface="+mn-ea"/>
              </a:rPr>
              <a:t>：氢电耦合直流互联系统实时仿真验证技术</a:t>
            </a:r>
          </a:p>
        </p:txBody>
      </p:sp>
      <p:sp>
        <p:nvSpPr>
          <p:cNvPr id="41" name="矩形 40"/>
          <p:cNvSpPr/>
          <p:nvPr/>
        </p:nvSpPr>
        <p:spPr bwMode="gray">
          <a:xfrm>
            <a:off x="323025" y="4626483"/>
            <a:ext cx="4049713" cy="2060829"/>
          </a:xfrm>
          <a:prstGeom prst="rect">
            <a:avLst/>
          </a:prstGeom>
          <a:solidFill>
            <a:schemeClr val="bg1"/>
          </a:solidFill>
          <a:ln w="9525">
            <a:no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400" kern="0" dirty="0">
              <a:solidFill>
                <a:srgbClr val="080808"/>
              </a:solidFill>
              <a:latin typeface="Arial" panose="020B0604020202020204" pitchFamily="34" charset="0"/>
              <a:ea typeface="宋体" pitchFamily="2" charset="-122"/>
              <a:cs typeface="Arial" charset="0"/>
            </a:endParaRPr>
          </a:p>
        </p:txBody>
      </p:sp>
      <p:sp>
        <p:nvSpPr>
          <p:cNvPr id="42" name="圆角矩形 53"/>
          <p:cNvSpPr>
            <a:spLocks noChangeArrowheads="1"/>
          </p:cNvSpPr>
          <p:nvPr/>
        </p:nvSpPr>
        <p:spPr bwMode="auto">
          <a:xfrm>
            <a:off x="20638" y="1651000"/>
            <a:ext cx="9096375" cy="89852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just">
              <a:lnSpc>
                <a:spcPct val="120000"/>
              </a:lnSpc>
              <a:spcBef>
                <a:spcPct val="0"/>
              </a:spcBef>
              <a:spcAft>
                <a:spcPct val="0"/>
              </a:spcAft>
              <a:buClrTx/>
              <a:buSzTx/>
              <a:buFontTx/>
              <a:buNone/>
            </a:pPr>
            <a:r>
              <a:rPr lang="zh-CN" altLang="en-US" sz="1600" dirty="0">
                <a:solidFill>
                  <a:srgbClr val="3E3E3E"/>
                </a:solidFill>
                <a:latin typeface="微软雅黑" charset="-122"/>
                <a:ea typeface="微软雅黑" charset="-122"/>
              </a:rPr>
              <a:t>     控制模块相关，已完成</a:t>
            </a:r>
            <a:r>
              <a:rPr lang="zh-CN" altLang="en-US" sz="1600" dirty="0">
                <a:solidFill>
                  <a:srgbClr val="FF0000"/>
                </a:solidFill>
                <a:latin typeface="微软雅黑" charset="-122"/>
                <a:ea typeface="微软雅黑" charset="-122"/>
              </a:rPr>
              <a:t>光伏</a:t>
            </a:r>
            <a:r>
              <a:rPr lang="en-US" altLang="zh-CN" sz="1600" dirty="0">
                <a:solidFill>
                  <a:srgbClr val="FF0000"/>
                </a:solidFill>
                <a:latin typeface="微软雅黑" charset="-122"/>
                <a:ea typeface="微软雅黑" charset="-122"/>
              </a:rPr>
              <a:t>MPPT</a:t>
            </a:r>
            <a:r>
              <a:rPr lang="zh-CN" altLang="en-US" sz="1600" dirty="0">
                <a:solidFill>
                  <a:srgbClr val="FF0000"/>
                </a:solidFill>
                <a:latin typeface="微软雅黑" charset="-122"/>
                <a:ea typeface="微软雅黑" charset="-122"/>
              </a:rPr>
              <a:t>控制、恒电压控制（有多完成的图就放上来）</a:t>
            </a:r>
            <a:r>
              <a:rPr lang="zh-CN" altLang="en-US" sz="1600" dirty="0">
                <a:solidFill>
                  <a:srgbClr val="3E3E3E"/>
                </a:solidFill>
                <a:latin typeface="微软雅黑" charset="-122"/>
                <a:ea typeface="微软雅黑" charset="-122"/>
              </a:rPr>
              <a:t>。通过在本平台中的暂态仿真，验证了本仿真平台建立的控制模块可靠性。</a:t>
            </a:r>
            <a:endParaRPr lang="en-US" altLang="zh-CN" sz="1600" b="0" dirty="0">
              <a:solidFill>
                <a:srgbClr val="C00000"/>
              </a:solidFill>
              <a:latin typeface="微软雅黑" charset="-122"/>
              <a:ea typeface="微软雅黑" charset="-122"/>
            </a:endParaRPr>
          </a:p>
        </p:txBody>
      </p:sp>
      <p:sp>
        <p:nvSpPr>
          <p:cNvPr id="45" name="圆角矩形 53"/>
          <p:cNvSpPr>
            <a:spLocks noChangeArrowheads="1"/>
          </p:cNvSpPr>
          <p:nvPr/>
        </p:nvSpPr>
        <p:spPr bwMode="auto">
          <a:xfrm>
            <a:off x="518287" y="4680458"/>
            <a:ext cx="3398837" cy="52387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 typeface="Wingdings" charset="2"/>
              <a:buNone/>
            </a:pPr>
            <a:r>
              <a:rPr kumimoji="0" lang="zh-CN" altLang="en-US" sz="1600" b="0" dirty="0">
                <a:solidFill>
                  <a:srgbClr val="000000"/>
                </a:solidFill>
                <a:latin typeface="微软雅黑" charset="-122"/>
                <a:ea typeface="微软雅黑" charset="-122"/>
              </a:rPr>
              <a:t>验证变流器电压控制</a:t>
            </a:r>
          </a:p>
        </p:txBody>
      </p:sp>
      <p:sp>
        <p:nvSpPr>
          <p:cNvPr id="46" name="矩形 45"/>
          <p:cNvSpPr/>
          <p:nvPr/>
        </p:nvSpPr>
        <p:spPr bwMode="gray">
          <a:xfrm>
            <a:off x="4752150" y="4626483"/>
            <a:ext cx="4029075" cy="2060829"/>
          </a:xfrm>
          <a:prstGeom prst="rect">
            <a:avLst/>
          </a:prstGeom>
          <a:solidFill>
            <a:schemeClr val="bg1"/>
          </a:solidFill>
          <a:ln w="9525">
            <a:no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400" kern="0" dirty="0">
              <a:solidFill>
                <a:srgbClr val="080808"/>
              </a:solidFill>
              <a:latin typeface="Arial" panose="020B0604020202020204" pitchFamily="34" charset="0"/>
              <a:ea typeface="宋体" pitchFamily="2" charset="-122"/>
              <a:cs typeface="Arial" charset="0"/>
            </a:endParaRPr>
          </a:p>
        </p:txBody>
      </p:sp>
      <p:sp>
        <p:nvSpPr>
          <p:cNvPr id="49" name="圆角矩形 53"/>
          <p:cNvSpPr>
            <a:spLocks noChangeArrowheads="1"/>
          </p:cNvSpPr>
          <p:nvPr/>
        </p:nvSpPr>
        <p:spPr bwMode="auto">
          <a:xfrm>
            <a:off x="5060125" y="4686808"/>
            <a:ext cx="3359150" cy="52387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 typeface="Wingdings" charset="2"/>
              <a:buNone/>
            </a:pPr>
            <a:r>
              <a:rPr kumimoji="0" lang="zh-CN" altLang="en-US" sz="1600" b="0" dirty="0">
                <a:solidFill>
                  <a:srgbClr val="000000"/>
                </a:solidFill>
                <a:latin typeface="微软雅黑" charset="-122"/>
                <a:ea typeface="微软雅黑" charset="-122"/>
              </a:rPr>
              <a:t>验证</a:t>
            </a:r>
            <a:r>
              <a:rPr kumimoji="0" lang="en-US" altLang="zh-CN" sz="1600" b="0" dirty="0">
                <a:solidFill>
                  <a:srgbClr val="000000"/>
                </a:solidFill>
                <a:latin typeface="微软雅黑" charset="-122"/>
                <a:ea typeface="微软雅黑" charset="-122"/>
              </a:rPr>
              <a:t>MPPT</a:t>
            </a:r>
            <a:r>
              <a:rPr kumimoji="0" lang="zh-CN" altLang="en-US" sz="1600" b="0" dirty="0">
                <a:solidFill>
                  <a:srgbClr val="000000"/>
                </a:solidFill>
                <a:latin typeface="微软雅黑" charset="-122"/>
                <a:ea typeface="微软雅黑" charset="-122"/>
              </a:rPr>
              <a:t>控制</a:t>
            </a:r>
          </a:p>
        </p:txBody>
      </p:sp>
      <p:pic>
        <p:nvPicPr>
          <p:cNvPr id="50" name="图片 27"/>
          <p:cNvPicPr>
            <a:picLocks noChangeAspect="1"/>
          </p:cNvPicPr>
          <p:nvPr/>
        </p:nvPicPr>
        <p:blipFill>
          <a:blip r:embed="rId3">
            <a:extLst>
              <a:ext uri="{28A0092B-C50C-407E-A947-70E740481C1C}">
                <a14:useLocalDpi xmlns:a14="http://schemas.microsoft.com/office/drawing/2010/main" val="0"/>
              </a:ext>
            </a:extLst>
          </a:blip>
          <a:srcRect t="12498"/>
          <a:stretch>
            <a:fillRect/>
          </a:stretch>
        </p:blipFill>
        <p:spPr bwMode="auto">
          <a:xfrm>
            <a:off x="518288" y="5240846"/>
            <a:ext cx="3398837"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图片 29"/>
          <p:cNvPicPr>
            <a:picLocks noChangeAspect="1"/>
          </p:cNvPicPr>
          <p:nvPr/>
        </p:nvPicPr>
        <p:blipFill>
          <a:blip r:embed="rId4">
            <a:extLst>
              <a:ext uri="{28A0092B-C50C-407E-A947-70E740481C1C}">
                <a14:useLocalDpi xmlns:a14="http://schemas.microsoft.com/office/drawing/2010/main" val="0"/>
              </a:ext>
            </a:extLst>
          </a:blip>
          <a:srcRect t="12914"/>
          <a:stretch>
            <a:fillRect/>
          </a:stretch>
        </p:blipFill>
        <p:spPr bwMode="auto">
          <a:xfrm>
            <a:off x="5026788" y="5261483"/>
            <a:ext cx="3392487"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圆角矩形 53"/>
          <p:cNvSpPr>
            <a:spLocks noChangeArrowheads="1"/>
          </p:cNvSpPr>
          <p:nvPr/>
        </p:nvSpPr>
        <p:spPr bwMode="auto">
          <a:xfrm>
            <a:off x="518287" y="3064128"/>
            <a:ext cx="3398837" cy="52387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 typeface="Wingdings" charset="2"/>
              <a:buNone/>
            </a:pPr>
            <a:r>
              <a:rPr kumimoji="0" lang="zh-CN" altLang="en-US" sz="1600" b="0" dirty="0">
                <a:solidFill>
                  <a:srgbClr val="000000"/>
                </a:solidFill>
                <a:latin typeface="微软雅黑" charset="-122"/>
                <a:ea typeface="微软雅黑" charset="-122"/>
              </a:rPr>
              <a:t>相关公式和拓扑图截图</a:t>
            </a:r>
          </a:p>
        </p:txBody>
      </p:sp>
    </p:spTree>
    <p:extLst>
      <p:ext uri="{BB962C8B-B14F-4D97-AF65-F5344CB8AC3E}">
        <p14:creationId xmlns:p14="http://schemas.microsoft.com/office/powerpoint/2010/main" val="118749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p:sp>
        <p:nvSpPr>
          <p:cNvPr id="37891" name="矩形 5"/>
          <p:cNvSpPr>
            <a:spLocks noChangeArrowheads="1"/>
          </p:cNvSpPr>
          <p:nvPr/>
        </p:nvSpPr>
        <p:spPr bwMode="auto">
          <a:xfrm>
            <a:off x="1447800" y="836613"/>
            <a:ext cx="7870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a:solidFill>
                  <a:srgbClr val="000000"/>
                </a:solidFill>
                <a:latin typeface="微软雅黑" panose="020B0503020204020204" pitchFamily="34" charset="-122"/>
                <a:ea typeface="微软雅黑" panose="020B0503020204020204" pitchFamily="34" charset="-122"/>
                <a:sym typeface="+mn-ea"/>
              </a:rPr>
              <a:t>研究内容</a:t>
            </a:r>
            <a:r>
              <a:rPr lang="en-US" altLang="zh-CN" sz="2000">
                <a:solidFill>
                  <a:srgbClr val="000000"/>
                </a:solidFill>
                <a:latin typeface="微软雅黑" panose="020B0503020204020204" pitchFamily="34" charset="-122"/>
                <a:ea typeface="微软雅黑" panose="020B0503020204020204" pitchFamily="34" charset="-122"/>
                <a:sym typeface="+mn-ea"/>
              </a:rPr>
              <a:t>4</a:t>
            </a:r>
            <a:r>
              <a:rPr lang="zh-CN" altLang="en-US" sz="2000">
                <a:solidFill>
                  <a:srgbClr val="000000"/>
                </a:solidFill>
                <a:latin typeface="微软雅黑" panose="020B0503020204020204" pitchFamily="34" charset="-122"/>
                <a:ea typeface="微软雅黑" panose="020B0503020204020204" pitchFamily="34" charset="-122"/>
                <a:sym typeface="+mn-ea"/>
              </a:rPr>
              <a:t>：氢电耦合直流互联系统实时仿真验证技术</a:t>
            </a:r>
          </a:p>
        </p:txBody>
      </p:sp>
      <p:sp>
        <p:nvSpPr>
          <p:cNvPr id="18" name="矩形 17"/>
          <p:cNvSpPr/>
          <p:nvPr/>
        </p:nvSpPr>
        <p:spPr bwMode="gray">
          <a:xfrm>
            <a:off x="108045" y="3986784"/>
            <a:ext cx="3306762" cy="2378838"/>
          </a:xfrm>
          <a:prstGeom prst="rect">
            <a:avLst/>
          </a:prstGeom>
          <a:solidFill>
            <a:schemeClr val="bg1"/>
          </a:solidFill>
          <a:ln w="9525">
            <a:no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400" kern="0" dirty="0">
              <a:solidFill>
                <a:srgbClr val="080808"/>
              </a:solidFill>
              <a:latin typeface="Arial" panose="020B0604020202020204" pitchFamily="34" charset="0"/>
              <a:ea typeface="宋体" pitchFamily="2" charset="-122"/>
              <a:cs typeface="Arial" charset="0"/>
            </a:endParaRPr>
          </a:p>
        </p:txBody>
      </p:sp>
      <p:sp>
        <p:nvSpPr>
          <p:cNvPr id="19" name="圆角矩形 53"/>
          <p:cNvSpPr>
            <a:spLocks noChangeArrowheads="1"/>
          </p:cNvSpPr>
          <p:nvPr/>
        </p:nvSpPr>
        <p:spPr bwMode="auto">
          <a:xfrm>
            <a:off x="222027" y="1539081"/>
            <a:ext cx="8769573" cy="881063"/>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just">
              <a:lnSpc>
                <a:spcPct val="120000"/>
              </a:lnSpc>
              <a:spcBef>
                <a:spcPct val="0"/>
              </a:spcBef>
              <a:spcAft>
                <a:spcPct val="0"/>
              </a:spcAft>
              <a:buClrTx/>
              <a:buSzTx/>
              <a:buFontTx/>
              <a:buNone/>
            </a:pPr>
            <a:r>
              <a:rPr lang="zh-CN" altLang="en-US" sz="1600" dirty="0">
                <a:solidFill>
                  <a:srgbClr val="3E3E3E"/>
                </a:solidFill>
                <a:latin typeface="微软雅黑" charset="-122"/>
                <a:ea typeface="微软雅黑" charset="-122"/>
              </a:rPr>
              <a:t>      已研究构建了</a:t>
            </a:r>
            <a:r>
              <a:rPr lang="en-US" altLang="zh-CN" sz="1600" dirty="0">
                <a:solidFill>
                  <a:srgbClr val="3E3E3E"/>
                </a:solidFill>
                <a:latin typeface="微软雅黑" charset="-122"/>
                <a:ea typeface="微软雅黑" charset="-122"/>
              </a:rPr>
              <a:t>50</a:t>
            </a:r>
            <a:r>
              <a:rPr lang="zh-CN" altLang="en-US" sz="1600" dirty="0">
                <a:solidFill>
                  <a:srgbClr val="3E3E3E"/>
                </a:solidFill>
                <a:latin typeface="微软雅黑" charset="-122"/>
                <a:ea typeface="微软雅黑" charset="-122"/>
              </a:rPr>
              <a:t>种</a:t>
            </a:r>
            <a:r>
              <a:rPr lang="zh-CN" altLang="en-US" sz="1600" dirty="0">
                <a:solidFill>
                  <a:srgbClr val="FF0000"/>
                </a:solidFill>
                <a:latin typeface="微软雅黑" charset="-122"/>
                <a:ea typeface="微软雅黑" charset="-122"/>
              </a:rPr>
              <a:t>场景样本库</a:t>
            </a:r>
            <a:r>
              <a:rPr lang="zh-CN" altLang="en-US" sz="1600" dirty="0">
                <a:solidFill>
                  <a:schemeClr val="tx1"/>
                </a:solidFill>
                <a:latin typeface="微软雅黑" charset="-122"/>
                <a:ea typeface="微软雅黑" charset="-122"/>
              </a:rPr>
              <a:t>作为</a:t>
            </a:r>
            <a:r>
              <a:rPr lang="zh-CN" altLang="en-US" sz="1600" dirty="0">
                <a:solidFill>
                  <a:srgbClr val="FF0000"/>
                </a:solidFill>
                <a:latin typeface="微软雅黑" charset="-122"/>
                <a:ea typeface="微软雅黑" charset="-122"/>
              </a:rPr>
              <a:t>场景样本模块</a:t>
            </a:r>
            <a:r>
              <a:rPr lang="zh-CN" altLang="en-US" sz="1600" dirty="0">
                <a:solidFill>
                  <a:srgbClr val="3E3E3E"/>
                </a:solidFill>
                <a:latin typeface="微软雅黑" charset="-122"/>
                <a:ea typeface="微软雅黑" charset="-122"/>
              </a:rPr>
              <a:t>，包括并离网场景、气体交易场景、可激励型需求侧响应场景等。通过典型场景如</a:t>
            </a:r>
            <a:r>
              <a:rPr lang="zh-CN" altLang="en-US" sz="1600" dirty="0">
                <a:solidFill>
                  <a:srgbClr val="FF0000"/>
                </a:solidFill>
                <a:latin typeface="微软雅黑" charset="-122"/>
                <a:ea typeface="微软雅黑" charset="-122"/>
              </a:rPr>
              <a:t>光伏功率突变和孤岛微网系统</a:t>
            </a:r>
            <a:r>
              <a:rPr lang="zh-CN" altLang="en-US" sz="1600" dirty="0">
                <a:solidFill>
                  <a:schemeClr val="tx1"/>
                </a:solidFill>
                <a:latin typeface="微软雅黑" charset="-122"/>
                <a:ea typeface="微软雅黑" charset="-122"/>
              </a:rPr>
              <a:t>在本仿真平台的暂态仿真</a:t>
            </a:r>
            <a:r>
              <a:rPr lang="zh-CN" altLang="en-US" sz="1600" dirty="0">
                <a:solidFill>
                  <a:srgbClr val="3E3E3E"/>
                </a:solidFill>
                <a:latin typeface="微软雅黑" charset="-122"/>
                <a:ea typeface="微软雅黑" charset="-122"/>
              </a:rPr>
              <a:t>，验证了本仿真平台建立的样本库准确性和可靠性。</a:t>
            </a:r>
            <a:endParaRPr lang="en-US" altLang="zh-CN" sz="1600" b="0" dirty="0">
              <a:solidFill>
                <a:srgbClr val="C00000"/>
              </a:solidFill>
              <a:latin typeface="微软雅黑" charset="-122"/>
              <a:ea typeface="微软雅黑" charset="-122"/>
            </a:endParaRPr>
          </a:p>
        </p:txBody>
      </p:sp>
      <p:sp>
        <p:nvSpPr>
          <p:cNvPr id="20" name="矩形 28"/>
          <p:cNvSpPr>
            <a:spLocks noChangeArrowheads="1"/>
          </p:cNvSpPr>
          <p:nvPr/>
        </p:nvSpPr>
        <p:spPr bwMode="auto">
          <a:xfrm>
            <a:off x="368935" y="5998367"/>
            <a:ext cx="257153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400" b="0" dirty="0">
                <a:solidFill>
                  <a:srgbClr val="000000"/>
                </a:solidFill>
                <a:latin typeface="微软雅黑" charset="-122"/>
                <a:ea typeface="微软雅黑" charset="-122"/>
              </a:rPr>
              <a:t>本实时仿真技术 光伏功率曲线</a:t>
            </a:r>
            <a:endParaRPr kumimoji="0" lang="en-US" altLang="zh-CN" sz="1400" b="0" dirty="0">
              <a:solidFill>
                <a:srgbClr val="000000"/>
              </a:solidFill>
              <a:latin typeface="微软雅黑" charset="-122"/>
              <a:ea typeface="微软雅黑" charset="-122"/>
            </a:endParaRPr>
          </a:p>
        </p:txBody>
      </p:sp>
      <p:sp>
        <p:nvSpPr>
          <p:cNvPr id="22" name="圆角矩形 53"/>
          <p:cNvSpPr>
            <a:spLocks noChangeArrowheads="1"/>
          </p:cNvSpPr>
          <p:nvPr/>
        </p:nvSpPr>
        <p:spPr bwMode="auto">
          <a:xfrm>
            <a:off x="181975" y="4148930"/>
            <a:ext cx="3132138" cy="52387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400" b="0" dirty="0">
                <a:solidFill>
                  <a:srgbClr val="000000"/>
                </a:solidFill>
                <a:latin typeface="微软雅黑" charset="-122"/>
                <a:ea typeface="微软雅黑" charset="-122"/>
              </a:rPr>
              <a:t>光伏组件</a:t>
            </a:r>
            <a:r>
              <a:rPr kumimoji="0" lang="zh-CN" altLang="en-US" sz="1400" dirty="0">
                <a:solidFill>
                  <a:srgbClr val="FF0000"/>
                </a:solidFill>
                <a:latin typeface="微软雅黑" charset="-122"/>
                <a:ea typeface="微软雅黑" charset="-122"/>
              </a:rPr>
              <a:t>辐照和温度突变</a:t>
            </a:r>
            <a:r>
              <a:rPr kumimoji="0" lang="zh-CN" altLang="en-US" sz="1400" b="0" dirty="0">
                <a:solidFill>
                  <a:srgbClr val="000000"/>
                </a:solidFill>
                <a:latin typeface="微软雅黑" charset="-122"/>
                <a:ea typeface="微软雅黑" charset="-122"/>
              </a:rPr>
              <a:t>，验证光伏功率变化关系</a:t>
            </a:r>
            <a:endParaRPr kumimoji="0" lang="en-US" altLang="zh-CN" sz="1400" b="0" dirty="0">
              <a:solidFill>
                <a:srgbClr val="000000"/>
              </a:solidFill>
              <a:latin typeface="微软雅黑" charset="-122"/>
              <a:ea typeface="微软雅黑" charset="-122"/>
            </a:endParaRPr>
          </a:p>
        </p:txBody>
      </p:sp>
      <p:sp>
        <p:nvSpPr>
          <p:cNvPr id="23" name="矩形 22"/>
          <p:cNvSpPr/>
          <p:nvPr/>
        </p:nvSpPr>
        <p:spPr bwMode="gray">
          <a:xfrm>
            <a:off x="3613880" y="3986784"/>
            <a:ext cx="2647950" cy="2378838"/>
          </a:xfrm>
          <a:prstGeom prst="rect">
            <a:avLst/>
          </a:prstGeom>
          <a:solidFill>
            <a:schemeClr val="bg1"/>
          </a:solidFill>
          <a:ln w="9525">
            <a:no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400" kern="0" dirty="0">
              <a:solidFill>
                <a:srgbClr val="080808"/>
              </a:solidFill>
              <a:latin typeface="Arial" panose="020B0604020202020204" pitchFamily="34" charset="0"/>
              <a:ea typeface="宋体" pitchFamily="2" charset="-122"/>
              <a:cs typeface="Arial" charset="0"/>
            </a:endParaRPr>
          </a:p>
        </p:txBody>
      </p:sp>
      <p:sp>
        <p:nvSpPr>
          <p:cNvPr id="24" name="矩形 35"/>
          <p:cNvSpPr>
            <a:spLocks noChangeArrowheads="1"/>
          </p:cNvSpPr>
          <p:nvPr/>
        </p:nvSpPr>
        <p:spPr bwMode="auto">
          <a:xfrm>
            <a:off x="3507842" y="6014242"/>
            <a:ext cx="26484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400" b="0" dirty="0">
                <a:solidFill>
                  <a:srgbClr val="000000"/>
                </a:solidFill>
                <a:latin typeface="微软雅黑" charset="-122"/>
                <a:ea typeface="微软雅黑" charset="-122"/>
              </a:rPr>
              <a:t>本实时仿真技术 母线电压</a:t>
            </a:r>
            <a:r>
              <a:rPr kumimoji="0" lang="en-US" altLang="zh-CN" sz="1400" b="0" dirty="0">
                <a:solidFill>
                  <a:srgbClr val="000000"/>
                </a:solidFill>
                <a:latin typeface="微软雅黑" charset="-122"/>
                <a:ea typeface="微软雅黑" charset="-122"/>
              </a:rPr>
              <a:t>-</a:t>
            </a:r>
            <a:r>
              <a:rPr kumimoji="0" lang="zh-CN" altLang="en-US" sz="1400" b="0" dirty="0">
                <a:solidFill>
                  <a:srgbClr val="000000"/>
                </a:solidFill>
                <a:latin typeface="微软雅黑" charset="-122"/>
                <a:ea typeface="微软雅黑" charset="-122"/>
              </a:rPr>
              <a:t>时间</a:t>
            </a:r>
            <a:endParaRPr kumimoji="0" lang="en-US" altLang="zh-CN" sz="1400" b="0" dirty="0">
              <a:solidFill>
                <a:srgbClr val="000000"/>
              </a:solidFill>
              <a:latin typeface="微软雅黑" charset="-122"/>
              <a:ea typeface="微软雅黑" charset="-122"/>
            </a:endParaRPr>
          </a:p>
        </p:txBody>
      </p:sp>
      <p:sp>
        <p:nvSpPr>
          <p:cNvPr id="27" name="矩形 26"/>
          <p:cNvSpPr/>
          <p:nvPr/>
        </p:nvSpPr>
        <p:spPr bwMode="gray">
          <a:xfrm>
            <a:off x="6271672" y="3986783"/>
            <a:ext cx="2852738" cy="2361629"/>
          </a:xfrm>
          <a:prstGeom prst="rect">
            <a:avLst/>
          </a:prstGeom>
          <a:solidFill>
            <a:schemeClr val="bg1"/>
          </a:solidFill>
          <a:ln w="9525">
            <a:noFill/>
            <a:miter lim="800000"/>
            <a:headEnd/>
            <a:tailEnd/>
          </a:ln>
        </p:spPr>
        <p:txBody>
          <a:bodyPr anchor="ctr"/>
          <a:lstStyle/>
          <a:p>
            <a:pPr algn="ctr" eaLnBrk="1" fontAlgn="auto" hangingPunct="1">
              <a:spcBef>
                <a:spcPct val="20000"/>
              </a:spcBef>
              <a:spcAft>
                <a:spcPts val="0"/>
              </a:spcAft>
              <a:buClr>
                <a:srgbClr val="000000"/>
              </a:buClr>
              <a:buFont typeface="Wingdings" pitchFamily="2" charset="2"/>
              <a:buNone/>
              <a:defRPr/>
            </a:pPr>
            <a:endParaRPr lang="zh-CN" altLang="en-US" sz="1400" kern="0" dirty="0">
              <a:solidFill>
                <a:srgbClr val="080808"/>
              </a:solidFill>
              <a:latin typeface="Arial" panose="020B0604020202020204" pitchFamily="34" charset="0"/>
              <a:ea typeface="宋体" pitchFamily="2" charset="-122"/>
              <a:cs typeface="Arial" charset="0"/>
            </a:endParaRPr>
          </a:p>
        </p:txBody>
      </p:sp>
      <p:sp>
        <p:nvSpPr>
          <p:cNvPr id="28" name="矩形 43"/>
          <p:cNvSpPr>
            <a:spLocks noChangeArrowheads="1"/>
          </p:cNvSpPr>
          <p:nvPr/>
        </p:nvSpPr>
        <p:spPr bwMode="auto">
          <a:xfrm>
            <a:off x="6343119" y="6014242"/>
            <a:ext cx="26484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400" b="0" dirty="0">
                <a:solidFill>
                  <a:srgbClr val="000000"/>
                </a:solidFill>
                <a:latin typeface="微软雅黑" charset="-122"/>
                <a:ea typeface="微软雅黑" charset="-122"/>
              </a:rPr>
              <a:t>本实时仿真技术 光伏功率</a:t>
            </a:r>
            <a:r>
              <a:rPr kumimoji="0" lang="en-US" altLang="zh-CN" sz="1400" b="0" dirty="0">
                <a:solidFill>
                  <a:srgbClr val="000000"/>
                </a:solidFill>
                <a:latin typeface="微软雅黑" charset="-122"/>
                <a:ea typeface="微软雅黑" charset="-122"/>
              </a:rPr>
              <a:t>-</a:t>
            </a:r>
            <a:r>
              <a:rPr kumimoji="0" lang="zh-CN" altLang="en-US" sz="1400" b="0" dirty="0">
                <a:solidFill>
                  <a:srgbClr val="000000"/>
                </a:solidFill>
                <a:latin typeface="微软雅黑" charset="-122"/>
                <a:ea typeface="微软雅黑" charset="-122"/>
              </a:rPr>
              <a:t>时间</a:t>
            </a:r>
            <a:endParaRPr kumimoji="0" lang="en-US" altLang="zh-CN" sz="1400" b="0" dirty="0">
              <a:solidFill>
                <a:srgbClr val="000000"/>
              </a:solidFill>
              <a:latin typeface="微软雅黑" charset="-122"/>
              <a:ea typeface="微软雅黑" charset="-122"/>
            </a:endParaRPr>
          </a:p>
        </p:txBody>
      </p:sp>
      <p:pic>
        <p:nvPicPr>
          <p:cNvPr id="31" name="图片 30"/>
          <p:cNvPicPr>
            <a:picLocks noChangeAspect="1"/>
          </p:cNvPicPr>
          <p:nvPr/>
        </p:nvPicPr>
        <p:blipFill>
          <a:blip r:embed="rId3"/>
          <a:stretch>
            <a:fillRect/>
          </a:stretch>
        </p:blipFill>
        <p:spPr>
          <a:xfrm>
            <a:off x="3675696" y="4794742"/>
            <a:ext cx="2358231" cy="1214641"/>
          </a:xfrm>
          <a:prstGeom prst="rect">
            <a:avLst/>
          </a:prstGeom>
        </p:spPr>
      </p:pic>
      <p:pic>
        <p:nvPicPr>
          <p:cNvPr id="33" name="图片 32"/>
          <p:cNvPicPr>
            <a:picLocks noChangeAspect="1"/>
          </p:cNvPicPr>
          <p:nvPr/>
        </p:nvPicPr>
        <p:blipFill>
          <a:blip r:embed="rId4"/>
          <a:stretch>
            <a:fillRect/>
          </a:stretch>
        </p:blipFill>
        <p:spPr>
          <a:xfrm>
            <a:off x="6522768" y="4779199"/>
            <a:ext cx="2399701" cy="1230184"/>
          </a:xfrm>
          <a:prstGeom prst="rect">
            <a:avLst/>
          </a:prstGeom>
        </p:spPr>
      </p:pic>
      <p:pic>
        <p:nvPicPr>
          <p:cNvPr id="35" name="图片 34"/>
          <p:cNvPicPr>
            <a:picLocks noChangeAspect="1"/>
          </p:cNvPicPr>
          <p:nvPr/>
        </p:nvPicPr>
        <p:blipFill>
          <a:blip r:embed="rId5"/>
          <a:stretch>
            <a:fillRect/>
          </a:stretch>
        </p:blipFill>
        <p:spPr>
          <a:xfrm>
            <a:off x="464942" y="4711343"/>
            <a:ext cx="2541515" cy="1313472"/>
          </a:xfrm>
          <a:prstGeom prst="rect">
            <a:avLst/>
          </a:prstGeom>
        </p:spPr>
      </p:pic>
      <p:sp>
        <p:nvSpPr>
          <p:cNvPr id="26" name="圆角矩形 53"/>
          <p:cNvSpPr>
            <a:spLocks noChangeArrowheads="1"/>
          </p:cNvSpPr>
          <p:nvPr/>
        </p:nvSpPr>
        <p:spPr bwMode="auto">
          <a:xfrm>
            <a:off x="3626056" y="4145088"/>
            <a:ext cx="5296413" cy="52387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400" b="0" dirty="0">
                <a:solidFill>
                  <a:srgbClr val="000000"/>
                </a:solidFill>
                <a:latin typeface="微软雅黑" charset="-122"/>
                <a:ea typeface="微软雅黑" charset="-122"/>
              </a:rPr>
              <a:t>光伏</a:t>
            </a:r>
            <a:r>
              <a:rPr kumimoji="0" lang="en-US" altLang="zh-CN" sz="1400" b="0" dirty="0">
                <a:solidFill>
                  <a:srgbClr val="000000"/>
                </a:solidFill>
                <a:latin typeface="微软雅黑" charset="-122"/>
                <a:ea typeface="微软雅黑" charset="-122"/>
              </a:rPr>
              <a:t>-</a:t>
            </a:r>
            <a:r>
              <a:rPr kumimoji="0" lang="zh-CN" altLang="en-US" sz="1400" b="0" dirty="0">
                <a:solidFill>
                  <a:srgbClr val="000000"/>
                </a:solidFill>
                <a:latin typeface="微软雅黑" charset="-122"/>
                <a:ea typeface="微软雅黑" charset="-122"/>
              </a:rPr>
              <a:t>电储能</a:t>
            </a:r>
            <a:r>
              <a:rPr kumimoji="0" lang="en-US" altLang="zh-CN" sz="1400" b="0" dirty="0">
                <a:solidFill>
                  <a:srgbClr val="000000"/>
                </a:solidFill>
                <a:latin typeface="微软雅黑" charset="-122"/>
                <a:ea typeface="微软雅黑" charset="-122"/>
              </a:rPr>
              <a:t>-</a:t>
            </a:r>
            <a:r>
              <a:rPr kumimoji="0" lang="zh-CN" altLang="en-US" sz="1400" b="0" dirty="0">
                <a:solidFill>
                  <a:srgbClr val="000000"/>
                </a:solidFill>
                <a:latin typeface="微软雅黑" charset="-122"/>
                <a:ea typeface="微软雅黑" charset="-122"/>
              </a:rPr>
              <a:t>负载构成了孤岛型微电网，保证</a:t>
            </a:r>
            <a:r>
              <a:rPr kumimoji="0" lang="zh-CN" altLang="en-US" sz="1400" dirty="0">
                <a:solidFill>
                  <a:srgbClr val="FF0000"/>
                </a:solidFill>
                <a:latin typeface="微软雅黑" charset="-122"/>
                <a:ea typeface="微软雅黑" charset="-122"/>
              </a:rPr>
              <a:t>母线电压稳定</a:t>
            </a:r>
          </a:p>
        </p:txBody>
      </p:sp>
      <p:sp>
        <p:nvSpPr>
          <p:cNvPr id="36" name="圆角矩形 53"/>
          <p:cNvSpPr>
            <a:spLocks noChangeArrowheads="1"/>
          </p:cNvSpPr>
          <p:nvPr/>
        </p:nvSpPr>
        <p:spPr bwMode="auto">
          <a:xfrm>
            <a:off x="181975" y="2868770"/>
            <a:ext cx="3132138" cy="52387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400" b="0" dirty="0">
                <a:solidFill>
                  <a:srgbClr val="000000"/>
                </a:solidFill>
                <a:latin typeface="微软雅黑" charset="-122"/>
                <a:ea typeface="微软雅黑" charset="-122"/>
              </a:rPr>
              <a:t>拓扑图补充</a:t>
            </a:r>
            <a:endParaRPr kumimoji="0" lang="en-US" altLang="zh-CN" sz="1400" b="0" dirty="0">
              <a:solidFill>
                <a:srgbClr val="000000"/>
              </a:solidFill>
              <a:latin typeface="微软雅黑" charset="-122"/>
              <a:ea typeface="微软雅黑" charset="-122"/>
            </a:endParaRPr>
          </a:p>
        </p:txBody>
      </p:sp>
      <p:sp>
        <p:nvSpPr>
          <p:cNvPr id="37" name="圆角矩形 53"/>
          <p:cNvSpPr>
            <a:spLocks noChangeArrowheads="1"/>
          </p:cNvSpPr>
          <p:nvPr/>
        </p:nvSpPr>
        <p:spPr bwMode="auto">
          <a:xfrm>
            <a:off x="4205335" y="2868770"/>
            <a:ext cx="3132138" cy="523875"/>
          </a:xfrm>
          <a:prstGeom prst="roundRect">
            <a:avLst>
              <a:gd name="adj" fmla="val 4806"/>
            </a:avLst>
          </a:prstGeom>
          <a:solidFill>
            <a:srgbClr val="FFFFFF"/>
          </a:solidFill>
          <a:ln w="28575">
            <a:solidFill>
              <a:srgbClr val="076655"/>
            </a:solidFill>
            <a:prstDash val="sysDash"/>
            <a:miter lim="800000"/>
            <a:headEnd/>
            <a:tailEnd/>
          </a:ln>
        </p:spPr>
        <p:txBody>
          <a:bodyPr anchor="ctr"/>
          <a:lstStyle>
            <a:lvl1pPr>
              <a:spcBef>
                <a:spcPct val="20000"/>
              </a:spcBef>
              <a:spcAft>
                <a:spcPct val="20000"/>
              </a:spcAft>
              <a:buClr>
                <a:schemeClr val="bg1"/>
              </a:buClr>
              <a:buSzPct val="75000"/>
              <a:buFont typeface="Wingdings" charset="2"/>
              <a:buChar char="n"/>
              <a:defRPr kumimoji="1" sz="2400" b="1">
                <a:solidFill>
                  <a:schemeClr val="bg2"/>
                </a:solidFill>
                <a:latin typeface="华文细黑" charset="0"/>
                <a:ea typeface="华文细黑" charset="0"/>
              </a:defRPr>
            </a:lvl1pPr>
            <a:lvl2pPr marL="742950" indent="-285750">
              <a:spcBef>
                <a:spcPct val="20000"/>
              </a:spcBef>
              <a:spcAft>
                <a:spcPct val="20000"/>
              </a:spcAft>
              <a:buClr>
                <a:srgbClr val="669900"/>
              </a:buClr>
              <a:buSzPct val="60000"/>
              <a:buFont typeface="Wingdings" charset="2"/>
              <a:buChar char="u"/>
              <a:defRPr kumimoji="1" sz="2000" b="1">
                <a:solidFill>
                  <a:schemeClr val="bg2"/>
                </a:solidFill>
                <a:latin typeface="华文细黑" charset="0"/>
                <a:ea typeface="华文细黑" charset="0"/>
              </a:defRPr>
            </a:lvl2pPr>
            <a:lvl3pPr marL="1143000" indent="-228600">
              <a:spcBef>
                <a:spcPct val="20000"/>
              </a:spcBef>
              <a:spcAft>
                <a:spcPct val="20000"/>
              </a:spcAft>
              <a:buClr>
                <a:srgbClr val="003366"/>
              </a:buClr>
              <a:buSzPct val="60000"/>
              <a:buFont typeface="Wingdings" charset="2"/>
              <a:buChar char="p"/>
              <a:defRPr kumimoji="1" sz="2000" b="1">
                <a:solidFill>
                  <a:srgbClr val="3333CC"/>
                </a:solidFill>
                <a:latin typeface="华文细黑" charset="0"/>
                <a:ea typeface="华文细黑" charset="0"/>
              </a:defRPr>
            </a:lvl3pPr>
            <a:lvl4pPr marL="1600200" indent="-228600">
              <a:spcBef>
                <a:spcPct val="20000"/>
              </a:spcBef>
              <a:buClr>
                <a:schemeClr val="tx1"/>
              </a:buClr>
              <a:buSzPct val="100000"/>
              <a:buChar char="•"/>
              <a:defRPr kumimoji="1" sz="2400">
                <a:solidFill>
                  <a:schemeClr val="tx1"/>
                </a:solidFill>
                <a:latin typeface="Arial" charset="0"/>
                <a:ea typeface="宋体" charset="-122"/>
              </a:defRPr>
            </a:lvl4pPr>
            <a:lvl5pPr marL="2057400" indent="-228600">
              <a:spcBef>
                <a:spcPct val="20000"/>
              </a:spcBef>
              <a:buClr>
                <a:schemeClr val="tx1"/>
              </a:buClr>
              <a:buSzPct val="100000"/>
              <a:buChar char="–"/>
              <a:defRPr kumimoji="1" sz="2400">
                <a:solidFill>
                  <a:schemeClr val="tx1"/>
                </a:solidFill>
                <a:latin typeface="Arial" charset="0"/>
                <a:ea typeface="宋体"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charset="0"/>
                <a:ea typeface="宋体" charset="-122"/>
              </a:defRPr>
            </a:lvl9pPr>
          </a:lstStyle>
          <a:p>
            <a:pPr algn="ctr">
              <a:spcBef>
                <a:spcPct val="0"/>
              </a:spcBef>
              <a:spcAft>
                <a:spcPct val="0"/>
              </a:spcAft>
              <a:buClrTx/>
              <a:buSzTx/>
              <a:buFontTx/>
              <a:buNone/>
            </a:pPr>
            <a:r>
              <a:rPr kumimoji="0" lang="zh-CN" altLang="en-US" sz="1400" b="0" dirty="0">
                <a:solidFill>
                  <a:srgbClr val="000000"/>
                </a:solidFill>
                <a:latin typeface="微软雅黑" charset="-122"/>
                <a:ea typeface="微软雅黑" charset="-122"/>
              </a:rPr>
              <a:t>拓扑图补充</a:t>
            </a:r>
            <a:endParaRPr kumimoji="0" lang="en-US" altLang="zh-CN" sz="1400" b="0" dirty="0">
              <a:solidFill>
                <a:srgbClr val="000000"/>
              </a:solidFill>
              <a:latin typeface="微软雅黑" charset="-122"/>
              <a:ea typeface="微软雅黑" charset="-122"/>
            </a:endParaRPr>
          </a:p>
        </p:txBody>
      </p:sp>
    </p:spTree>
    <p:extLst>
      <p:ext uri="{BB962C8B-B14F-4D97-AF65-F5344CB8AC3E}">
        <p14:creationId xmlns:p14="http://schemas.microsoft.com/office/powerpoint/2010/main" val="2236442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noChangeArrowheads="1"/>
          </p:cNvSpPr>
          <p:nvPr>
            <p:ph type="title"/>
          </p:nvPr>
        </p:nvSpPr>
        <p:spPr>
          <a:xfrm>
            <a:off x="1447800" y="49213"/>
            <a:ext cx="7543800" cy="1143000"/>
          </a:xfrm>
        </p:spPr>
        <p:txBody>
          <a:bodyPr/>
          <a:lstStyle/>
          <a:p>
            <a:pPr algn="l"/>
            <a:r>
              <a:rPr lang="zh-CN" altLang="en-US">
                <a:solidFill>
                  <a:srgbClr val="136B67"/>
                </a:solidFill>
                <a:latin typeface="微软雅黑" panose="020B0503020204020204" pitchFamily="34" charset="-122"/>
                <a:ea typeface="微软雅黑" panose="020B0503020204020204" pitchFamily="34" charset="-122"/>
              </a:rPr>
              <a:t>课题</a:t>
            </a:r>
            <a:r>
              <a:rPr lang="en-US" altLang="zh-CN">
                <a:solidFill>
                  <a:srgbClr val="136B67"/>
                </a:solidFill>
                <a:latin typeface="微软雅黑" panose="020B0503020204020204" pitchFamily="34" charset="-122"/>
                <a:ea typeface="微软雅黑" panose="020B0503020204020204" pitchFamily="34" charset="-122"/>
              </a:rPr>
              <a:t>1</a:t>
            </a:r>
            <a:r>
              <a:rPr lang="zh-CN" altLang="en-US">
                <a:solidFill>
                  <a:srgbClr val="136B67"/>
                </a:solidFill>
                <a:latin typeface="微软雅黑" panose="020B0503020204020204" pitchFamily="34" charset="-122"/>
                <a:ea typeface="微软雅黑" panose="020B0503020204020204" pitchFamily="34" charset="-122"/>
              </a:rPr>
              <a:t>研究成果及成效</a:t>
            </a:r>
            <a:endParaRPr lang="zh-CN" altLang="en-US">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291188446"/>
              </p:ext>
            </p:extLst>
          </p:nvPr>
        </p:nvGraphicFramePr>
        <p:xfrm>
          <a:off x="331788" y="4487863"/>
          <a:ext cx="8556625" cy="1938338"/>
        </p:xfrm>
        <a:graphic>
          <a:graphicData uri="http://schemas.openxmlformats.org/drawingml/2006/table">
            <a:tbl>
              <a:tblPr firstRow="1" bandRow="1">
                <a:tableStyleId>{5C22544A-7EE6-4342-B048-85BDC9FD1C3A}</a:tableStyleId>
              </a:tblPr>
              <a:tblGrid>
                <a:gridCol w="1711325">
                  <a:extLst>
                    <a:ext uri="{9D8B030D-6E8A-4147-A177-3AD203B41FA5}">
                      <a16:colId xmlns:a16="http://schemas.microsoft.com/office/drawing/2014/main" val="3854971308"/>
                    </a:ext>
                  </a:extLst>
                </a:gridCol>
                <a:gridCol w="1711325">
                  <a:extLst>
                    <a:ext uri="{9D8B030D-6E8A-4147-A177-3AD203B41FA5}">
                      <a16:colId xmlns:a16="http://schemas.microsoft.com/office/drawing/2014/main" val="599868495"/>
                    </a:ext>
                  </a:extLst>
                </a:gridCol>
                <a:gridCol w="1711325">
                  <a:extLst>
                    <a:ext uri="{9D8B030D-6E8A-4147-A177-3AD203B41FA5}">
                      <a16:colId xmlns:a16="http://schemas.microsoft.com/office/drawing/2014/main" val="2662741473"/>
                    </a:ext>
                  </a:extLst>
                </a:gridCol>
                <a:gridCol w="1711325">
                  <a:extLst>
                    <a:ext uri="{9D8B030D-6E8A-4147-A177-3AD203B41FA5}">
                      <a16:colId xmlns:a16="http://schemas.microsoft.com/office/drawing/2014/main" val="1179732977"/>
                    </a:ext>
                  </a:extLst>
                </a:gridCol>
                <a:gridCol w="1711325">
                  <a:extLst>
                    <a:ext uri="{9D8B030D-6E8A-4147-A177-3AD203B41FA5}">
                      <a16:colId xmlns:a16="http://schemas.microsoft.com/office/drawing/2014/main" val="3554700956"/>
                    </a:ext>
                  </a:extLst>
                </a:gridCol>
              </a:tblGrid>
              <a:tr h="635224">
                <a:tc gridSpan="2">
                  <a:txBody>
                    <a:bodyPr/>
                    <a:lstStyle/>
                    <a:p>
                      <a:pPr algn="ctr"/>
                      <a:r>
                        <a:rPr lang="zh-CN" altLang="en-US" sz="1800" dirty="0">
                          <a:latin typeface="微软雅黑" panose="020B0503020204020204" pitchFamily="34" charset="-122"/>
                          <a:ea typeface="微软雅黑" panose="020B0503020204020204" pitchFamily="34" charset="-122"/>
                        </a:rPr>
                        <a:t>投稿论文</a:t>
                      </a:r>
                    </a:p>
                  </a:txBody>
                  <a:tcPr marL="91445" marR="91445" marT="45736" marB="45736" anchor="ctr"/>
                </a:tc>
                <a:tc hMerge="1">
                  <a:txBody>
                    <a:bodyPr/>
                    <a:lstStyle/>
                    <a:p>
                      <a:endParaRPr lang="zh-CN" altLang="en-US" dirty="0"/>
                    </a:p>
                  </a:txBody>
                  <a:tcPr/>
                </a:tc>
                <a:tc gridSpan="2">
                  <a:txBody>
                    <a:bodyPr/>
                    <a:lstStyle/>
                    <a:p>
                      <a:pPr algn="ctr"/>
                      <a:r>
                        <a:rPr lang="zh-CN" altLang="en-US" sz="1800" dirty="0">
                          <a:latin typeface="微软雅黑" panose="020B0503020204020204" pitchFamily="34" charset="-122"/>
                          <a:ea typeface="微软雅黑" panose="020B0503020204020204" pitchFamily="34" charset="-122"/>
                        </a:rPr>
                        <a:t>录用论文</a:t>
                      </a:r>
                    </a:p>
                  </a:txBody>
                  <a:tcPr marL="91445" marR="91445" marT="45736" marB="45736" anchor="ctr"/>
                </a:tc>
                <a:tc hMerge="1">
                  <a:txBody>
                    <a:bodyPr/>
                    <a:lstStyle/>
                    <a:p>
                      <a:endParaRPr lang="zh-CN" altLang="en-US" dirty="0"/>
                    </a:p>
                  </a:txBody>
                  <a:tcPr/>
                </a:tc>
                <a:tc rowSpan="2">
                  <a:txBody>
                    <a:bodyPr/>
                    <a:lstStyle/>
                    <a:p>
                      <a:pPr algn="ctr"/>
                      <a:r>
                        <a:rPr lang="zh-CN" altLang="en-US" sz="1800" dirty="0">
                          <a:latin typeface="微软雅黑" panose="020B0503020204020204" pitchFamily="34" charset="-122"/>
                          <a:ea typeface="微软雅黑" panose="020B0503020204020204" pitchFamily="34" charset="-122"/>
                        </a:rPr>
                        <a:t>申请发明专利</a:t>
                      </a:r>
                    </a:p>
                  </a:txBody>
                  <a:tcPr marL="91445" marR="91445" marT="45736" marB="45736" anchor="ctr"/>
                </a:tc>
                <a:extLst>
                  <a:ext uri="{0D108BD9-81ED-4DB2-BD59-A6C34878D82A}">
                    <a16:rowId xmlns:a16="http://schemas.microsoft.com/office/drawing/2014/main" val="179746652"/>
                  </a:ext>
                </a:extLst>
              </a:tr>
              <a:tr h="529958">
                <a:tc>
                  <a:txBody>
                    <a:bodyPr/>
                    <a:lstStyle/>
                    <a:p>
                      <a:pPr algn="ctr"/>
                      <a:r>
                        <a:rPr lang="zh-CN" altLang="en-US" sz="1800" dirty="0">
                          <a:latin typeface="微软雅黑" panose="020B0503020204020204" pitchFamily="34" charset="-122"/>
                          <a:ea typeface="微软雅黑" panose="020B0503020204020204" pitchFamily="34" charset="-122"/>
                        </a:rPr>
                        <a:t>高质量</a:t>
                      </a:r>
                    </a:p>
                  </a:txBody>
                  <a:tcPr marL="91445" marR="91445" marT="45736" marB="45736" anchor="ctr"/>
                </a:tc>
                <a:tc>
                  <a:txBody>
                    <a:bodyPr/>
                    <a:lstStyle/>
                    <a:p>
                      <a:pPr algn="ctr"/>
                      <a:r>
                        <a:rPr lang="zh-CN" altLang="en-US" sz="1800" dirty="0">
                          <a:latin typeface="微软雅黑" panose="020B0503020204020204" pitchFamily="34" charset="-122"/>
                          <a:ea typeface="微软雅黑" panose="020B0503020204020204" pitchFamily="34" charset="-122"/>
                        </a:rPr>
                        <a:t>核心以上</a:t>
                      </a:r>
                    </a:p>
                  </a:txBody>
                  <a:tcPr marL="91445" marR="91445" marT="45736" marB="45736" anchor="ctr"/>
                </a:tc>
                <a:tc>
                  <a:txBody>
                    <a:bodyPr/>
                    <a:lstStyle/>
                    <a:p>
                      <a:pPr algn="ctr"/>
                      <a:r>
                        <a:rPr lang="zh-CN" altLang="en-US" sz="1800" dirty="0">
                          <a:latin typeface="微软雅黑" panose="020B0503020204020204" pitchFamily="34" charset="-122"/>
                          <a:ea typeface="微软雅黑" panose="020B0503020204020204" pitchFamily="34" charset="-122"/>
                        </a:rPr>
                        <a:t>高质量</a:t>
                      </a:r>
                    </a:p>
                  </a:txBody>
                  <a:tcPr marL="91445" marR="91445" marT="45736" marB="45736" anchor="ctr"/>
                </a:tc>
                <a:tc>
                  <a:txBody>
                    <a:bodyPr/>
                    <a:lstStyle/>
                    <a:p>
                      <a:pPr algn="ctr"/>
                      <a:r>
                        <a:rPr lang="zh-CN" altLang="en-US" sz="1800" dirty="0">
                          <a:latin typeface="微软雅黑" panose="020B0503020204020204" pitchFamily="34" charset="-122"/>
                          <a:ea typeface="微软雅黑" panose="020B0503020204020204" pitchFamily="34" charset="-122"/>
                        </a:rPr>
                        <a:t>核心以上</a:t>
                      </a:r>
                    </a:p>
                  </a:txBody>
                  <a:tcPr marL="91445" marR="91445" marT="45736" marB="45736" anchor="ctr"/>
                </a:tc>
                <a:tc vMerge="1">
                  <a:txBody>
                    <a:bodyPr/>
                    <a:lstStyle/>
                    <a:p>
                      <a:endParaRPr lang="zh-CN" altLang="en-US" dirty="0"/>
                    </a:p>
                  </a:txBody>
                  <a:tcPr/>
                </a:tc>
                <a:extLst>
                  <a:ext uri="{0D108BD9-81ED-4DB2-BD59-A6C34878D82A}">
                    <a16:rowId xmlns:a16="http://schemas.microsoft.com/office/drawing/2014/main" val="2825998063"/>
                  </a:ext>
                </a:extLst>
              </a:tr>
              <a:tr h="773156">
                <a:tc>
                  <a:txBody>
                    <a:bodyPr/>
                    <a:lstStyle/>
                    <a:p>
                      <a:pPr algn="ctr"/>
                      <a:r>
                        <a:rPr lang="en-US" altLang="zh-CN" sz="1800" dirty="0">
                          <a:latin typeface="微软雅黑" panose="020B0503020204020204" pitchFamily="34" charset="-122"/>
                          <a:ea typeface="微软雅黑" panose="020B0503020204020204" pitchFamily="34" charset="-122"/>
                        </a:rPr>
                        <a:t>3</a:t>
                      </a:r>
                      <a:endParaRPr lang="zh-CN" altLang="en-US" sz="1800" dirty="0">
                        <a:latin typeface="微软雅黑" panose="020B0503020204020204" pitchFamily="34" charset="-122"/>
                        <a:ea typeface="微软雅黑" panose="020B0503020204020204" pitchFamily="34" charset="-122"/>
                      </a:endParaRPr>
                    </a:p>
                  </a:txBody>
                  <a:tcPr marL="91445" marR="91445" marT="45736" marB="45736" anchor="ctr"/>
                </a:tc>
                <a:tc>
                  <a:txBody>
                    <a:bodyPr/>
                    <a:lstStyle/>
                    <a:p>
                      <a:pPr algn="ctr"/>
                      <a:r>
                        <a:rPr lang="en-US" altLang="zh-CN" sz="1800" dirty="0">
                          <a:latin typeface="微软雅黑" panose="020B0503020204020204" pitchFamily="34" charset="-122"/>
                          <a:ea typeface="微软雅黑" panose="020B0503020204020204" pitchFamily="34" charset="-122"/>
                        </a:rPr>
                        <a:t>0</a:t>
                      </a:r>
                      <a:endParaRPr lang="zh-CN" altLang="en-US" sz="1800" dirty="0">
                        <a:latin typeface="微软雅黑" panose="020B0503020204020204" pitchFamily="34" charset="-122"/>
                        <a:ea typeface="微软雅黑" panose="020B0503020204020204" pitchFamily="34" charset="-122"/>
                      </a:endParaRPr>
                    </a:p>
                  </a:txBody>
                  <a:tcPr marL="91445" marR="91445" marT="45736" marB="45736" anchor="ctr"/>
                </a:tc>
                <a:tc>
                  <a:txBody>
                    <a:bodyPr/>
                    <a:lstStyle/>
                    <a:p>
                      <a:pPr algn="ctr"/>
                      <a:r>
                        <a:rPr lang="en-US" altLang="zh-CN" sz="1800" dirty="0">
                          <a:latin typeface="微软雅黑" panose="020B0503020204020204" pitchFamily="34" charset="-122"/>
                          <a:ea typeface="微软雅黑" panose="020B0503020204020204" pitchFamily="34" charset="-122"/>
                        </a:rPr>
                        <a:t>7</a:t>
                      </a:r>
                      <a:endParaRPr lang="zh-CN" altLang="en-US" sz="1800" dirty="0">
                        <a:latin typeface="微软雅黑" panose="020B0503020204020204" pitchFamily="34" charset="-122"/>
                        <a:ea typeface="微软雅黑" panose="020B0503020204020204" pitchFamily="34" charset="-122"/>
                      </a:endParaRPr>
                    </a:p>
                  </a:txBody>
                  <a:tcPr marL="91445" marR="91445" marT="45736" marB="45736" anchor="ctr"/>
                </a:tc>
                <a:tc>
                  <a:txBody>
                    <a:bodyPr/>
                    <a:lstStyle/>
                    <a:p>
                      <a:pPr algn="ctr"/>
                      <a:r>
                        <a:rPr lang="en-US" altLang="zh-CN" sz="1800" dirty="0">
                          <a:latin typeface="微软雅黑" panose="020B0503020204020204" pitchFamily="34" charset="-122"/>
                          <a:ea typeface="微软雅黑" panose="020B0503020204020204" pitchFamily="34" charset="-122"/>
                        </a:rPr>
                        <a:t>0</a:t>
                      </a:r>
                      <a:endParaRPr lang="zh-CN" altLang="en-US" sz="1800" dirty="0">
                        <a:latin typeface="微软雅黑" panose="020B0503020204020204" pitchFamily="34" charset="-122"/>
                        <a:ea typeface="微软雅黑" panose="020B0503020204020204" pitchFamily="34" charset="-122"/>
                      </a:endParaRPr>
                    </a:p>
                  </a:txBody>
                  <a:tcPr marL="91445" marR="91445" marT="45736" marB="45736" anchor="ctr"/>
                </a:tc>
                <a:tc>
                  <a:txBody>
                    <a:bodyPr/>
                    <a:lstStyle/>
                    <a:p>
                      <a:pPr algn="ctr"/>
                      <a:r>
                        <a:rPr lang="en-US" altLang="zh-CN" sz="1800" dirty="0">
                          <a:latin typeface="微软雅黑" panose="020B0503020204020204" pitchFamily="34" charset="-122"/>
                          <a:ea typeface="微软雅黑" panose="020B0503020204020204" pitchFamily="34" charset="-122"/>
                        </a:rPr>
                        <a:t>3</a:t>
                      </a:r>
                      <a:endParaRPr lang="zh-CN" altLang="en-US" sz="1800" dirty="0">
                        <a:latin typeface="微软雅黑" panose="020B0503020204020204" pitchFamily="34" charset="-122"/>
                        <a:ea typeface="微软雅黑" panose="020B0503020204020204" pitchFamily="34" charset="-122"/>
                      </a:endParaRPr>
                    </a:p>
                  </a:txBody>
                  <a:tcPr marL="91445" marR="91445" marT="45736" marB="45736" anchor="ctr"/>
                </a:tc>
                <a:extLst>
                  <a:ext uri="{0D108BD9-81ED-4DB2-BD59-A6C34878D82A}">
                    <a16:rowId xmlns:a16="http://schemas.microsoft.com/office/drawing/2014/main" val="277708584"/>
                  </a:ext>
                </a:extLst>
              </a:tr>
            </a:tbl>
          </a:graphicData>
        </a:graphic>
      </p:graphicFrame>
      <p:sp>
        <p:nvSpPr>
          <p:cNvPr id="6" name="矩形 5"/>
          <p:cNvSpPr/>
          <p:nvPr/>
        </p:nvSpPr>
        <p:spPr>
          <a:xfrm>
            <a:off x="0" y="1403942"/>
            <a:ext cx="9220200" cy="3083921"/>
          </a:xfrm>
          <a:prstGeom prst="rect">
            <a:avLst/>
          </a:prstGeom>
        </p:spPr>
        <p:txBody>
          <a:bodyPr>
            <a:spAutoFit/>
          </a:bodyPr>
          <a:lstStyle/>
          <a:p>
            <a:pPr>
              <a:lnSpc>
                <a:spcPct val="120000"/>
              </a:lnSpc>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总结：</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Ø"/>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构建了多工况多工况碱液制氢测试平台，分析了不同因素对碱液制氢的影响</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Ø"/>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建立碱液电解制氢静态经验模型，模型误差小于</a:t>
            </a:r>
            <a:r>
              <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rPr>
              <a:t>5%</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，初步完成了碱液制氢单元广义动态阻抗建模</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Ø"/>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提出了直流微电网系统小干扰稳定性分析方法及其稳定判据</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Ø"/>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完成了考虑系统经济性和寿命退化因素的组件容量优化配置，得出了示范工程优化配置结果，为工程实践提供了参考</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Ø"/>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完成了仿真软件框架设计，建成光伏模型</a:t>
            </a:r>
            <a:r>
              <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rPr>
              <a:t>2</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个，风机模型</a:t>
            </a:r>
            <a:r>
              <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rPr>
              <a:t>1</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个，变流器控制方式</a:t>
            </a:r>
            <a:r>
              <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rPr>
              <a:t>2</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种，典型场景</a:t>
            </a:r>
            <a:r>
              <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rPr>
              <a:t>2</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个</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noChangeArrowheads="1"/>
          </p:cNvSpPr>
          <p:nvPr>
            <p:ph type="title"/>
          </p:nvPr>
        </p:nvSpPr>
        <p:spPr>
          <a:xfrm>
            <a:off x="1447800" y="49213"/>
            <a:ext cx="7543800" cy="1143000"/>
          </a:xfrm>
        </p:spPr>
        <p:txBody>
          <a:bodyPr/>
          <a:lstStyle/>
          <a:p>
            <a:pPr algn="l"/>
            <a:r>
              <a:rPr lang="zh-CN" altLang="en-US">
                <a:solidFill>
                  <a:srgbClr val="136B67"/>
                </a:solidFill>
                <a:latin typeface="微软雅黑" panose="020B0503020204020204" pitchFamily="34" charset="-122"/>
                <a:ea typeface="微软雅黑" panose="020B0503020204020204" pitchFamily="34" charset="-122"/>
              </a:rPr>
              <a:t>课题</a:t>
            </a:r>
            <a:r>
              <a:rPr lang="en-US" altLang="zh-CN">
                <a:solidFill>
                  <a:srgbClr val="136B67"/>
                </a:solidFill>
                <a:latin typeface="微软雅黑" panose="020B0503020204020204" pitchFamily="34" charset="-122"/>
                <a:ea typeface="微软雅黑" panose="020B0503020204020204" pitchFamily="34" charset="-122"/>
              </a:rPr>
              <a:t>1</a:t>
            </a:r>
            <a:r>
              <a:rPr lang="zh-CN" altLang="en-US">
                <a:solidFill>
                  <a:srgbClr val="136B67"/>
                </a:solidFill>
                <a:latin typeface="微软雅黑" panose="020B0503020204020204" pitchFamily="34" charset="-122"/>
                <a:ea typeface="微软雅黑" panose="020B0503020204020204" pitchFamily="34" charset="-122"/>
              </a:rPr>
              <a:t>研究成果及成效</a:t>
            </a:r>
            <a:endParaRPr lang="zh-CN" altLang="en-US">
              <a:latin typeface="黑体" panose="02010609060101010101" pitchFamily="49" charset="-122"/>
              <a:ea typeface="黑体" panose="02010609060101010101" pitchFamily="49" charset="-122"/>
            </a:endParaRPr>
          </a:p>
        </p:txBody>
      </p:sp>
      <p:sp>
        <p:nvSpPr>
          <p:cNvPr id="5" name="文本框 3"/>
          <p:cNvSpPr txBox="1">
            <a:spLocks noChangeArrowheads="1"/>
          </p:cNvSpPr>
          <p:nvPr/>
        </p:nvSpPr>
        <p:spPr bwMode="auto">
          <a:xfrm>
            <a:off x="3709984" y="2142762"/>
            <a:ext cx="36766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2000" dirty="0">
                <a:solidFill>
                  <a:schemeClr val="tx1"/>
                </a:solidFill>
                <a:latin typeface="微软雅黑" panose="020B0503020204020204" pitchFamily="34" charset="-122"/>
                <a:ea typeface="微软雅黑" panose="020B0503020204020204" pitchFamily="34" charset="-122"/>
              </a:rPr>
              <a:t>与长春应化所探讨交流电制氢单元的电化学机理及部件特性</a:t>
            </a:r>
          </a:p>
        </p:txBody>
      </p:sp>
      <p:sp>
        <p:nvSpPr>
          <p:cNvPr id="7" name="文本框 6"/>
          <p:cNvSpPr txBox="1"/>
          <p:nvPr/>
        </p:nvSpPr>
        <p:spPr>
          <a:xfrm>
            <a:off x="3709984" y="1680800"/>
            <a:ext cx="2441575" cy="400110"/>
          </a:xfrm>
          <a:prstGeom prst="rect">
            <a:avLst/>
          </a:prstGeom>
          <a:noFill/>
        </p:spPr>
        <p:txBody>
          <a:bodyPr>
            <a:spAutoFit/>
          </a:bodyPr>
          <a:lstStyle/>
          <a:p>
            <a:pPr algn="just">
              <a:defRPr/>
            </a:pPr>
            <a:r>
              <a:rPr lang="zh-CN" altLang="en-US" sz="200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内部学术交流</a:t>
            </a:r>
            <a:r>
              <a:rPr lang="zh-CN" altLang="zh-CN" sz="200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p>
        </p:txBody>
      </p:sp>
      <p:pic>
        <p:nvPicPr>
          <p:cNvPr id="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 y="1676400"/>
            <a:ext cx="3000375" cy="1378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3973" y="3323949"/>
            <a:ext cx="2692401" cy="128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23"/>
          <p:cNvSpPr txBox="1">
            <a:spLocks noChangeArrowheads="1"/>
          </p:cNvSpPr>
          <p:nvPr/>
        </p:nvSpPr>
        <p:spPr bwMode="auto">
          <a:xfrm>
            <a:off x="46038" y="3765550"/>
            <a:ext cx="2530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2000" dirty="0">
                <a:solidFill>
                  <a:schemeClr val="tx1"/>
                </a:solidFill>
                <a:latin typeface="微软雅黑" panose="020B0503020204020204" pitchFamily="34" charset="-122"/>
                <a:ea typeface="微软雅黑" panose="020B0503020204020204" pitchFamily="34" charset="-122"/>
              </a:rPr>
              <a:t>赴苏州竞立、济南塞克塞斯等现场调研</a:t>
            </a:r>
          </a:p>
        </p:txBody>
      </p:sp>
      <p:sp>
        <p:nvSpPr>
          <p:cNvPr id="11" name="文本框 10"/>
          <p:cNvSpPr txBox="1"/>
          <p:nvPr/>
        </p:nvSpPr>
        <p:spPr>
          <a:xfrm>
            <a:off x="46037" y="3303587"/>
            <a:ext cx="2954337" cy="400110"/>
          </a:xfrm>
          <a:prstGeom prst="rect">
            <a:avLst/>
          </a:prstGeom>
          <a:noFill/>
        </p:spPr>
        <p:txBody>
          <a:bodyPr wrap="square">
            <a:spAutoFit/>
          </a:bodyPr>
          <a:lstStyle/>
          <a:p>
            <a:pPr algn="just">
              <a:defRPr/>
            </a:pPr>
            <a:r>
              <a:rPr lang="zh-CN" altLang="en-US" sz="200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设备生产企业对接</a:t>
            </a:r>
            <a:r>
              <a:rPr lang="zh-CN" altLang="zh-CN" sz="200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97136" y="5289409"/>
            <a:ext cx="2171700" cy="1447800"/>
          </a:xfrm>
          <a:prstGeom prst="rect">
            <a:avLst/>
          </a:prstGeom>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037" y="5289409"/>
            <a:ext cx="2266464" cy="1447800"/>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48310" y="3124199"/>
            <a:ext cx="1943100" cy="1230467"/>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48310" y="4447170"/>
            <a:ext cx="1988379" cy="1118463"/>
          </a:xfrm>
          <a:prstGeom prst="rect">
            <a:avLst/>
          </a:prstGeom>
        </p:spPr>
      </p:pic>
      <p:sp>
        <p:nvSpPr>
          <p:cNvPr id="15" name="文本框 3"/>
          <p:cNvSpPr txBox="1">
            <a:spLocks noChangeArrowheads="1"/>
          </p:cNvSpPr>
          <p:nvPr/>
        </p:nvSpPr>
        <p:spPr bwMode="auto">
          <a:xfrm>
            <a:off x="7560498" y="3723630"/>
            <a:ext cx="153016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2000" dirty="0">
                <a:solidFill>
                  <a:schemeClr val="tx1"/>
                </a:solidFill>
                <a:latin typeface="微软雅黑" panose="020B0503020204020204" pitchFamily="34" charset="-122"/>
                <a:ea typeface="微软雅黑" panose="020B0503020204020204" pitchFamily="34" charset="-122"/>
              </a:rPr>
              <a:t>构建中小功率电解制氢负压实验室以及大功率电解制氢应用验证平台</a:t>
            </a:r>
          </a:p>
        </p:txBody>
      </p:sp>
      <p:sp>
        <p:nvSpPr>
          <p:cNvPr id="16" name="文本框 15"/>
          <p:cNvSpPr txBox="1"/>
          <p:nvPr/>
        </p:nvSpPr>
        <p:spPr>
          <a:xfrm>
            <a:off x="7536689" y="3012321"/>
            <a:ext cx="1216345" cy="707886"/>
          </a:xfrm>
          <a:prstGeom prst="rect">
            <a:avLst/>
          </a:prstGeom>
          <a:noFill/>
        </p:spPr>
        <p:txBody>
          <a:bodyPr wrap="square">
            <a:spAutoFit/>
          </a:bodyPr>
          <a:lstStyle/>
          <a:p>
            <a:pPr algn="just">
              <a:defRPr/>
            </a:pPr>
            <a:r>
              <a:rPr lang="zh-CN" altLang="en-US" sz="200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多功能</a:t>
            </a:r>
            <a:endParaRPr lang="en-US" altLang="zh-CN" sz="200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defRPr/>
            </a:pPr>
            <a:r>
              <a:rPr lang="zh-CN" altLang="en-US" sz="200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实验室</a:t>
            </a:r>
            <a:r>
              <a:rPr lang="zh-CN" altLang="zh-CN" sz="200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17" name="文本框 3"/>
          <p:cNvSpPr txBox="1">
            <a:spLocks noChangeArrowheads="1"/>
          </p:cNvSpPr>
          <p:nvPr/>
        </p:nvSpPr>
        <p:spPr bwMode="auto">
          <a:xfrm>
            <a:off x="4704173" y="6132459"/>
            <a:ext cx="43864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2000" dirty="0">
                <a:solidFill>
                  <a:schemeClr val="tx1"/>
                </a:solidFill>
                <a:latin typeface="微软雅黑" panose="020B0503020204020204" pitchFamily="34" charset="-122"/>
                <a:ea typeface="微软雅黑" panose="020B0503020204020204" pitchFamily="34" charset="-122"/>
              </a:rPr>
              <a:t>第五届</a:t>
            </a:r>
            <a:r>
              <a:rPr kumimoji="0" lang="en-US" altLang="zh-CN" sz="2000" dirty="0">
                <a:solidFill>
                  <a:schemeClr val="tx1"/>
                </a:solidFill>
                <a:latin typeface="微软雅黑" panose="020B0503020204020204" pitchFamily="34" charset="-122"/>
                <a:ea typeface="微软雅黑" panose="020B0503020204020204" pitchFamily="34" charset="-122"/>
              </a:rPr>
              <a:t>EI2</a:t>
            </a:r>
            <a:r>
              <a:rPr kumimoji="0" lang="zh-CN" altLang="en-US" sz="2000" dirty="0">
                <a:solidFill>
                  <a:schemeClr val="tx1"/>
                </a:solidFill>
                <a:latin typeface="微软雅黑" panose="020B0503020204020204" pitchFamily="34" charset="-122"/>
                <a:ea typeface="微软雅黑" panose="020B0503020204020204" pitchFamily="34" charset="-122"/>
              </a:rPr>
              <a:t>国际学术会议上作为论坛主席举办可再生能源电解制氢技术论坛</a:t>
            </a:r>
          </a:p>
        </p:txBody>
      </p:sp>
      <p:sp>
        <p:nvSpPr>
          <p:cNvPr id="18" name="文本框 17"/>
          <p:cNvSpPr txBox="1"/>
          <p:nvPr/>
        </p:nvSpPr>
        <p:spPr>
          <a:xfrm>
            <a:off x="4721220" y="5732349"/>
            <a:ext cx="2441575" cy="400110"/>
          </a:xfrm>
          <a:prstGeom prst="rect">
            <a:avLst/>
          </a:prstGeom>
          <a:noFill/>
        </p:spPr>
        <p:txBody>
          <a:bodyPr>
            <a:spAutoFit/>
          </a:bodyPr>
          <a:lstStyle/>
          <a:p>
            <a:pPr algn="just">
              <a:defRPr/>
            </a:pPr>
            <a:r>
              <a:rPr lang="zh-CN" altLang="en-US" sz="200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国际学术交流</a:t>
            </a:r>
            <a:r>
              <a:rPr lang="zh-CN" altLang="zh-CN" sz="200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24284191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noChangeArrowheads="1"/>
          </p:cNvSpPr>
          <p:nvPr>
            <p:ph type="title"/>
          </p:nvPr>
        </p:nvSpPr>
        <p:spPr>
          <a:xfrm>
            <a:off x="1447800" y="152400"/>
            <a:ext cx="7543800" cy="1143000"/>
          </a:xfrm>
        </p:spPr>
        <p:txBody>
          <a:bodyPr/>
          <a:lstStyle/>
          <a:p>
            <a:r>
              <a:rPr lang="zh-CN" altLang="en-US">
                <a:latin typeface="黑体" panose="02010609060101010101" pitchFamily="49" charset="-122"/>
                <a:ea typeface="黑体" panose="02010609060101010101" pitchFamily="49" charset="-122"/>
              </a:rPr>
              <a:t>汇报提纲</a:t>
            </a:r>
          </a:p>
        </p:txBody>
      </p:sp>
      <p:sp>
        <p:nvSpPr>
          <p:cNvPr id="44035" name="内容占位符 2"/>
          <p:cNvSpPr>
            <a:spLocks noGrp="1" noChangeArrowheads="1"/>
          </p:cNvSpPr>
          <p:nvPr>
            <p:ph idx="1"/>
          </p:nvPr>
        </p:nvSpPr>
        <p:spPr>
          <a:xfrm>
            <a:off x="1609725" y="1854200"/>
            <a:ext cx="6186488" cy="4237038"/>
          </a:xfrm>
        </p:spPr>
        <p:txBody>
          <a:bodyPr/>
          <a:lstStyle/>
          <a:p>
            <a:pPr>
              <a:buNone/>
            </a:pPr>
            <a:r>
              <a:rPr lang="zh-CN" altLang="en-US" sz="2800" dirty="0">
                <a:latin typeface="微软雅黑" panose="020B0503020204020204" pitchFamily="34" charset="-122"/>
                <a:ea typeface="微软雅黑" panose="020B0503020204020204" pitchFamily="34" charset="-122"/>
              </a:rPr>
              <a:t>一、研究任务</a:t>
            </a:r>
            <a:endParaRPr lang="en-US" altLang="zh-CN" sz="2800" dirty="0">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800" dirty="0">
                <a:latin typeface="微软雅黑" panose="020B0503020204020204" pitchFamily="34" charset="-122"/>
                <a:ea typeface="微软雅黑" panose="020B0503020204020204" pitchFamily="34" charset="-122"/>
              </a:rPr>
              <a:t>二、研究进展情况</a:t>
            </a:r>
            <a:endParaRPr lang="en-US" altLang="zh-CN" sz="2800" dirty="0">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800" dirty="0">
                <a:solidFill>
                  <a:schemeClr val="tx1"/>
                </a:solidFill>
                <a:latin typeface="微软雅黑" panose="020B0503020204020204" pitchFamily="34" charset="-122"/>
                <a:ea typeface="微软雅黑" panose="020B0503020204020204" pitchFamily="34" charset="-122"/>
              </a:rPr>
              <a:t>三、研究成果及成效</a:t>
            </a:r>
            <a:endParaRPr lang="en-US" altLang="zh-CN" sz="2800" dirty="0">
              <a:solidFill>
                <a:schemeClr val="tx1"/>
              </a:solidFill>
              <a:latin typeface="微软雅黑" panose="020B0503020204020204" pitchFamily="34" charset="-122"/>
              <a:ea typeface="微软雅黑" panose="020B0503020204020204" pitchFamily="34" charset="-122"/>
            </a:endParaRPr>
          </a:p>
          <a:p>
            <a:pPr>
              <a:buNone/>
            </a:pPr>
            <a:r>
              <a:rPr lang="zh-CN" altLang="en-US" sz="2800" dirty="0">
                <a:solidFill>
                  <a:srgbClr val="FF0000"/>
                </a:solidFill>
                <a:latin typeface="微软雅黑" panose="020B0503020204020204" pitchFamily="34" charset="-122"/>
                <a:ea typeface="微软雅黑" panose="020B0503020204020204" pitchFamily="34" charset="-122"/>
              </a:rPr>
              <a:t>四、经费使用情况</a:t>
            </a:r>
            <a:endParaRPr lang="en-US" altLang="zh-CN" sz="2800" dirty="0">
              <a:solidFill>
                <a:srgbClr val="FF0000"/>
              </a:solidFill>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800" dirty="0">
                <a:latin typeface="微软雅黑" panose="020B0503020204020204" pitchFamily="34" charset="-122"/>
                <a:ea typeface="微软雅黑" panose="020B0503020204020204" pitchFamily="34" charset="-122"/>
              </a:rPr>
              <a:t>五、目前存在的问题</a:t>
            </a:r>
            <a:endParaRPr lang="en-US" altLang="zh-CN" sz="2800" dirty="0">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800" dirty="0">
                <a:latin typeface="微软雅黑" panose="020B0503020204020204" pitchFamily="34" charset="-122"/>
                <a:ea typeface="微软雅黑" panose="020B0503020204020204" pitchFamily="34" charset="-122"/>
              </a:rPr>
              <a:t>六、下阶段工作计划</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经费使用情况</a:t>
            </a:r>
            <a:endParaRPr lang="zh-CN" altLang="en-US" dirty="0">
              <a:latin typeface="黑体" panose="02010609060101010101" pitchFamily="49" charset="-122"/>
              <a:ea typeface="黑体" panose="02010609060101010101" pitchFamily="49" charset="-122"/>
            </a:endParaRPr>
          </a:p>
        </p:txBody>
      </p:sp>
      <p:sp>
        <p:nvSpPr>
          <p:cNvPr id="3" name="文本框 2"/>
          <p:cNvSpPr txBox="1">
            <a:spLocks noChangeArrowheads="1"/>
          </p:cNvSpPr>
          <p:nvPr/>
        </p:nvSpPr>
        <p:spPr bwMode="auto">
          <a:xfrm>
            <a:off x="239713" y="1576388"/>
            <a:ext cx="84328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lgn="just">
              <a:spcBef>
                <a:spcPct val="0"/>
              </a:spcBef>
              <a:spcAft>
                <a:spcPct val="0"/>
              </a:spcAft>
              <a:buClrTx/>
              <a:buSzTx/>
              <a:buFontTx/>
              <a:buNone/>
            </a:pPr>
            <a:r>
              <a:rPr kumimoji="0" lang="zh-CN" altLang="en-US" sz="3600" dirty="0">
                <a:solidFill>
                  <a:schemeClr val="tx1"/>
                </a:solidFill>
                <a:latin typeface="Arial" panose="020B0604020202020204" pitchFamily="34" charset="0"/>
                <a:ea typeface="黑体" panose="02010609060101010101" pitchFamily="49" charset="-122"/>
              </a:rPr>
              <a:t>截至</a:t>
            </a:r>
            <a:r>
              <a:rPr kumimoji="0" lang="en-US" altLang="zh-CN" sz="3600" dirty="0">
                <a:solidFill>
                  <a:schemeClr val="tx1"/>
                </a:solidFill>
                <a:latin typeface="Arial" panose="020B0604020202020204" pitchFamily="34" charset="0"/>
                <a:ea typeface="黑体" panose="02010609060101010101" pitchFamily="49" charset="-122"/>
              </a:rPr>
              <a:t>2022</a:t>
            </a:r>
            <a:r>
              <a:rPr kumimoji="0" lang="zh-CN" altLang="en-US" sz="3600" dirty="0">
                <a:solidFill>
                  <a:schemeClr val="tx1"/>
                </a:solidFill>
                <a:latin typeface="Arial" panose="020B0604020202020204" pitchFamily="34" charset="0"/>
                <a:ea typeface="黑体" panose="02010609060101010101" pitchFamily="49" charset="-122"/>
              </a:rPr>
              <a:t>年</a:t>
            </a:r>
            <a:r>
              <a:rPr kumimoji="0" lang="en-US" altLang="zh-CN" sz="3600" dirty="0">
                <a:solidFill>
                  <a:schemeClr val="tx1"/>
                </a:solidFill>
                <a:latin typeface="Arial" panose="020B0604020202020204" pitchFamily="34" charset="0"/>
                <a:ea typeface="黑体" panose="02010609060101010101" pitchFamily="49" charset="-122"/>
              </a:rPr>
              <a:t>3</a:t>
            </a:r>
            <a:r>
              <a:rPr kumimoji="0" lang="zh-CN" altLang="en-US" sz="3600" dirty="0">
                <a:solidFill>
                  <a:schemeClr val="tx1"/>
                </a:solidFill>
                <a:latin typeface="Arial" panose="020B0604020202020204" pitchFamily="34" charset="0"/>
                <a:ea typeface="黑体" panose="02010609060101010101" pitchFamily="49" charset="-122"/>
              </a:rPr>
              <a:t>月底，国拨经费到款：课题一</a:t>
            </a:r>
            <a:r>
              <a:rPr kumimoji="0" lang="en-US" altLang="zh-CN" sz="3600" dirty="0">
                <a:solidFill>
                  <a:schemeClr val="tx1"/>
                </a:solidFill>
                <a:latin typeface="Arial" panose="020B0604020202020204" pitchFamily="34" charset="0"/>
                <a:ea typeface="黑体" panose="02010609060101010101" pitchFamily="49" charset="-122"/>
              </a:rPr>
              <a:t>217.7</a:t>
            </a:r>
            <a:r>
              <a:rPr kumimoji="0" lang="zh-CN" altLang="en-US" sz="3600" dirty="0">
                <a:solidFill>
                  <a:schemeClr val="tx1"/>
                </a:solidFill>
                <a:latin typeface="Arial" panose="020B0604020202020204" pitchFamily="34" charset="0"/>
                <a:ea typeface="黑体" panose="02010609060101010101" pitchFamily="49" charset="-122"/>
              </a:rPr>
              <a:t>万元，课题五</a:t>
            </a:r>
            <a:r>
              <a:rPr kumimoji="0" lang="en-US" altLang="zh-CN" sz="3600" dirty="0">
                <a:solidFill>
                  <a:schemeClr val="tx1"/>
                </a:solidFill>
                <a:latin typeface="Arial" panose="020B0604020202020204" pitchFamily="34" charset="0"/>
                <a:ea typeface="黑体" panose="02010609060101010101" pitchFamily="49" charset="-122"/>
              </a:rPr>
              <a:t>44.94</a:t>
            </a:r>
            <a:r>
              <a:rPr kumimoji="0" lang="zh-CN" altLang="en-US" sz="3600" dirty="0">
                <a:solidFill>
                  <a:schemeClr val="tx1"/>
                </a:solidFill>
                <a:latin typeface="Arial" panose="020B0604020202020204" pitchFamily="34" charset="0"/>
                <a:ea typeface="黑体" panose="02010609060101010101" pitchFamily="49" charset="-122"/>
              </a:rPr>
              <a:t>万元。专项经费到款课题五</a:t>
            </a:r>
            <a:r>
              <a:rPr kumimoji="0" lang="en-US" altLang="zh-CN" sz="3600" dirty="0">
                <a:solidFill>
                  <a:schemeClr val="tx1"/>
                </a:solidFill>
                <a:latin typeface="Arial" panose="020B0604020202020204" pitchFamily="34" charset="0"/>
                <a:ea typeface="黑体" panose="02010609060101010101" pitchFamily="49" charset="-122"/>
              </a:rPr>
              <a:t>175</a:t>
            </a:r>
            <a:r>
              <a:rPr kumimoji="0" lang="zh-CN" altLang="en-US" sz="3600" dirty="0">
                <a:solidFill>
                  <a:schemeClr val="tx1"/>
                </a:solidFill>
                <a:latin typeface="Arial" panose="020B0604020202020204" pitchFamily="34" charset="0"/>
                <a:ea typeface="黑体" panose="02010609060101010101" pitchFamily="49" charset="-122"/>
              </a:rPr>
              <a:t>万元。</a:t>
            </a:r>
          </a:p>
        </p:txBody>
      </p:sp>
      <p:graphicFrame>
        <p:nvGraphicFramePr>
          <p:cNvPr id="4" name="表格 2"/>
          <p:cNvGraphicFramePr>
            <a:graphicFrameLocks noGrp="1"/>
          </p:cNvGraphicFramePr>
          <p:nvPr>
            <p:extLst>
              <p:ext uri="{D42A27DB-BD31-4B8C-83A1-F6EECF244321}">
                <p14:modId xmlns:p14="http://schemas.microsoft.com/office/powerpoint/2010/main" val="3335486079"/>
              </p:ext>
            </p:extLst>
          </p:nvPr>
        </p:nvGraphicFramePr>
        <p:xfrm>
          <a:off x="792163" y="3613150"/>
          <a:ext cx="7777162" cy="2905126"/>
        </p:xfrm>
        <a:graphic>
          <a:graphicData uri="http://schemas.openxmlformats.org/drawingml/2006/table">
            <a:tbl>
              <a:tblPr firstRow="1" bandRow="1">
                <a:tableStyleId>{5C22544A-7EE6-4342-B048-85BDC9FD1C3A}</a:tableStyleId>
              </a:tblPr>
              <a:tblGrid>
                <a:gridCol w="1500191">
                  <a:extLst>
                    <a:ext uri="{9D8B030D-6E8A-4147-A177-3AD203B41FA5}">
                      <a16:colId xmlns:a16="http://schemas.microsoft.com/office/drawing/2014/main" val="20000"/>
                    </a:ext>
                  </a:extLst>
                </a:gridCol>
                <a:gridCol w="1299805">
                  <a:extLst>
                    <a:ext uri="{9D8B030D-6E8A-4147-A177-3AD203B41FA5}">
                      <a16:colId xmlns:a16="http://schemas.microsoft.com/office/drawing/2014/main" val="20001"/>
                    </a:ext>
                  </a:extLst>
                </a:gridCol>
                <a:gridCol w="3032876">
                  <a:extLst>
                    <a:ext uri="{9D8B030D-6E8A-4147-A177-3AD203B41FA5}">
                      <a16:colId xmlns:a16="http://schemas.microsoft.com/office/drawing/2014/main" val="20002"/>
                    </a:ext>
                  </a:extLst>
                </a:gridCol>
                <a:gridCol w="1944290">
                  <a:extLst>
                    <a:ext uri="{9D8B030D-6E8A-4147-A177-3AD203B41FA5}">
                      <a16:colId xmlns:a16="http://schemas.microsoft.com/office/drawing/2014/main" val="20003"/>
                    </a:ext>
                  </a:extLst>
                </a:gridCol>
              </a:tblGrid>
              <a:tr h="415018">
                <a:tc>
                  <a:txBody>
                    <a:bodyPr/>
                    <a:lstStyle/>
                    <a:p>
                      <a:endParaRPr lang="zh-CN" altLang="en-US" sz="1800" dirty="0"/>
                    </a:p>
                  </a:txBody>
                  <a:tcPr marL="91445" marR="91445" marT="45721" marB="45721"/>
                </a:tc>
                <a:tc>
                  <a:txBody>
                    <a:bodyPr/>
                    <a:lstStyle/>
                    <a:p>
                      <a:endParaRPr lang="zh-CN" altLang="en-US" sz="1800" dirty="0"/>
                    </a:p>
                  </a:txBody>
                  <a:tcPr marL="91445" marR="91445" marT="45721" marB="45721"/>
                </a:tc>
                <a:tc>
                  <a:txBody>
                    <a:bodyPr/>
                    <a:lstStyle/>
                    <a:p>
                      <a:r>
                        <a:rPr lang="zh-CN" altLang="en-US" sz="1800" dirty="0"/>
                        <a:t>课题</a:t>
                      </a:r>
                      <a:r>
                        <a:rPr lang="en-US" altLang="zh-CN" sz="1800" dirty="0"/>
                        <a:t>1</a:t>
                      </a:r>
                      <a:endParaRPr lang="zh-CN" altLang="en-US" sz="1800" dirty="0"/>
                    </a:p>
                  </a:txBody>
                  <a:tcPr marL="91445" marR="91445" marT="45721" marB="45721"/>
                </a:tc>
                <a:tc>
                  <a:txBody>
                    <a:bodyPr/>
                    <a:lstStyle/>
                    <a:p>
                      <a:r>
                        <a:rPr lang="zh-CN" altLang="en-US" sz="1800" dirty="0"/>
                        <a:t>课题</a:t>
                      </a:r>
                      <a:r>
                        <a:rPr lang="en-US" altLang="zh-CN" sz="1800" dirty="0"/>
                        <a:t>5</a:t>
                      </a:r>
                      <a:endParaRPr lang="zh-CN" altLang="en-US" sz="1800" dirty="0"/>
                    </a:p>
                  </a:txBody>
                  <a:tcPr marL="91445" marR="91445" marT="45721" marB="45721"/>
                </a:tc>
                <a:extLst>
                  <a:ext uri="{0D108BD9-81ED-4DB2-BD59-A6C34878D82A}">
                    <a16:rowId xmlns:a16="http://schemas.microsoft.com/office/drawing/2014/main" val="10000"/>
                  </a:ext>
                </a:extLst>
              </a:tr>
              <a:tr h="415018">
                <a:tc rowSpan="2">
                  <a:txBody>
                    <a:bodyPr/>
                    <a:lstStyle/>
                    <a:p>
                      <a:r>
                        <a:rPr lang="zh-CN" altLang="en-US" sz="1800" dirty="0"/>
                        <a:t>预算</a:t>
                      </a:r>
                    </a:p>
                  </a:txBody>
                  <a:tcPr marL="91445" marR="91445" marT="45721" marB="45721"/>
                </a:tc>
                <a:tc>
                  <a:txBody>
                    <a:bodyPr/>
                    <a:lstStyle/>
                    <a:p>
                      <a:r>
                        <a:rPr lang="zh-CN" altLang="en-US" sz="1800" dirty="0"/>
                        <a:t>专项</a:t>
                      </a:r>
                    </a:p>
                  </a:txBody>
                  <a:tcPr marL="91445" marR="91445" marT="45721" marB="45721"/>
                </a:tc>
                <a:tc>
                  <a:txBody>
                    <a:bodyPr/>
                    <a:lstStyle/>
                    <a:p>
                      <a:r>
                        <a:rPr lang="en-US" altLang="zh-CN" sz="1800" dirty="0"/>
                        <a:t>435.40</a:t>
                      </a:r>
                      <a:endParaRPr lang="zh-CN" altLang="en-US" sz="1800" dirty="0"/>
                    </a:p>
                  </a:txBody>
                  <a:tcPr marL="91445" marR="91445" marT="45721" marB="45721"/>
                </a:tc>
                <a:tc>
                  <a:txBody>
                    <a:bodyPr/>
                    <a:lstStyle/>
                    <a:p>
                      <a:r>
                        <a:rPr lang="en-US" altLang="zh-CN" sz="1800" dirty="0"/>
                        <a:t>89.89</a:t>
                      </a:r>
                      <a:endParaRPr lang="zh-CN" altLang="en-US" sz="1800" dirty="0"/>
                    </a:p>
                  </a:txBody>
                  <a:tcPr marL="91445" marR="91445" marT="45721" marB="45721"/>
                </a:tc>
                <a:extLst>
                  <a:ext uri="{0D108BD9-81ED-4DB2-BD59-A6C34878D82A}">
                    <a16:rowId xmlns:a16="http://schemas.microsoft.com/office/drawing/2014/main" val="10001"/>
                  </a:ext>
                </a:extLst>
              </a:tr>
              <a:tr h="415018">
                <a:tc vMerge="1">
                  <a:txBody>
                    <a:bodyPr/>
                    <a:lstStyle/>
                    <a:p>
                      <a:endParaRPr lang="zh-CN" altLang="en-US" dirty="0"/>
                    </a:p>
                  </a:txBody>
                  <a:tcPr/>
                </a:tc>
                <a:tc>
                  <a:txBody>
                    <a:bodyPr/>
                    <a:lstStyle/>
                    <a:p>
                      <a:r>
                        <a:rPr lang="zh-CN" altLang="en-US" sz="1800" dirty="0"/>
                        <a:t>自筹</a:t>
                      </a:r>
                    </a:p>
                  </a:txBody>
                  <a:tcPr marL="91445" marR="91445" marT="45721" marB="45721"/>
                </a:tc>
                <a:tc>
                  <a:txBody>
                    <a:bodyPr/>
                    <a:lstStyle/>
                    <a:p>
                      <a:r>
                        <a:rPr lang="en-US" altLang="zh-CN" sz="1800" dirty="0"/>
                        <a:t>/</a:t>
                      </a:r>
                      <a:endParaRPr lang="zh-CN" altLang="en-US" sz="1800" dirty="0"/>
                    </a:p>
                  </a:txBody>
                  <a:tcPr marL="91445" marR="91445" marT="45721" marB="45721"/>
                </a:tc>
                <a:tc>
                  <a:txBody>
                    <a:bodyPr/>
                    <a:lstStyle/>
                    <a:p>
                      <a:r>
                        <a:rPr lang="en-US" altLang="zh-CN" sz="1800" dirty="0"/>
                        <a:t>500.00</a:t>
                      </a:r>
                      <a:endParaRPr lang="zh-CN" altLang="en-US" sz="1800" dirty="0"/>
                    </a:p>
                  </a:txBody>
                  <a:tcPr marL="91445" marR="91445" marT="45721" marB="45721"/>
                </a:tc>
                <a:extLst>
                  <a:ext uri="{0D108BD9-81ED-4DB2-BD59-A6C34878D82A}">
                    <a16:rowId xmlns:a16="http://schemas.microsoft.com/office/drawing/2014/main" val="10002"/>
                  </a:ext>
                </a:extLst>
              </a:tr>
              <a:tr h="415018">
                <a:tc rowSpan="2">
                  <a:txBody>
                    <a:bodyPr/>
                    <a:lstStyle/>
                    <a:p>
                      <a:r>
                        <a:rPr lang="zh-CN" altLang="en-US" sz="1800" dirty="0"/>
                        <a:t>已到款</a:t>
                      </a:r>
                    </a:p>
                  </a:txBody>
                  <a:tcPr marL="91445" marR="91445" marT="45721" marB="45721"/>
                </a:tc>
                <a:tc>
                  <a:txBody>
                    <a:bodyPr/>
                    <a:lstStyle/>
                    <a:p>
                      <a:r>
                        <a:rPr lang="zh-CN" altLang="en-US" sz="1800" dirty="0"/>
                        <a:t>专项</a:t>
                      </a:r>
                    </a:p>
                  </a:txBody>
                  <a:tcPr marL="91445" marR="91445" marT="45721" marB="45721"/>
                </a:tc>
                <a:tc>
                  <a:txBody>
                    <a:bodyPr/>
                    <a:lstStyle/>
                    <a:p>
                      <a:r>
                        <a:rPr lang="en-US" altLang="zh-CN" sz="1800" dirty="0"/>
                        <a:t>217.70</a:t>
                      </a:r>
                      <a:endParaRPr lang="zh-CN" altLang="en-US" sz="1800" dirty="0"/>
                    </a:p>
                  </a:txBody>
                  <a:tcPr marL="91445" marR="91445" marT="45721" marB="45721"/>
                </a:tc>
                <a:tc>
                  <a:txBody>
                    <a:bodyPr/>
                    <a:lstStyle/>
                    <a:p>
                      <a:r>
                        <a:rPr lang="en-US" altLang="zh-CN" sz="1800" dirty="0"/>
                        <a:t>44.94</a:t>
                      </a:r>
                      <a:endParaRPr lang="zh-CN" altLang="en-US" sz="1800" dirty="0"/>
                    </a:p>
                  </a:txBody>
                  <a:tcPr marL="91445" marR="91445" marT="45721" marB="45721"/>
                </a:tc>
                <a:extLst>
                  <a:ext uri="{0D108BD9-81ED-4DB2-BD59-A6C34878D82A}">
                    <a16:rowId xmlns:a16="http://schemas.microsoft.com/office/drawing/2014/main" val="10003"/>
                  </a:ext>
                </a:extLst>
              </a:tr>
              <a:tr h="415018">
                <a:tc vMerge="1">
                  <a:txBody>
                    <a:bodyPr/>
                    <a:lstStyle/>
                    <a:p>
                      <a:endParaRPr lang="zh-CN" altLang="en-US" dirty="0"/>
                    </a:p>
                  </a:txBody>
                  <a:tcPr/>
                </a:tc>
                <a:tc>
                  <a:txBody>
                    <a:bodyPr/>
                    <a:lstStyle/>
                    <a:p>
                      <a:r>
                        <a:rPr lang="zh-CN" altLang="en-US" sz="1800" dirty="0"/>
                        <a:t>自筹</a:t>
                      </a:r>
                    </a:p>
                  </a:txBody>
                  <a:tcPr marL="91445" marR="91445" marT="45721" marB="45721"/>
                </a:tc>
                <a:tc>
                  <a:txBody>
                    <a:bodyPr/>
                    <a:lstStyle/>
                    <a:p>
                      <a:r>
                        <a:rPr lang="en-US" altLang="zh-CN" sz="1800" dirty="0"/>
                        <a:t>/</a:t>
                      </a:r>
                      <a:endParaRPr lang="zh-CN" altLang="en-US" sz="1800" dirty="0"/>
                    </a:p>
                  </a:txBody>
                  <a:tcPr marL="91445" marR="91445" marT="45721" marB="45721"/>
                </a:tc>
                <a:tc>
                  <a:txBody>
                    <a:bodyPr/>
                    <a:lstStyle/>
                    <a:p>
                      <a:r>
                        <a:rPr lang="en-US" altLang="zh-CN" sz="1800" dirty="0"/>
                        <a:t>175.00</a:t>
                      </a:r>
                      <a:endParaRPr lang="zh-CN" altLang="en-US" sz="1800" dirty="0"/>
                    </a:p>
                  </a:txBody>
                  <a:tcPr marL="91445" marR="91445" marT="45721" marB="45721"/>
                </a:tc>
                <a:extLst>
                  <a:ext uri="{0D108BD9-81ED-4DB2-BD59-A6C34878D82A}">
                    <a16:rowId xmlns:a16="http://schemas.microsoft.com/office/drawing/2014/main" val="10004"/>
                  </a:ext>
                </a:extLst>
              </a:tr>
              <a:tr h="415018">
                <a:tc rowSpan="2">
                  <a:txBody>
                    <a:bodyPr/>
                    <a:lstStyle/>
                    <a:p>
                      <a:r>
                        <a:rPr lang="zh-CN" altLang="en-US" sz="1800" dirty="0"/>
                        <a:t>已使用</a:t>
                      </a:r>
                    </a:p>
                  </a:txBody>
                  <a:tcPr marL="91445" marR="91445" marT="45721" marB="45721"/>
                </a:tc>
                <a:tc>
                  <a:txBody>
                    <a:bodyPr/>
                    <a:lstStyle/>
                    <a:p>
                      <a:r>
                        <a:rPr lang="zh-CN" altLang="en-US" sz="1800" dirty="0"/>
                        <a:t>专项</a:t>
                      </a:r>
                    </a:p>
                  </a:txBody>
                  <a:tcPr marL="91445" marR="91445" marT="45721" marB="45721"/>
                </a:tc>
                <a:tc>
                  <a:txBody>
                    <a:bodyPr/>
                    <a:lstStyle/>
                    <a:p>
                      <a:r>
                        <a:rPr lang="en-US" altLang="zh-CN" sz="1800" dirty="0"/>
                        <a:t>97.50</a:t>
                      </a:r>
                      <a:r>
                        <a:rPr lang="zh-CN" altLang="en-US" sz="1800" dirty="0"/>
                        <a:t>（直接经费）</a:t>
                      </a:r>
                    </a:p>
                  </a:txBody>
                  <a:tcPr marL="91445" marR="91445" marT="45721" marB="4572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9.28</a:t>
                      </a:r>
                      <a:endParaRPr lang="zh-CN" altLang="en-US" sz="1800" dirty="0"/>
                    </a:p>
                  </a:txBody>
                  <a:tcPr marL="91445" marR="91445" marT="45721" marB="45721"/>
                </a:tc>
                <a:extLst>
                  <a:ext uri="{0D108BD9-81ED-4DB2-BD59-A6C34878D82A}">
                    <a16:rowId xmlns:a16="http://schemas.microsoft.com/office/drawing/2014/main" val="10005"/>
                  </a:ext>
                </a:extLst>
              </a:tr>
              <a:tr h="415018">
                <a:tc vMerge="1">
                  <a:txBody>
                    <a:bodyPr/>
                    <a:lstStyle/>
                    <a:p>
                      <a:endParaRPr lang="zh-CN" altLang="en-US" dirty="0"/>
                    </a:p>
                  </a:txBody>
                  <a:tcPr/>
                </a:tc>
                <a:tc>
                  <a:txBody>
                    <a:bodyPr/>
                    <a:lstStyle/>
                    <a:p>
                      <a:r>
                        <a:rPr lang="zh-CN" altLang="en-US" sz="1800" dirty="0"/>
                        <a:t>自筹</a:t>
                      </a:r>
                    </a:p>
                  </a:txBody>
                  <a:tcPr marL="91445" marR="91445" marT="45721" marB="45721"/>
                </a:tc>
                <a:tc>
                  <a:txBody>
                    <a:bodyPr/>
                    <a:lstStyle/>
                    <a:p>
                      <a:r>
                        <a:rPr lang="en-US" altLang="zh-CN" sz="1800" dirty="0"/>
                        <a:t>/</a:t>
                      </a:r>
                      <a:endParaRPr lang="zh-CN" altLang="en-US" sz="1800" dirty="0"/>
                    </a:p>
                  </a:txBody>
                  <a:tcPr marL="91445" marR="91445" marT="45721" marB="45721"/>
                </a:tc>
                <a:tc>
                  <a:txBody>
                    <a:bodyPr/>
                    <a:lstStyle/>
                    <a:p>
                      <a:r>
                        <a:rPr lang="en-US" altLang="zh-CN" sz="1800" dirty="0"/>
                        <a:t>26.30</a:t>
                      </a:r>
                      <a:endParaRPr lang="zh-CN" altLang="en-US" sz="1800" dirty="0"/>
                    </a:p>
                  </a:txBody>
                  <a:tcPr marL="91445" marR="91445" marT="45721" marB="45721"/>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848684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noChangeArrowheads="1"/>
          </p:cNvSpPr>
          <p:nvPr>
            <p:ph type="title"/>
          </p:nvPr>
        </p:nvSpPr>
        <p:spPr>
          <a:xfrm>
            <a:off x="1447800" y="152400"/>
            <a:ext cx="7543800" cy="1143000"/>
          </a:xfrm>
        </p:spPr>
        <p:txBody>
          <a:bodyPr/>
          <a:lstStyle/>
          <a:p>
            <a:r>
              <a:rPr lang="zh-CN" altLang="en-US">
                <a:latin typeface="黑体" panose="02010609060101010101" pitchFamily="49" charset="-122"/>
                <a:ea typeface="黑体" panose="02010609060101010101" pitchFamily="49" charset="-122"/>
              </a:rPr>
              <a:t>汇报提纲</a:t>
            </a:r>
          </a:p>
        </p:txBody>
      </p:sp>
      <p:sp>
        <p:nvSpPr>
          <p:cNvPr id="13315" name="内容占位符 2"/>
          <p:cNvSpPr>
            <a:spLocks noGrp="1" noChangeArrowheads="1"/>
          </p:cNvSpPr>
          <p:nvPr>
            <p:ph idx="1"/>
          </p:nvPr>
        </p:nvSpPr>
        <p:spPr>
          <a:xfrm>
            <a:off x="1609725" y="1854200"/>
            <a:ext cx="6186488" cy="4237038"/>
          </a:xfrm>
        </p:spPr>
        <p:txBody>
          <a:bodyPr/>
          <a:lstStyle/>
          <a:p>
            <a:pPr>
              <a:buFont typeface="Wingdings" panose="05000000000000000000" pitchFamily="2" charset="2"/>
              <a:buNone/>
            </a:pPr>
            <a:r>
              <a:rPr lang="zh-CN" altLang="en-US" sz="2800" dirty="0">
                <a:solidFill>
                  <a:schemeClr val="tx1"/>
                </a:solidFill>
                <a:latin typeface="微软雅黑" panose="020B0503020204020204" pitchFamily="34" charset="-122"/>
                <a:ea typeface="微软雅黑" panose="020B0503020204020204" pitchFamily="34" charset="-122"/>
              </a:rPr>
              <a:t>一、研究任务</a:t>
            </a:r>
            <a:endParaRPr lang="en-US" altLang="zh-CN" sz="2800"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800" dirty="0">
                <a:solidFill>
                  <a:srgbClr val="FF0000"/>
                </a:solidFill>
                <a:latin typeface="微软雅黑" panose="020B0503020204020204" pitchFamily="34" charset="-122"/>
                <a:ea typeface="微软雅黑" panose="020B0503020204020204" pitchFamily="34" charset="-122"/>
              </a:rPr>
              <a:t>二、研究进展情况</a:t>
            </a:r>
            <a:endParaRPr lang="en-US" altLang="zh-CN" sz="2800" dirty="0">
              <a:solidFill>
                <a:srgbClr val="FF0000"/>
              </a:solidFill>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800" dirty="0">
                <a:solidFill>
                  <a:schemeClr val="tx1"/>
                </a:solidFill>
                <a:latin typeface="微软雅黑" panose="020B0503020204020204" pitchFamily="34" charset="-122"/>
                <a:ea typeface="微软雅黑" panose="020B0503020204020204" pitchFamily="34" charset="-122"/>
              </a:rPr>
              <a:t>三、研究成果及成效</a:t>
            </a:r>
            <a:endParaRPr lang="en-US" altLang="zh-CN" sz="2800"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800" dirty="0">
                <a:solidFill>
                  <a:schemeClr val="tx1"/>
                </a:solidFill>
                <a:latin typeface="微软雅黑" panose="020B0503020204020204" pitchFamily="34" charset="-122"/>
                <a:ea typeface="微软雅黑" panose="020B0503020204020204" pitchFamily="34" charset="-122"/>
              </a:rPr>
              <a:t>四、经费使用情况</a:t>
            </a:r>
            <a:endParaRPr lang="en-US" altLang="zh-CN" sz="2800"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800" dirty="0">
                <a:latin typeface="微软雅黑" panose="020B0503020204020204" pitchFamily="34" charset="-122"/>
                <a:ea typeface="微软雅黑" panose="020B0503020204020204" pitchFamily="34" charset="-122"/>
              </a:rPr>
              <a:t>五、目前存在的问题</a:t>
            </a:r>
            <a:endParaRPr lang="en-US" altLang="zh-CN" sz="2800" dirty="0">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800" dirty="0">
                <a:latin typeface="微软雅黑" panose="020B0503020204020204" pitchFamily="34" charset="-122"/>
                <a:ea typeface="微软雅黑" panose="020B0503020204020204" pitchFamily="34" charset="-122"/>
              </a:rPr>
              <a:t>六、下阶段工作计划</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noChangeArrowheads="1"/>
          </p:cNvSpPr>
          <p:nvPr>
            <p:ph type="title"/>
          </p:nvPr>
        </p:nvSpPr>
        <p:spPr>
          <a:xfrm>
            <a:off x="1447800" y="152400"/>
            <a:ext cx="7543800" cy="1143000"/>
          </a:xfrm>
        </p:spPr>
        <p:txBody>
          <a:bodyPr/>
          <a:lstStyle/>
          <a:p>
            <a:r>
              <a:rPr lang="zh-CN" altLang="en-US">
                <a:latin typeface="黑体" panose="02010609060101010101" pitchFamily="49" charset="-122"/>
                <a:ea typeface="黑体" panose="02010609060101010101" pitchFamily="49" charset="-122"/>
              </a:rPr>
              <a:t>汇报提纲</a:t>
            </a:r>
          </a:p>
        </p:txBody>
      </p:sp>
      <p:sp>
        <p:nvSpPr>
          <p:cNvPr id="44035" name="内容占位符 2"/>
          <p:cNvSpPr>
            <a:spLocks noGrp="1" noChangeArrowheads="1"/>
          </p:cNvSpPr>
          <p:nvPr>
            <p:ph idx="1"/>
          </p:nvPr>
        </p:nvSpPr>
        <p:spPr>
          <a:xfrm>
            <a:off x="1609725" y="1854200"/>
            <a:ext cx="6186488" cy="4237038"/>
          </a:xfrm>
        </p:spPr>
        <p:txBody>
          <a:bodyPr/>
          <a:lstStyle/>
          <a:p>
            <a:pPr>
              <a:buNone/>
            </a:pPr>
            <a:r>
              <a:rPr lang="zh-CN" altLang="en-US" sz="2800" dirty="0">
                <a:latin typeface="微软雅黑" panose="020B0503020204020204" pitchFamily="34" charset="-122"/>
                <a:ea typeface="微软雅黑" panose="020B0503020204020204" pitchFamily="34" charset="-122"/>
              </a:rPr>
              <a:t>一、研究任务</a:t>
            </a:r>
            <a:endParaRPr lang="en-US" altLang="zh-CN" sz="2800" dirty="0">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800" dirty="0">
                <a:latin typeface="微软雅黑" panose="020B0503020204020204" pitchFamily="34" charset="-122"/>
                <a:ea typeface="微软雅黑" panose="020B0503020204020204" pitchFamily="34" charset="-122"/>
              </a:rPr>
              <a:t>二、研究进展情况</a:t>
            </a:r>
            <a:endParaRPr lang="en-US" altLang="zh-CN" sz="2800" dirty="0">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800" dirty="0">
                <a:solidFill>
                  <a:schemeClr val="tx1"/>
                </a:solidFill>
                <a:latin typeface="微软雅黑" panose="020B0503020204020204" pitchFamily="34" charset="-122"/>
                <a:ea typeface="微软雅黑" panose="020B0503020204020204" pitchFamily="34" charset="-122"/>
              </a:rPr>
              <a:t>三、研究成果及成效</a:t>
            </a:r>
            <a:endParaRPr lang="en-US" altLang="zh-CN" sz="2800" dirty="0">
              <a:solidFill>
                <a:schemeClr val="tx1"/>
              </a:solidFill>
              <a:latin typeface="微软雅黑" panose="020B0503020204020204" pitchFamily="34" charset="-122"/>
              <a:ea typeface="微软雅黑" panose="020B0503020204020204" pitchFamily="34" charset="-122"/>
            </a:endParaRPr>
          </a:p>
          <a:p>
            <a:pPr>
              <a:buNone/>
            </a:pPr>
            <a:r>
              <a:rPr lang="zh-CN" altLang="en-US" sz="2800" dirty="0">
                <a:solidFill>
                  <a:schemeClr val="tx1"/>
                </a:solidFill>
                <a:latin typeface="微软雅黑" panose="020B0503020204020204" pitchFamily="34" charset="-122"/>
                <a:ea typeface="微软雅黑" panose="020B0503020204020204" pitchFamily="34" charset="-122"/>
              </a:rPr>
              <a:t>四、经费使用情况</a:t>
            </a:r>
            <a:endParaRPr lang="en-US" altLang="zh-CN" sz="2800" dirty="0">
              <a:solidFill>
                <a:schemeClr val="tx1"/>
              </a:solidFill>
              <a:latin typeface="微软雅黑" panose="020B0503020204020204" pitchFamily="34" charset="-122"/>
              <a:ea typeface="微软雅黑" panose="020B0503020204020204" pitchFamily="34" charset="-122"/>
            </a:endParaRPr>
          </a:p>
          <a:p>
            <a:pPr>
              <a:buNone/>
            </a:pPr>
            <a:r>
              <a:rPr lang="zh-CN" altLang="en-US" sz="2800" dirty="0">
                <a:solidFill>
                  <a:srgbClr val="FF0000"/>
                </a:solidFill>
                <a:latin typeface="微软雅黑" panose="020B0503020204020204" pitchFamily="34" charset="-122"/>
                <a:ea typeface="微软雅黑" panose="020B0503020204020204" pitchFamily="34" charset="-122"/>
              </a:rPr>
              <a:t>五、目前存在的问题</a:t>
            </a:r>
            <a:endParaRPr lang="en-US" altLang="zh-CN" sz="2800" dirty="0">
              <a:solidFill>
                <a:srgbClr val="FF0000"/>
              </a:solidFill>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800" dirty="0">
                <a:latin typeface="微软雅黑" panose="020B0503020204020204" pitchFamily="34" charset="-122"/>
                <a:ea typeface="微软雅黑" panose="020B0503020204020204" pitchFamily="34" charset="-122"/>
              </a:rPr>
              <a:t>六、下阶段工作计划</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765341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目前存在的问题</a:t>
            </a:r>
            <a:endParaRPr lang="zh-CN" altLang="en-US" dirty="0">
              <a:latin typeface="黑体" panose="02010609060101010101" pitchFamily="49" charset="-122"/>
              <a:ea typeface="黑体" panose="02010609060101010101" pitchFamily="49" charset="-122"/>
            </a:endParaRPr>
          </a:p>
        </p:txBody>
      </p:sp>
      <p:sp>
        <p:nvSpPr>
          <p:cNvPr id="3" name="矩形 2"/>
          <p:cNvSpPr/>
          <p:nvPr/>
        </p:nvSpPr>
        <p:spPr>
          <a:xfrm>
            <a:off x="297544" y="2197279"/>
            <a:ext cx="8846456" cy="941155"/>
          </a:xfrm>
          <a:prstGeom prst="rect">
            <a:avLst/>
          </a:prstGeom>
        </p:spPr>
        <p:txBody>
          <a:bodyPr wrap="square">
            <a:spAutoFit/>
          </a:bodyPr>
          <a:lstStyle/>
          <a:p>
            <a:pPr>
              <a:lnSpc>
                <a:spcPct val="120000"/>
              </a:lnSpc>
              <a:defRPr/>
            </a:pPr>
            <a:r>
              <a:rPr kumimoji="1" lang="en-US" altLang="zh-CN" spc="150" dirty="0">
                <a:solidFill>
                  <a:srgbClr val="F8F8F8">
                    <a:lumMod val="25000"/>
                  </a:srgbClr>
                </a:solidFill>
                <a:latin typeface="微软雅黑" panose="020B0503020204020204" pitchFamily="34" charset="-122"/>
                <a:ea typeface="微软雅黑" panose="020B0503020204020204" pitchFamily="34" charset="-122"/>
              </a:rPr>
              <a:t>PEM</a:t>
            </a:r>
            <a:r>
              <a:rPr kumimoji="1" lang="zh-CN" altLang="en-US" spc="150" dirty="0">
                <a:solidFill>
                  <a:srgbClr val="F8F8F8">
                    <a:lumMod val="25000"/>
                  </a:srgbClr>
                </a:solidFill>
                <a:latin typeface="微软雅黑" panose="020B0503020204020204" pitchFamily="34" charset="-122"/>
                <a:ea typeface="微软雅黑" panose="020B0503020204020204" pitchFamily="34" charset="-122"/>
              </a:rPr>
              <a:t>制氢建模工作由于疫情原因，电解槽还未到货，后续要加快开展</a:t>
            </a:r>
            <a:r>
              <a:rPr kumimoji="1" lang="en-US" altLang="zh-CN" spc="150" dirty="0">
                <a:solidFill>
                  <a:srgbClr val="F8F8F8">
                    <a:lumMod val="25000"/>
                  </a:srgbClr>
                </a:solidFill>
                <a:latin typeface="微软雅黑" panose="020B0503020204020204" pitchFamily="34" charset="-122"/>
                <a:ea typeface="微软雅黑" panose="020B0503020204020204" pitchFamily="34" charset="-122"/>
              </a:rPr>
              <a:t>PEM</a:t>
            </a:r>
            <a:r>
              <a:rPr kumimoji="1" lang="zh-CN" altLang="en-US" spc="150" dirty="0">
                <a:solidFill>
                  <a:srgbClr val="F8F8F8">
                    <a:lumMod val="25000"/>
                  </a:srgbClr>
                </a:solidFill>
                <a:latin typeface="微软雅黑" panose="020B0503020204020204" pitchFamily="34" charset="-122"/>
                <a:ea typeface="微软雅黑" panose="020B0503020204020204" pitchFamily="34" charset="-122"/>
              </a:rPr>
              <a:t>制氢建模这方面的工作</a:t>
            </a:r>
          </a:p>
        </p:txBody>
      </p:sp>
    </p:spTree>
    <p:extLst>
      <p:ext uri="{BB962C8B-B14F-4D97-AF65-F5344CB8AC3E}">
        <p14:creationId xmlns:p14="http://schemas.microsoft.com/office/powerpoint/2010/main" val="4123467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noChangeArrowheads="1"/>
          </p:cNvSpPr>
          <p:nvPr>
            <p:ph type="title"/>
          </p:nvPr>
        </p:nvSpPr>
        <p:spPr>
          <a:xfrm>
            <a:off x="1447800" y="152400"/>
            <a:ext cx="7543800" cy="1143000"/>
          </a:xfrm>
        </p:spPr>
        <p:txBody>
          <a:bodyPr/>
          <a:lstStyle/>
          <a:p>
            <a:r>
              <a:rPr lang="zh-CN" altLang="en-US">
                <a:latin typeface="黑体" panose="02010609060101010101" pitchFamily="49" charset="-122"/>
                <a:ea typeface="黑体" panose="02010609060101010101" pitchFamily="49" charset="-122"/>
              </a:rPr>
              <a:t>汇报提纲</a:t>
            </a:r>
          </a:p>
        </p:txBody>
      </p:sp>
      <p:sp>
        <p:nvSpPr>
          <p:cNvPr id="44035" name="内容占位符 2"/>
          <p:cNvSpPr>
            <a:spLocks noGrp="1" noChangeArrowheads="1"/>
          </p:cNvSpPr>
          <p:nvPr>
            <p:ph idx="1"/>
          </p:nvPr>
        </p:nvSpPr>
        <p:spPr>
          <a:xfrm>
            <a:off x="1609725" y="1854200"/>
            <a:ext cx="6186488" cy="4237038"/>
          </a:xfrm>
        </p:spPr>
        <p:txBody>
          <a:bodyPr/>
          <a:lstStyle/>
          <a:p>
            <a:pPr>
              <a:buNone/>
            </a:pPr>
            <a:r>
              <a:rPr lang="zh-CN" altLang="en-US" sz="2800" dirty="0">
                <a:latin typeface="微软雅黑" panose="020B0503020204020204" pitchFamily="34" charset="-122"/>
                <a:ea typeface="微软雅黑" panose="020B0503020204020204" pitchFamily="34" charset="-122"/>
              </a:rPr>
              <a:t>一、研究任务</a:t>
            </a:r>
            <a:endParaRPr lang="en-US" altLang="zh-CN" sz="2800" dirty="0">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800" dirty="0">
                <a:latin typeface="微软雅黑" panose="020B0503020204020204" pitchFamily="34" charset="-122"/>
                <a:ea typeface="微软雅黑" panose="020B0503020204020204" pitchFamily="34" charset="-122"/>
              </a:rPr>
              <a:t>二、研究进展情况</a:t>
            </a:r>
            <a:endParaRPr lang="en-US" altLang="zh-CN" sz="2800" dirty="0">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800" dirty="0">
                <a:solidFill>
                  <a:schemeClr val="tx1"/>
                </a:solidFill>
                <a:latin typeface="微软雅黑" panose="020B0503020204020204" pitchFamily="34" charset="-122"/>
                <a:ea typeface="微软雅黑" panose="020B0503020204020204" pitchFamily="34" charset="-122"/>
              </a:rPr>
              <a:t>三、研究成果及成效</a:t>
            </a:r>
            <a:endParaRPr lang="en-US" altLang="zh-CN" sz="2800" dirty="0">
              <a:solidFill>
                <a:schemeClr val="tx1"/>
              </a:solidFill>
              <a:latin typeface="微软雅黑" panose="020B0503020204020204" pitchFamily="34" charset="-122"/>
              <a:ea typeface="微软雅黑" panose="020B0503020204020204" pitchFamily="34" charset="-122"/>
            </a:endParaRPr>
          </a:p>
          <a:p>
            <a:pPr>
              <a:buNone/>
            </a:pPr>
            <a:r>
              <a:rPr lang="zh-CN" altLang="en-US" sz="2800" dirty="0">
                <a:solidFill>
                  <a:schemeClr val="tx1"/>
                </a:solidFill>
                <a:latin typeface="微软雅黑" panose="020B0503020204020204" pitchFamily="34" charset="-122"/>
                <a:ea typeface="微软雅黑" panose="020B0503020204020204" pitchFamily="34" charset="-122"/>
              </a:rPr>
              <a:t>四、经费使用情况</a:t>
            </a:r>
            <a:endParaRPr lang="en-US" altLang="zh-CN" sz="2800" dirty="0">
              <a:solidFill>
                <a:schemeClr val="tx1"/>
              </a:solidFill>
              <a:latin typeface="微软雅黑" panose="020B0503020204020204" pitchFamily="34" charset="-122"/>
              <a:ea typeface="微软雅黑" panose="020B0503020204020204" pitchFamily="34" charset="-122"/>
            </a:endParaRPr>
          </a:p>
          <a:p>
            <a:pPr>
              <a:buNone/>
            </a:pPr>
            <a:r>
              <a:rPr lang="zh-CN" altLang="en-US" sz="2800" dirty="0">
                <a:solidFill>
                  <a:schemeClr val="tx1"/>
                </a:solidFill>
                <a:latin typeface="微软雅黑" panose="020B0503020204020204" pitchFamily="34" charset="-122"/>
                <a:ea typeface="微软雅黑" panose="020B0503020204020204" pitchFamily="34" charset="-122"/>
              </a:rPr>
              <a:t>五、目前存在的问题</a:t>
            </a:r>
            <a:endParaRPr lang="en-US" altLang="zh-CN" sz="2800"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800" dirty="0">
                <a:solidFill>
                  <a:srgbClr val="FF0000"/>
                </a:solidFill>
                <a:latin typeface="微软雅黑" panose="020B0503020204020204" pitchFamily="34" charset="-122"/>
                <a:ea typeface="微软雅黑" panose="020B0503020204020204" pitchFamily="34" charset="-122"/>
              </a:rPr>
              <a:t>六、下阶段工作计划</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73633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noChangeArrowheads="1"/>
          </p:cNvSpPr>
          <p:nvPr>
            <p:ph type="title"/>
          </p:nvPr>
        </p:nvSpPr>
        <p:spPr>
          <a:xfrm>
            <a:off x="1447800" y="49213"/>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下阶段工作计划</a:t>
            </a:r>
            <a:endParaRPr lang="zh-CN" altLang="en-US" dirty="0">
              <a:latin typeface="黑体" panose="02010609060101010101" pitchFamily="49" charset="-122"/>
              <a:ea typeface="黑体" panose="02010609060101010101" pitchFamily="49" charset="-122"/>
            </a:endParaRPr>
          </a:p>
        </p:txBody>
      </p:sp>
      <p:sp>
        <p:nvSpPr>
          <p:cNvPr id="9" name="矩形 8"/>
          <p:cNvSpPr/>
          <p:nvPr/>
        </p:nvSpPr>
        <p:spPr>
          <a:xfrm>
            <a:off x="145144" y="1616254"/>
            <a:ext cx="8846456" cy="3868110"/>
          </a:xfrm>
          <a:prstGeom prst="rect">
            <a:avLst/>
          </a:prstGeom>
        </p:spPr>
        <p:txBody>
          <a:bodyPr wrap="square">
            <a:spAutoFit/>
          </a:bodyPr>
          <a:lstStyle/>
          <a:p>
            <a:pPr>
              <a:lnSpc>
                <a:spcPct val="120000"/>
              </a:lnSpc>
              <a:spcAft>
                <a:spcPts val="3000"/>
              </a:spcAft>
              <a:defRPr/>
            </a:pPr>
            <a:r>
              <a:rPr kumimoji="1" lang="en-US" altLang="zh-CN" spc="150" dirty="0">
                <a:solidFill>
                  <a:srgbClr val="F8F8F8">
                    <a:lumMod val="25000"/>
                  </a:srgbClr>
                </a:solidFill>
                <a:latin typeface="微软雅黑" panose="020B0503020204020204" pitchFamily="34" charset="-122"/>
                <a:ea typeface="微软雅黑" panose="020B0503020204020204" pitchFamily="34" charset="-122"/>
              </a:rPr>
              <a:t>1.</a:t>
            </a:r>
            <a:r>
              <a:rPr kumimoji="1" lang="zh-CN" altLang="en-US" spc="150" dirty="0">
                <a:solidFill>
                  <a:srgbClr val="F8F8F8">
                    <a:lumMod val="25000"/>
                  </a:srgbClr>
                </a:solidFill>
                <a:latin typeface="微软雅黑" panose="020B0503020204020204" pitchFamily="34" charset="-122"/>
                <a:ea typeface="微软雅黑" panose="020B0503020204020204" pitchFamily="34" charset="-122"/>
              </a:rPr>
              <a:t>研究基于李雅普诺夫函数构造方法的氢电耦合直流系统的大扰动稳定判据；</a:t>
            </a:r>
            <a:endParaRPr kumimoji="1" lang="en-US" altLang="zh-CN" spc="150" dirty="0">
              <a:solidFill>
                <a:srgbClr val="F8F8F8">
                  <a:lumMod val="25000"/>
                </a:srgbClr>
              </a:solidFill>
              <a:latin typeface="微软雅黑" panose="020B0503020204020204" pitchFamily="34" charset="-122"/>
              <a:ea typeface="微软雅黑" panose="020B0503020204020204" pitchFamily="34" charset="-122"/>
            </a:endParaRPr>
          </a:p>
          <a:p>
            <a:pPr>
              <a:lnSpc>
                <a:spcPct val="120000"/>
              </a:lnSpc>
              <a:spcAft>
                <a:spcPts val="3000"/>
              </a:spcAft>
              <a:defRPr/>
            </a:pPr>
            <a:r>
              <a:rPr kumimoji="1" lang="en-US" altLang="zh-CN" spc="150" dirty="0">
                <a:solidFill>
                  <a:srgbClr val="F8F8F8">
                    <a:lumMod val="25000"/>
                  </a:srgbClr>
                </a:solidFill>
                <a:latin typeface="微软雅黑" panose="020B0503020204020204" pitchFamily="34" charset="-122"/>
                <a:ea typeface="微软雅黑" panose="020B0503020204020204" pitchFamily="34" charset="-122"/>
              </a:rPr>
              <a:t>2.</a:t>
            </a:r>
            <a:r>
              <a:rPr kumimoji="1" lang="zh-CN" altLang="en-US" spc="150" dirty="0">
                <a:solidFill>
                  <a:srgbClr val="F8F8F8">
                    <a:lumMod val="25000"/>
                  </a:srgbClr>
                </a:solidFill>
                <a:latin typeface="微软雅黑" panose="020B0503020204020204" pitchFamily="34" charset="-122"/>
                <a:ea typeface="微软雅黑" panose="020B0503020204020204" pitchFamily="34" charset="-122"/>
              </a:rPr>
              <a:t>研究氢电转化单元部件退化关键参数辨识及量化评估方法</a:t>
            </a:r>
            <a:endParaRPr kumimoji="1" lang="en-US" altLang="zh-CN" spc="150" dirty="0">
              <a:solidFill>
                <a:srgbClr val="F8F8F8">
                  <a:lumMod val="25000"/>
                </a:srgbClr>
              </a:solidFill>
              <a:latin typeface="微软雅黑" panose="020B0503020204020204" pitchFamily="34" charset="-122"/>
              <a:ea typeface="微软雅黑" panose="020B0503020204020204" pitchFamily="34" charset="-122"/>
            </a:endParaRPr>
          </a:p>
          <a:p>
            <a:pPr>
              <a:lnSpc>
                <a:spcPct val="120000"/>
              </a:lnSpc>
              <a:spcAft>
                <a:spcPts val="3000"/>
              </a:spcAft>
              <a:defRPr/>
            </a:pPr>
            <a:r>
              <a:rPr kumimoji="1" lang="en-US" altLang="zh-CN" spc="150" dirty="0">
                <a:solidFill>
                  <a:srgbClr val="F8F8F8">
                    <a:lumMod val="25000"/>
                  </a:srgbClr>
                </a:solidFill>
                <a:latin typeface="微软雅黑" panose="020B0503020204020204" pitchFamily="34" charset="-122"/>
                <a:ea typeface="微软雅黑" panose="020B0503020204020204" pitchFamily="34" charset="-122"/>
              </a:rPr>
              <a:t>3.</a:t>
            </a:r>
            <a:r>
              <a:rPr kumimoji="1" lang="zh-CN" altLang="en-US" spc="150" dirty="0">
                <a:solidFill>
                  <a:srgbClr val="F8F8F8">
                    <a:lumMod val="25000"/>
                  </a:srgbClr>
                </a:solidFill>
                <a:latin typeface="微软雅黑" panose="020B0503020204020204" pitchFamily="34" charset="-122"/>
                <a:ea typeface="微软雅黑" panose="020B0503020204020204" pitchFamily="34" charset="-122"/>
              </a:rPr>
              <a:t>研究系统运行经济性多维度量化评估模型</a:t>
            </a:r>
            <a:endParaRPr kumimoji="1" lang="en-US" altLang="zh-CN" spc="150" dirty="0">
              <a:solidFill>
                <a:srgbClr val="F8F8F8">
                  <a:lumMod val="25000"/>
                </a:srgbClr>
              </a:solidFill>
              <a:latin typeface="微软雅黑" panose="020B0503020204020204" pitchFamily="34" charset="-122"/>
              <a:ea typeface="微软雅黑" panose="020B0503020204020204" pitchFamily="34" charset="-122"/>
            </a:endParaRPr>
          </a:p>
          <a:p>
            <a:pPr>
              <a:lnSpc>
                <a:spcPct val="120000"/>
              </a:lnSpc>
              <a:spcAft>
                <a:spcPts val="3000"/>
              </a:spcAft>
              <a:defRPr/>
            </a:pPr>
            <a:r>
              <a:rPr kumimoji="1" lang="en-US" altLang="zh-CN" spc="150" dirty="0">
                <a:solidFill>
                  <a:srgbClr val="F8F8F8">
                    <a:lumMod val="25000"/>
                  </a:srgbClr>
                </a:solidFill>
                <a:latin typeface="微软雅黑" panose="020B0503020204020204" pitchFamily="34" charset="-122"/>
                <a:ea typeface="微软雅黑" panose="020B0503020204020204" pitchFamily="34" charset="-122"/>
              </a:rPr>
              <a:t>4.</a:t>
            </a:r>
            <a:r>
              <a:rPr kumimoji="1" lang="zh-CN" altLang="en-US" spc="150" dirty="0">
                <a:solidFill>
                  <a:srgbClr val="F8F8F8">
                    <a:lumMod val="25000"/>
                  </a:srgbClr>
                </a:solidFill>
                <a:latin typeface="微软雅黑" panose="020B0503020204020204" pitchFamily="34" charset="-122"/>
                <a:ea typeface="微软雅黑" panose="020B0503020204020204" pitchFamily="34" charset="-122"/>
              </a:rPr>
              <a:t>研究多场景下考虑不确定性的稳定约束的部件容量参数匹配方法</a:t>
            </a:r>
          </a:p>
        </p:txBody>
      </p:sp>
    </p:spTree>
    <p:extLst>
      <p:ext uri="{BB962C8B-B14F-4D97-AF65-F5344CB8AC3E}">
        <p14:creationId xmlns:p14="http://schemas.microsoft.com/office/powerpoint/2010/main" val="787376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noChangeArrowheads="1"/>
          </p:cNvSpPr>
          <p:nvPr>
            <p:ph type="title"/>
          </p:nvPr>
        </p:nvSpPr>
        <p:spPr>
          <a:xfrm>
            <a:off x="1462088" y="7938"/>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研究进展情况</a:t>
            </a:r>
            <a:endParaRPr lang="zh-CN" altLang="en-US" dirty="0">
              <a:latin typeface="黑体" panose="02010609060101010101" pitchFamily="49" charset="-122"/>
              <a:ea typeface="黑体" panose="02010609060101010101" pitchFamily="49" charset="-122"/>
            </a:endParaRPr>
          </a:p>
        </p:txBody>
      </p:sp>
      <p:sp>
        <p:nvSpPr>
          <p:cNvPr id="11" name="Rectangle 2"/>
          <p:cNvSpPr txBox="1">
            <a:spLocks noChangeArrowheads="1"/>
          </p:cNvSpPr>
          <p:nvPr/>
        </p:nvSpPr>
        <p:spPr bwMode="auto">
          <a:xfrm>
            <a:off x="0" y="1150938"/>
            <a:ext cx="9144000" cy="5727700"/>
          </a:xfrm>
          <a:prstGeom prst="rect">
            <a:avLst/>
          </a:prstGeom>
          <a:noFill/>
          <a:ln>
            <a:noFill/>
          </a:ln>
        </p:spPr>
        <p:txBody>
          <a:bodyPr lIns="92075" tIns="46038" rIns="92075" bIns="46038" anchor="ctr"/>
          <a:lstStyle>
            <a:lvl1pPr algn="ctr" rtl="0" eaLnBrk="0" fontAlgn="base" hangingPunct="0">
              <a:spcBef>
                <a:spcPct val="0"/>
              </a:spcBef>
              <a:spcAft>
                <a:spcPct val="0"/>
              </a:spcAft>
              <a:defRPr kumimoji="1" sz="3200" b="1">
                <a:solidFill>
                  <a:srgbClr val="008080"/>
                </a:solidFill>
                <a:latin typeface="黑体" pitchFamily="2" charset="-122"/>
                <a:ea typeface="黑体" pitchFamily="2" charset="-122"/>
                <a:cs typeface="+mj-cs"/>
              </a:defRPr>
            </a:lvl1pPr>
            <a:lvl2pPr algn="ctr" rtl="0" eaLnBrk="0" fontAlgn="base" hangingPunct="0">
              <a:spcBef>
                <a:spcPct val="0"/>
              </a:spcBef>
              <a:spcAft>
                <a:spcPct val="0"/>
              </a:spcAft>
              <a:defRPr kumimoji="1" sz="3200" b="1">
                <a:solidFill>
                  <a:srgbClr val="008080"/>
                </a:solidFill>
                <a:latin typeface="黑体" pitchFamily="2" charset="-122"/>
                <a:ea typeface="黑体" pitchFamily="2" charset="-122"/>
              </a:defRPr>
            </a:lvl2pPr>
            <a:lvl3pPr algn="ctr" rtl="0" eaLnBrk="0" fontAlgn="base" hangingPunct="0">
              <a:spcBef>
                <a:spcPct val="0"/>
              </a:spcBef>
              <a:spcAft>
                <a:spcPct val="0"/>
              </a:spcAft>
              <a:defRPr kumimoji="1" sz="3200" b="1">
                <a:solidFill>
                  <a:srgbClr val="008080"/>
                </a:solidFill>
                <a:latin typeface="黑体" pitchFamily="2" charset="-122"/>
                <a:ea typeface="黑体" pitchFamily="2" charset="-122"/>
              </a:defRPr>
            </a:lvl3pPr>
            <a:lvl4pPr algn="ctr" rtl="0" eaLnBrk="0" fontAlgn="base" hangingPunct="0">
              <a:spcBef>
                <a:spcPct val="0"/>
              </a:spcBef>
              <a:spcAft>
                <a:spcPct val="0"/>
              </a:spcAft>
              <a:defRPr kumimoji="1" sz="3200" b="1">
                <a:solidFill>
                  <a:srgbClr val="008080"/>
                </a:solidFill>
                <a:latin typeface="黑体" pitchFamily="2" charset="-122"/>
                <a:ea typeface="黑体" pitchFamily="2" charset="-122"/>
              </a:defRPr>
            </a:lvl4pPr>
            <a:lvl5pPr algn="ctr" rtl="0" eaLnBrk="0" fontAlgn="base" hangingPunct="0">
              <a:spcBef>
                <a:spcPct val="0"/>
              </a:spcBef>
              <a:spcAft>
                <a:spcPct val="0"/>
              </a:spcAft>
              <a:defRPr kumimoji="1" sz="3200" b="1">
                <a:solidFill>
                  <a:srgbClr val="008080"/>
                </a:solidFill>
                <a:latin typeface="黑体" pitchFamily="2" charset="-122"/>
                <a:ea typeface="黑体" pitchFamily="2" charset="-122"/>
              </a:defRPr>
            </a:lvl5pPr>
            <a:lvl6pPr marL="457200" algn="ctr" rtl="0" fontAlgn="base">
              <a:spcBef>
                <a:spcPct val="0"/>
              </a:spcBef>
              <a:spcAft>
                <a:spcPct val="0"/>
              </a:spcAft>
              <a:defRPr kumimoji="1" sz="3200" b="1">
                <a:solidFill>
                  <a:srgbClr val="008080"/>
                </a:solidFill>
                <a:latin typeface="Times New Roman" pitchFamily="18" charset="0"/>
                <a:ea typeface="黑体" pitchFamily="2" charset="-122"/>
              </a:defRPr>
            </a:lvl6pPr>
            <a:lvl7pPr marL="914400" algn="ctr" rtl="0" fontAlgn="base">
              <a:spcBef>
                <a:spcPct val="0"/>
              </a:spcBef>
              <a:spcAft>
                <a:spcPct val="0"/>
              </a:spcAft>
              <a:defRPr kumimoji="1" sz="3200" b="1">
                <a:solidFill>
                  <a:srgbClr val="008080"/>
                </a:solidFill>
                <a:latin typeface="Times New Roman" pitchFamily="18" charset="0"/>
                <a:ea typeface="黑体" pitchFamily="2" charset="-122"/>
              </a:defRPr>
            </a:lvl7pPr>
            <a:lvl8pPr marL="1371600" algn="ctr" rtl="0" fontAlgn="base">
              <a:spcBef>
                <a:spcPct val="0"/>
              </a:spcBef>
              <a:spcAft>
                <a:spcPct val="0"/>
              </a:spcAft>
              <a:defRPr kumimoji="1" sz="3200" b="1">
                <a:solidFill>
                  <a:srgbClr val="008080"/>
                </a:solidFill>
                <a:latin typeface="Times New Roman" pitchFamily="18" charset="0"/>
                <a:ea typeface="黑体" pitchFamily="2" charset="-122"/>
              </a:defRPr>
            </a:lvl8pPr>
            <a:lvl9pPr marL="1828800" algn="ctr" rtl="0" fontAlgn="base">
              <a:spcBef>
                <a:spcPct val="0"/>
              </a:spcBef>
              <a:spcAft>
                <a:spcPct val="0"/>
              </a:spcAft>
              <a:defRPr kumimoji="1" sz="3200" b="1">
                <a:solidFill>
                  <a:srgbClr val="008080"/>
                </a:solidFill>
                <a:latin typeface="Times New Roman" pitchFamily="18" charset="0"/>
                <a:ea typeface="黑体" pitchFamily="2" charset="-122"/>
              </a:defRPr>
            </a:lvl9pPr>
          </a:lstStyle>
          <a:p>
            <a:pPr algn="l" eaLnBrk="1" hangingPunct="1">
              <a:defRPr/>
            </a:pPr>
            <a:r>
              <a:rPr lang="zh-CN" altLang="en-US" sz="2400" kern="0" dirty="0">
                <a:solidFill>
                  <a:srgbClr val="0000FF"/>
                </a:solidFill>
                <a:latin typeface="微软雅黑" panose="020B0503020204020204" pitchFamily="34" charset="-122"/>
                <a:ea typeface="微软雅黑" panose="020B0503020204020204" pitchFamily="34" charset="-122"/>
              </a:rPr>
              <a:t>本课题研究进展符合任务书要求。</a:t>
            </a:r>
            <a:endParaRPr lang="en-US" altLang="zh-CN" sz="2400" kern="0" dirty="0">
              <a:solidFill>
                <a:srgbClr val="0000FF"/>
              </a:solidFill>
              <a:latin typeface="微软雅黑" panose="020B0503020204020204" pitchFamily="34" charset="-122"/>
              <a:ea typeface="微软雅黑" panose="020B0503020204020204" pitchFamily="34" charset="-122"/>
            </a:endParaRPr>
          </a:p>
          <a:p>
            <a:pPr algn="l" eaLnBrk="1" hangingPunct="1">
              <a:defRPr/>
            </a:pPr>
            <a:r>
              <a:rPr lang="zh-CN" altLang="en-US" sz="2000" kern="0" dirty="0">
                <a:solidFill>
                  <a:schemeClr val="tx1"/>
                </a:solidFill>
                <a:latin typeface="微软雅黑" panose="020B0503020204020204" pitchFamily="34" charset="-122"/>
                <a:ea typeface="微软雅黑" panose="020B0503020204020204" pitchFamily="34" charset="-122"/>
              </a:rPr>
              <a:t>动态建模方面：</a:t>
            </a:r>
            <a:endParaRPr lang="en-US" altLang="zh-CN" sz="2000" kern="0" dirty="0">
              <a:solidFill>
                <a:schemeClr val="tx1"/>
              </a:solidFill>
              <a:latin typeface="微软雅黑" panose="020B0503020204020204" pitchFamily="34" charset="-122"/>
              <a:ea typeface="微软雅黑" panose="020B0503020204020204" pitchFamily="34" charset="-122"/>
            </a:endParaRPr>
          </a:p>
          <a:p>
            <a:pPr lvl="1" algn="l" eaLnBrk="1" hangingPunct="1">
              <a:defRPr/>
            </a:pPr>
            <a:r>
              <a:rPr lang="zh-CN" altLang="en-US" sz="2000" b="0" kern="0" dirty="0">
                <a:solidFill>
                  <a:schemeClr val="tx1"/>
                </a:solidFill>
                <a:latin typeface="微软雅黑" panose="020B0503020204020204" pitchFamily="34" charset="-122"/>
                <a:ea typeface="微软雅黑" panose="020B0503020204020204" pitchFamily="34" charset="-122"/>
              </a:rPr>
              <a:t>基于</a:t>
            </a:r>
            <a:r>
              <a:rPr lang="en-US" altLang="zh-CN" sz="2000" b="0" kern="0" dirty="0">
                <a:solidFill>
                  <a:schemeClr val="tx1"/>
                </a:solidFill>
                <a:latin typeface="微软雅黑" panose="020B0503020204020204" pitchFamily="34" charset="-122"/>
                <a:ea typeface="微软雅黑" panose="020B0503020204020204" pitchFamily="34" charset="-122"/>
              </a:rPr>
              <a:t>10kW</a:t>
            </a:r>
            <a:r>
              <a:rPr lang="zh-CN" altLang="en-US" sz="2000" b="0" kern="0" dirty="0">
                <a:solidFill>
                  <a:schemeClr val="tx1"/>
                </a:solidFill>
                <a:latin typeface="微软雅黑" panose="020B0503020204020204" pitchFamily="34" charset="-122"/>
                <a:ea typeface="微软雅黑" panose="020B0503020204020204" pitchFamily="34" charset="-122"/>
              </a:rPr>
              <a:t>多工况碱液制氢测试平台，</a:t>
            </a:r>
            <a:r>
              <a:rPr lang="en-US" altLang="zh-CN" sz="2000" b="0" kern="0" dirty="0">
                <a:solidFill>
                  <a:schemeClr val="tx1"/>
                </a:solidFill>
                <a:latin typeface="微软雅黑" panose="020B0503020204020204" pitchFamily="34" charset="-122"/>
                <a:ea typeface="微软雅黑" panose="020B0503020204020204" pitchFamily="34" charset="-122"/>
              </a:rPr>
              <a:t>20kW</a:t>
            </a:r>
            <a:r>
              <a:rPr lang="zh-CN" altLang="en-US" sz="2000" b="0" kern="0" dirty="0">
                <a:solidFill>
                  <a:schemeClr val="tx1"/>
                </a:solidFill>
                <a:latin typeface="微软雅黑" panose="020B0503020204020204" pitchFamily="34" charset="-122"/>
                <a:ea typeface="微软雅黑" panose="020B0503020204020204" pitchFamily="34" charset="-122"/>
              </a:rPr>
              <a:t>商业化碱液电解制氢、</a:t>
            </a:r>
            <a:r>
              <a:rPr lang="en-US" altLang="zh-CN" sz="2000" b="0" kern="0" dirty="0">
                <a:solidFill>
                  <a:schemeClr val="tx1"/>
                </a:solidFill>
                <a:latin typeface="微软雅黑" panose="020B0503020204020204" pitchFamily="34" charset="-122"/>
                <a:ea typeface="微软雅黑" panose="020B0503020204020204" pitchFamily="34" charset="-122"/>
              </a:rPr>
              <a:t>9kW</a:t>
            </a:r>
            <a:r>
              <a:rPr lang="zh-CN" altLang="en-US" sz="2000" b="0" kern="0" dirty="0">
                <a:solidFill>
                  <a:schemeClr val="tx1"/>
                </a:solidFill>
                <a:latin typeface="微软雅黑" panose="020B0503020204020204" pitchFamily="34" charset="-122"/>
                <a:ea typeface="微软雅黑" panose="020B0503020204020204" pitchFamily="34" charset="-122"/>
              </a:rPr>
              <a:t>燃料电池等设备，开展不同因素对制氢系统影响的研究，以电解槽稳态工作点为平衡点，基于</a:t>
            </a:r>
            <a:r>
              <a:rPr lang="zh-CN" altLang="en-US" sz="2000" kern="0" dirty="0">
                <a:solidFill>
                  <a:srgbClr val="C00000"/>
                </a:solidFill>
                <a:latin typeface="微软雅黑" panose="020B0503020204020204" pitchFamily="34" charset="-122"/>
                <a:ea typeface="微软雅黑" panose="020B0503020204020204" pitchFamily="34" charset="-122"/>
              </a:rPr>
              <a:t>分段线性处理</a:t>
            </a:r>
            <a:r>
              <a:rPr lang="zh-CN" altLang="en-US" sz="2000" b="0" kern="0" dirty="0">
                <a:solidFill>
                  <a:schemeClr val="tx1"/>
                </a:solidFill>
                <a:latin typeface="微软雅黑" panose="020B0503020204020204" pitchFamily="34" charset="-122"/>
                <a:ea typeface="微软雅黑" panose="020B0503020204020204" pitchFamily="34" charset="-122"/>
              </a:rPr>
              <a:t>建立了电解槽动态阻抗模型。</a:t>
            </a:r>
            <a:endParaRPr lang="en-US" altLang="zh-CN" sz="2000" b="0" kern="0" dirty="0">
              <a:solidFill>
                <a:schemeClr val="tx1"/>
              </a:solidFill>
              <a:latin typeface="微软雅黑" panose="020B0503020204020204" pitchFamily="34" charset="-122"/>
              <a:ea typeface="微软雅黑" panose="020B0503020204020204" pitchFamily="34" charset="-122"/>
            </a:endParaRPr>
          </a:p>
          <a:p>
            <a:pPr marL="0" lvl="1" algn="l" eaLnBrk="1" hangingPunct="1">
              <a:spcBef>
                <a:spcPts val="600"/>
              </a:spcBef>
              <a:defRPr/>
            </a:pPr>
            <a:r>
              <a:rPr lang="zh-CN" altLang="en-US" sz="2000" kern="0" dirty="0">
                <a:solidFill>
                  <a:schemeClr val="tx1"/>
                </a:solidFill>
                <a:latin typeface="微软雅黑" panose="020B0503020204020204" pitchFamily="34" charset="-122"/>
                <a:ea typeface="微软雅黑" panose="020B0503020204020204" pitchFamily="34" charset="-122"/>
              </a:rPr>
              <a:t>稳定性分析方面：</a:t>
            </a:r>
            <a:endParaRPr lang="en-US" altLang="zh-CN" sz="2000" kern="0" dirty="0">
              <a:solidFill>
                <a:schemeClr val="tx1"/>
              </a:solidFill>
              <a:latin typeface="微软雅黑" panose="020B0503020204020204" pitchFamily="34" charset="-122"/>
              <a:ea typeface="微软雅黑" panose="020B0503020204020204" pitchFamily="34" charset="-122"/>
            </a:endParaRPr>
          </a:p>
          <a:p>
            <a:pPr lvl="1" algn="l" eaLnBrk="1" hangingPunct="1">
              <a:defRPr/>
            </a:pPr>
            <a:r>
              <a:rPr lang="zh-CN" altLang="en-US" sz="2000" b="0" kern="0" dirty="0">
                <a:solidFill>
                  <a:schemeClr val="tx1"/>
                </a:solidFill>
                <a:latin typeface="微软雅黑" panose="020B0503020204020204" pitchFamily="34" charset="-122"/>
                <a:ea typeface="微软雅黑" panose="020B0503020204020204" pitchFamily="34" charset="-122"/>
                <a:cs typeface="+mj-cs"/>
              </a:rPr>
              <a:t>提出了基于广义动态阻抗模型的直流互联系统孤岛稳定性分析方法及稳定判据；推导出了直流互联系统并网状态下交直流耦合系统模型以及系统稳定性解析解，获得了系统稳定运行域。</a:t>
            </a:r>
            <a:endParaRPr lang="en-US" altLang="zh-CN" sz="2000" b="0" kern="0" dirty="0">
              <a:solidFill>
                <a:schemeClr val="tx1"/>
              </a:solidFill>
              <a:latin typeface="微软雅黑" panose="020B0503020204020204" pitchFamily="34" charset="-122"/>
              <a:ea typeface="微软雅黑" panose="020B0503020204020204" pitchFamily="34" charset="-122"/>
              <a:cs typeface="+mj-cs"/>
            </a:endParaRPr>
          </a:p>
          <a:p>
            <a:pPr algn="l" eaLnBrk="1" hangingPunct="1">
              <a:spcBef>
                <a:spcPts val="600"/>
              </a:spcBef>
              <a:defRPr/>
            </a:pPr>
            <a:r>
              <a:rPr lang="zh-CN" altLang="en-US" sz="2000" kern="0" dirty="0">
                <a:solidFill>
                  <a:schemeClr val="tx1"/>
                </a:solidFill>
                <a:latin typeface="微软雅黑" panose="020B0503020204020204" pitchFamily="34" charset="-122"/>
                <a:ea typeface="微软雅黑" panose="020B0503020204020204" pitchFamily="34" charset="-122"/>
              </a:rPr>
              <a:t>优化设计方面：</a:t>
            </a:r>
            <a:endParaRPr lang="en-US" altLang="zh-CN" sz="2000" kern="0" dirty="0">
              <a:solidFill>
                <a:schemeClr val="tx1"/>
              </a:solidFill>
              <a:latin typeface="微软雅黑" panose="020B0503020204020204" pitchFamily="34" charset="-122"/>
              <a:ea typeface="微软雅黑" panose="020B0503020204020204" pitchFamily="34" charset="-122"/>
            </a:endParaRPr>
          </a:p>
          <a:p>
            <a:pPr lvl="1" algn="l" eaLnBrk="1" hangingPunct="1">
              <a:defRPr/>
            </a:pPr>
            <a:r>
              <a:rPr lang="zh-CN" altLang="en-US" sz="2000" b="0" kern="0" dirty="0">
                <a:solidFill>
                  <a:schemeClr val="tx1"/>
                </a:solidFill>
                <a:latin typeface="微软雅黑" panose="020B0503020204020204" pitchFamily="34" charset="-122"/>
                <a:ea typeface="微软雅黑" panose="020B0503020204020204" pitchFamily="34" charset="-122"/>
              </a:rPr>
              <a:t>基于项目组提供的当地气象和典型负荷数据，提出了计及</a:t>
            </a:r>
            <a:r>
              <a:rPr lang="zh-CN" altLang="en-US" sz="2000" kern="0" dirty="0">
                <a:solidFill>
                  <a:srgbClr val="C00000"/>
                </a:solidFill>
                <a:latin typeface="微软雅黑" panose="020B0503020204020204" pitchFamily="34" charset="-122"/>
                <a:ea typeface="微软雅黑" panose="020B0503020204020204" pitchFamily="34" charset="-122"/>
              </a:rPr>
              <a:t>氢气季节性储能能力</a:t>
            </a:r>
            <a:r>
              <a:rPr lang="zh-CN" altLang="en-US" sz="2000" b="0" kern="0" dirty="0">
                <a:solidFill>
                  <a:schemeClr val="tx1"/>
                </a:solidFill>
                <a:latin typeface="微软雅黑" panose="020B0503020204020204" pitchFamily="34" charset="-122"/>
                <a:ea typeface="微软雅黑" panose="020B0503020204020204" pitchFamily="34" charset="-122"/>
              </a:rPr>
              <a:t>和</a:t>
            </a:r>
            <a:r>
              <a:rPr lang="zh-CN" altLang="en-US" sz="2000" kern="0" dirty="0">
                <a:solidFill>
                  <a:srgbClr val="C00000"/>
                </a:solidFill>
                <a:latin typeface="微软雅黑" panose="020B0503020204020204" pitchFamily="34" charset="-122"/>
                <a:ea typeface="微软雅黑" panose="020B0503020204020204" pitchFamily="34" charset="-122"/>
              </a:rPr>
              <a:t>极端场景划分</a:t>
            </a:r>
            <a:r>
              <a:rPr lang="zh-CN" altLang="en-US" sz="2000" b="0" kern="0" dirty="0">
                <a:solidFill>
                  <a:schemeClr val="tx1"/>
                </a:solidFill>
                <a:latin typeface="微软雅黑" panose="020B0503020204020204" pitchFamily="34" charset="-122"/>
                <a:ea typeface="微软雅黑" panose="020B0503020204020204" pitchFamily="34" charset="-122"/>
              </a:rPr>
              <a:t>的含氢微电网容量配置方法，为示范工程设备初步选型提供理论支撑。</a:t>
            </a:r>
            <a:endParaRPr lang="en-US" altLang="zh-CN" sz="2000" b="0" kern="0" dirty="0">
              <a:solidFill>
                <a:schemeClr val="tx1"/>
              </a:solidFill>
              <a:latin typeface="微软雅黑" panose="020B0503020204020204" pitchFamily="34" charset="-122"/>
              <a:ea typeface="微软雅黑" panose="020B0503020204020204" pitchFamily="34" charset="-122"/>
            </a:endParaRPr>
          </a:p>
          <a:p>
            <a:pPr algn="l" eaLnBrk="1" hangingPunct="1">
              <a:spcBef>
                <a:spcPts val="600"/>
              </a:spcBef>
              <a:defRPr/>
            </a:pPr>
            <a:r>
              <a:rPr lang="zh-CN" altLang="en-US" sz="2000" kern="0" dirty="0">
                <a:solidFill>
                  <a:schemeClr val="tx1"/>
                </a:solidFill>
                <a:latin typeface="微软雅黑" panose="020B0503020204020204" pitchFamily="34" charset="-122"/>
                <a:ea typeface="微软雅黑" panose="020B0503020204020204" pitchFamily="34" charset="-122"/>
              </a:rPr>
              <a:t>仿真平台方面：</a:t>
            </a:r>
            <a:endParaRPr lang="en-US" altLang="zh-CN" sz="2000" kern="0" dirty="0">
              <a:solidFill>
                <a:schemeClr val="tx1"/>
              </a:solidFill>
              <a:latin typeface="微软雅黑" panose="020B0503020204020204" pitchFamily="34" charset="-122"/>
              <a:ea typeface="微软雅黑" panose="020B0503020204020204" pitchFamily="34" charset="-122"/>
            </a:endParaRPr>
          </a:p>
          <a:p>
            <a:pPr lvl="1" algn="l" eaLnBrk="1" hangingPunct="1">
              <a:defRPr/>
            </a:pPr>
            <a:r>
              <a:rPr lang="zh-CN" altLang="en-US" sz="2000" b="0" kern="0" dirty="0">
                <a:solidFill>
                  <a:schemeClr val="tx1"/>
                </a:solidFill>
                <a:latin typeface="微软雅黑" panose="020B0503020204020204" pitchFamily="34" charset="-122"/>
                <a:ea typeface="微软雅黑" panose="020B0503020204020204" pitchFamily="34" charset="-122"/>
              </a:rPr>
              <a:t>基于</a:t>
            </a:r>
            <a:r>
              <a:rPr lang="en-US" altLang="zh-CN" sz="2000" b="0" kern="0" dirty="0">
                <a:solidFill>
                  <a:schemeClr val="tx1"/>
                </a:solidFill>
                <a:latin typeface="微软雅黑" panose="020B0503020204020204" pitchFamily="34" charset="-122"/>
                <a:ea typeface="微软雅黑" panose="020B0503020204020204" pitchFamily="34" charset="-122"/>
              </a:rPr>
              <a:t>Python</a:t>
            </a:r>
            <a:r>
              <a:rPr lang="zh-CN" altLang="en-US" sz="2000" b="0" kern="0" dirty="0">
                <a:solidFill>
                  <a:schemeClr val="tx1"/>
                </a:solidFill>
                <a:latin typeface="微软雅黑" panose="020B0503020204020204" pitchFamily="34" charset="-122"/>
                <a:ea typeface="微软雅黑" panose="020B0503020204020204" pitchFamily="34" charset="-122"/>
              </a:rPr>
              <a:t>语言，构建了风电系统等新能源发电设备与氢电转化单元分别在暂稳态条件下的集成型仿真模块。</a:t>
            </a:r>
          </a:p>
        </p:txBody>
      </p:sp>
    </p:spTree>
    <p:extLst>
      <p:ext uri="{BB962C8B-B14F-4D97-AF65-F5344CB8AC3E}">
        <p14:creationId xmlns:p14="http://schemas.microsoft.com/office/powerpoint/2010/main" val="1701972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noChangeArrowheads="1"/>
          </p:cNvSpPr>
          <p:nvPr>
            <p:ph type="title"/>
          </p:nvPr>
        </p:nvSpPr>
        <p:spPr>
          <a:xfrm>
            <a:off x="1462088" y="7938"/>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研究进展情况</a:t>
            </a:r>
            <a:endParaRPr lang="zh-CN" altLang="en-US" dirty="0">
              <a:latin typeface="黑体" panose="02010609060101010101" pitchFamily="49" charset="-122"/>
              <a:ea typeface="黑体" panose="02010609060101010101" pitchFamily="49" charset="-122"/>
            </a:endParaRPr>
          </a:p>
        </p:txBody>
      </p:sp>
      <p:sp>
        <p:nvSpPr>
          <p:cNvPr id="4" name="文本框 4"/>
          <p:cNvSpPr txBox="1">
            <a:spLocks noChangeArrowheads="1"/>
          </p:cNvSpPr>
          <p:nvPr/>
        </p:nvSpPr>
        <p:spPr bwMode="auto">
          <a:xfrm>
            <a:off x="0" y="1810787"/>
            <a:ext cx="8402637"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lgn="just">
              <a:spcBef>
                <a:spcPct val="0"/>
              </a:spcBef>
              <a:spcAft>
                <a:spcPct val="0"/>
              </a:spcAft>
              <a:buClrTx/>
              <a:buSzTx/>
              <a:buFontTx/>
              <a:buAutoNum type="arabicPeriod"/>
            </a:pPr>
            <a:r>
              <a:rPr kumimoji="0" lang="en-US" altLang="zh-CN"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 L. Bo, et. al., "Optimal Dispatch for Integrated Energy </a:t>
            </a:r>
            <a:r>
              <a:rPr kumimoji="0" lang="en-US" altLang="zh-CN" sz="1400" b="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Microgrid</a:t>
            </a:r>
            <a:r>
              <a:rPr kumimoji="0" lang="en-US" altLang="zh-CN"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Considering Start-up and Shutdown of Hydrogen Production ", 2021 IEEE Conference on Energy Internet and Energy System Integration (EI2), Taiyuan, China.</a:t>
            </a:r>
          </a:p>
          <a:p>
            <a:pPr algn="just">
              <a:spcBef>
                <a:spcPct val="0"/>
              </a:spcBef>
              <a:spcAft>
                <a:spcPct val="0"/>
              </a:spcAft>
              <a:buClrTx/>
              <a:buSzTx/>
              <a:buFontTx/>
              <a:buAutoNum type="arabicPeriod"/>
            </a:pPr>
            <a:r>
              <a:rPr kumimoji="0" lang="en-US" altLang="zh-CN"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H. R. Cheng, et. al., “An Improved Model for Hydrogen Production by Alkaline Water Electrolysis ”, 2021 IEEE Conference on Energy Internet and Energy System Integration (EI2), Taiyuan, China.</a:t>
            </a:r>
          </a:p>
          <a:p>
            <a:pPr algn="just">
              <a:spcBef>
                <a:spcPct val="0"/>
              </a:spcBef>
              <a:spcAft>
                <a:spcPct val="0"/>
              </a:spcAft>
              <a:buClrTx/>
              <a:buSzTx/>
              <a:buFontTx/>
              <a:buAutoNum type="arabicPeriod"/>
            </a:pPr>
            <a:r>
              <a:rPr kumimoji="0" lang="en-US" altLang="zh-CN"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K. Chen, et. al., “Harmonic Analysis of a DC/AC Hybrid Grid Using Resonance Modal Analysis ”, 2021 </a:t>
            </a:r>
            <a:r>
              <a:rPr kumimoji="0" lang="en-US" altLang="zh-CN" sz="1400" b="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PowerCon</a:t>
            </a:r>
            <a:r>
              <a:rPr kumimoji="0" lang="en-US" altLang="zh-CN"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Haikou, China. </a:t>
            </a:r>
          </a:p>
          <a:p>
            <a:pPr algn="just">
              <a:spcBef>
                <a:spcPct val="0"/>
              </a:spcBef>
              <a:spcAft>
                <a:spcPct val="0"/>
              </a:spcAft>
              <a:buClrTx/>
              <a:buSzTx/>
              <a:buFontTx/>
              <a:buAutoNum type="arabicPeriod"/>
            </a:pPr>
            <a:r>
              <a:rPr kumimoji="0" lang="en-US" altLang="zh-CN"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Z. Li, et. al., “A Sizing Method for </a:t>
            </a:r>
            <a:r>
              <a:rPr kumimoji="0" lang="en-US" altLang="zh-CN" sz="1400" b="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Hyrbid</a:t>
            </a:r>
            <a:r>
              <a:rPr kumimoji="0" lang="en-US" altLang="zh-CN"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Energy Storage </a:t>
            </a:r>
            <a:r>
              <a:rPr kumimoji="0" lang="en-US" altLang="zh-CN" sz="1400" b="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Microgrid</a:t>
            </a:r>
            <a:r>
              <a:rPr kumimoji="0" lang="en-US" altLang="zh-CN"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with Hydrogen-Electricity System”, 2021 </a:t>
            </a:r>
            <a:r>
              <a:rPr kumimoji="0" lang="en-US" altLang="zh-CN" sz="1400" b="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PowerCon</a:t>
            </a:r>
            <a:r>
              <a:rPr kumimoji="0" lang="en-US" altLang="zh-CN"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Haikou, China. </a:t>
            </a:r>
          </a:p>
          <a:p>
            <a:pPr algn="just">
              <a:spcBef>
                <a:spcPct val="0"/>
              </a:spcBef>
              <a:spcAft>
                <a:spcPct val="0"/>
              </a:spcAft>
              <a:buClrTx/>
              <a:buSzTx/>
              <a:buFontTx/>
              <a:buAutoNum type="arabicPeriod"/>
            </a:pPr>
            <a:r>
              <a:rPr kumimoji="0" lang="en-US" altLang="zh-CN"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Z. </a:t>
            </a:r>
            <a:r>
              <a:rPr kumimoji="0" lang="en-US" altLang="zh-CN" sz="1400" b="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Lv</a:t>
            </a:r>
            <a:r>
              <a:rPr kumimoji="0" lang="en-US" altLang="zh-CN"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et. al., “Inertial Response Improvement Method for Bidirectional Power Converter in Hybrid AC/DC Microgrid”, 2021 IEEE Conference on Energy Internet and Energy System Integration (EI2), Taiyuan, China.</a:t>
            </a:r>
          </a:p>
          <a:p>
            <a:pPr algn="just">
              <a:spcBef>
                <a:spcPct val="0"/>
              </a:spcBef>
              <a:spcAft>
                <a:spcPct val="0"/>
              </a:spcAft>
              <a:buClrTx/>
              <a:buSzTx/>
              <a:buFontTx/>
              <a:buAutoNum type="arabicPeriod"/>
            </a:pPr>
            <a:r>
              <a:rPr kumimoji="0" lang="en-US" altLang="zh-CN"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111</a:t>
            </a:r>
          </a:p>
          <a:p>
            <a:pPr algn="just">
              <a:spcBef>
                <a:spcPct val="0"/>
              </a:spcBef>
              <a:spcAft>
                <a:spcPct val="0"/>
              </a:spcAft>
              <a:buClrTx/>
              <a:buSzTx/>
              <a:buFontTx/>
              <a:buAutoNum type="arabicPeriod"/>
            </a:pPr>
            <a:r>
              <a:rPr kumimoji="0" lang="en-US" altLang="zh-CN"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111</a:t>
            </a:r>
          </a:p>
        </p:txBody>
      </p:sp>
      <p:sp>
        <p:nvSpPr>
          <p:cNvPr id="6" name="文本框 5"/>
          <p:cNvSpPr txBox="1">
            <a:spLocks noChangeArrowheads="1"/>
          </p:cNvSpPr>
          <p:nvPr/>
        </p:nvSpPr>
        <p:spPr bwMode="auto">
          <a:xfrm>
            <a:off x="0" y="1348825"/>
            <a:ext cx="2608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dirty="0">
                <a:solidFill>
                  <a:schemeClr val="tx1"/>
                </a:solidFill>
                <a:latin typeface="Arial" panose="020B0604020202020204" pitchFamily="34" charset="0"/>
                <a:ea typeface="黑体" panose="02010609060101010101" pitchFamily="49" charset="-122"/>
              </a:rPr>
              <a:t>发表</a:t>
            </a:r>
            <a:r>
              <a:rPr kumimoji="0" lang="en-US" altLang="zh-CN" dirty="0">
                <a:solidFill>
                  <a:schemeClr val="tx1"/>
                </a:solidFill>
                <a:latin typeface="Arial" panose="020B0604020202020204" pitchFamily="34" charset="0"/>
                <a:ea typeface="黑体" panose="02010609060101010101" pitchFamily="49" charset="-122"/>
              </a:rPr>
              <a:t>/</a:t>
            </a:r>
            <a:r>
              <a:rPr kumimoji="0" lang="zh-CN" altLang="en-US" dirty="0">
                <a:solidFill>
                  <a:schemeClr val="tx1"/>
                </a:solidFill>
                <a:latin typeface="Arial" panose="020B0604020202020204" pitchFamily="34" charset="0"/>
                <a:ea typeface="黑体" panose="02010609060101010101" pitchFamily="49" charset="-122"/>
              </a:rPr>
              <a:t>录用论文</a:t>
            </a:r>
            <a:r>
              <a:rPr kumimoji="0" lang="en-US" altLang="zh-CN" dirty="0">
                <a:solidFill>
                  <a:schemeClr val="tx1"/>
                </a:solidFill>
                <a:latin typeface="Arial" panose="020B0604020202020204" pitchFamily="34" charset="0"/>
                <a:ea typeface="黑体" panose="02010609060101010101" pitchFamily="49" charset="-122"/>
              </a:rPr>
              <a:t>7</a:t>
            </a:r>
            <a:r>
              <a:rPr kumimoji="0" lang="zh-CN" altLang="en-US" dirty="0">
                <a:solidFill>
                  <a:schemeClr val="tx1"/>
                </a:solidFill>
                <a:latin typeface="Arial" panose="020B0604020202020204" pitchFamily="34" charset="0"/>
                <a:ea typeface="黑体" panose="02010609060101010101" pitchFamily="49" charset="-122"/>
              </a:rPr>
              <a:t>篇</a:t>
            </a:r>
          </a:p>
        </p:txBody>
      </p:sp>
      <p:sp>
        <p:nvSpPr>
          <p:cNvPr id="7" name="文本框 8"/>
          <p:cNvSpPr txBox="1">
            <a:spLocks noChangeArrowheads="1"/>
          </p:cNvSpPr>
          <p:nvPr/>
        </p:nvSpPr>
        <p:spPr bwMode="auto">
          <a:xfrm>
            <a:off x="1" y="4911069"/>
            <a:ext cx="2743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dirty="0">
                <a:solidFill>
                  <a:schemeClr val="tx1"/>
                </a:solidFill>
                <a:latin typeface="Arial" panose="020B0604020202020204" pitchFamily="34" charset="0"/>
                <a:ea typeface="黑体" panose="02010609060101010101" pitchFamily="49" charset="-122"/>
              </a:rPr>
              <a:t>申请发明专利</a:t>
            </a:r>
            <a:r>
              <a:rPr kumimoji="0" lang="en-US" altLang="zh-CN" dirty="0">
                <a:solidFill>
                  <a:schemeClr val="tx1"/>
                </a:solidFill>
                <a:latin typeface="Arial" panose="020B0604020202020204" pitchFamily="34" charset="0"/>
                <a:ea typeface="黑体" panose="02010609060101010101" pitchFamily="49" charset="-122"/>
              </a:rPr>
              <a:t>2</a:t>
            </a:r>
            <a:r>
              <a:rPr kumimoji="0" lang="zh-CN" altLang="en-US" dirty="0">
                <a:solidFill>
                  <a:schemeClr val="tx1"/>
                </a:solidFill>
                <a:latin typeface="Arial" panose="020B0604020202020204" pitchFamily="34" charset="0"/>
                <a:ea typeface="黑体" panose="02010609060101010101" pitchFamily="49" charset="-122"/>
              </a:rPr>
              <a:t>项</a:t>
            </a:r>
          </a:p>
        </p:txBody>
      </p:sp>
      <p:sp>
        <p:nvSpPr>
          <p:cNvPr id="8" name="文本框 4"/>
          <p:cNvSpPr txBox="1">
            <a:spLocks noChangeArrowheads="1"/>
          </p:cNvSpPr>
          <p:nvPr/>
        </p:nvSpPr>
        <p:spPr bwMode="auto">
          <a:xfrm>
            <a:off x="0" y="5372734"/>
            <a:ext cx="914400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marL="0" indent="0" algn="just">
              <a:spcBef>
                <a:spcPct val="0"/>
              </a:spcBef>
              <a:spcAft>
                <a:spcPct val="0"/>
              </a:spcAft>
              <a:buClrTx/>
              <a:buSzTx/>
              <a:buNone/>
            </a:pPr>
            <a:r>
              <a:rPr kumimoji="0" lang="en-US" altLang="zh-CN"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 </a:t>
            </a:r>
            <a:r>
              <a:rPr kumimoji="0"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程浩然、夏杨红、韦巍、赵波、周永智，一种碱液电解制氢动态模型，发明专利，    </a:t>
            </a:r>
            <a:r>
              <a:rPr kumimoji="0" lang="en-US" altLang="zh-CN"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202110851756.7</a:t>
            </a:r>
          </a:p>
          <a:p>
            <a:pPr marL="0" indent="0" algn="just">
              <a:spcBef>
                <a:spcPct val="0"/>
              </a:spcBef>
              <a:spcAft>
                <a:spcPct val="0"/>
              </a:spcAft>
              <a:buClrTx/>
              <a:buSzTx/>
              <a:buNone/>
            </a:pPr>
            <a:r>
              <a:rPr kumimoji="0" lang="en-US" altLang="zh-CN"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 </a:t>
            </a:r>
            <a:r>
              <a:rPr kumimoji="0"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夏杨红、程浩然、韦巍、薄耀龙，一种电解制氢电压最优占空比的搜寻方法，发明专利，</a:t>
            </a:r>
            <a:r>
              <a:rPr kumimoji="0" lang="en-US" altLang="zh-CN"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202111621351.2</a:t>
            </a:r>
          </a:p>
          <a:p>
            <a:pPr marL="0" indent="0" algn="just">
              <a:spcBef>
                <a:spcPct val="0"/>
              </a:spcBef>
              <a:spcAft>
                <a:spcPct val="0"/>
              </a:spcAft>
              <a:buClrTx/>
              <a:buSzTx/>
              <a:buNone/>
            </a:pPr>
            <a:r>
              <a:rPr kumimoji="0" lang="en-US" altLang="zh-CN"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3. </a:t>
            </a:r>
            <a:r>
              <a:rPr kumimoji="0"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顶顶顶顶</a:t>
            </a:r>
            <a:endParaRPr kumimoji="0" lang="en-US" altLang="zh-CN"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51840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noChangeArrowheads="1"/>
          </p:cNvSpPr>
          <p:nvPr>
            <p:ph type="title"/>
          </p:nvPr>
        </p:nvSpPr>
        <p:spPr>
          <a:xfrm>
            <a:off x="1447800" y="152400"/>
            <a:ext cx="7543800" cy="1143000"/>
          </a:xfrm>
        </p:spPr>
        <p:txBody>
          <a:bodyPr/>
          <a:lstStyle/>
          <a:p>
            <a:r>
              <a:rPr lang="zh-CN" altLang="en-US">
                <a:latin typeface="黑体" panose="02010609060101010101" pitchFamily="49" charset="-122"/>
                <a:ea typeface="黑体" panose="02010609060101010101" pitchFamily="49" charset="-122"/>
              </a:rPr>
              <a:t>汇报提纲</a:t>
            </a:r>
          </a:p>
        </p:txBody>
      </p:sp>
      <p:sp>
        <p:nvSpPr>
          <p:cNvPr id="39939" name="内容占位符 2"/>
          <p:cNvSpPr>
            <a:spLocks noGrp="1" noChangeArrowheads="1"/>
          </p:cNvSpPr>
          <p:nvPr>
            <p:ph idx="1"/>
          </p:nvPr>
        </p:nvSpPr>
        <p:spPr>
          <a:xfrm>
            <a:off x="1609725" y="1854200"/>
            <a:ext cx="6186488" cy="4237038"/>
          </a:xfrm>
        </p:spPr>
        <p:txBody>
          <a:bodyPr/>
          <a:lstStyle/>
          <a:p>
            <a:pPr>
              <a:buFont typeface="Wingdings" panose="05000000000000000000" pitchFamily="2" charset="2"/>
              <a:buNone/>
            </a:pPr>
            <a:r>
              <a:rPr lang="zh-CN" altLang="en-US" sz="2800" dirty="0">
                <a:solidFill>
                  <a:schemeClr val="tx1"/>
                </a:solidFill>
                <a:latin typeface="微软雅黑" panose="020B0503020204020204" pitchFamily="34" charset="-122"/>
                <a:ea typeface="微软雅黑" panose="020B0503020204020204" pitchFamily="34" charset="-122"/>
              </a:rPr>
              <a:t>一、研究任务</a:t>
            </a:r>
            <a:endParaRPr lang="en-US" altLang="zh-CN" sz="2800"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800" dirty="0">
                <a:solidFill>
                  <a:schemeClr val="tx1"/>
                </a:solidFill>
                <a:latin typeface="微软雅黑" panose="020B0503020204020204" pitchFamily="34" charset="-122"/>
                <a:ea typeface="微软雅黑" panose="020B0503020204020204" pitchFamily="34" charset="-122"/>
              </a:rPr>
              <a:t>二、研究进展情况</a:t>
            </a:r>
            <a:endParaRPr lang="en-US" altLang="zh-CN" sz="2800"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800" dirty="0">
                <a:solidFill>
                  <a:srgbClr val="FF0000"/>
                </a:solidFill>
                <a:latin typeface="微软雅黑" panose="020B0503020204020204" pitchFamily="34" charset="-122"/>
                <a:ea typeface="微软雅黑" panose="020B0503020204020204" pitchFamily="34" charset="-122"/>
              </a:rPr>
              <a:t>三、研究成果及成效</a:t>
            </a:r>
            <a:endParaRPr lang="en-US" altLang="zh-CN" sz="2800" dirty="0">
              <a:solidFill>
                <a:srgbClr val="FF0000"/>
              </a:solidFill>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800" dirty="0">
                <a:solidFill>
                  <a:schemeClr val="tx1"/>
                </a:solidFill>
                <a:latin typeface="微软雅黑" panose="020B0503020204020204" pitchFamily="34" charset="-122"/>
                <a:ea typeface="微软雅黑" panose="020B0503020204020204" pitchFamily="34" charset="-122"/>
              </a:rPr>
              <a:t>四、经费使用情况</a:t>
            </a:r>
            <a:endParaRPr lang="en-US" altLang="zh-CN" sz="2800"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800" dirty="0">
                <a:latin typeface="微软雅黑" panose="020B0503020204020204" pitchFamily="34" charset="-122"/>
                <a:ea typeface="微软雅黑" panose="020B0503020204020204" pitchFamily="34" charset="-122"/>
              </a:rPr>
              <a:t>五、目前存在的问题</a:t>
            </a:r>
            <a:endParaRPr lang="en-US" altLang="zh-CN" sz="2800" dirty="0">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800" dirty="0">
                <a:latin typeface="微软雅黑" panose="020B0503020204020204" pitchFamily="34" charset="-122"/>
                <a:ea typeface="微软雅黑" panose="020B0503020204020204" pitchFamily="34" charset="-122"/>
              </a:rPr>
              <a:t>六、下阶段工作计划</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12009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noChangeArrowheads="1"/>
          </p:cNvSpPr>
          <p:nvPr>
            <p:ph type="title"/>
          </p:nvPr>
        </p:nvSpPr>
        <p:spPr>
          <a:xfrm>
            <a:off x="1462088" y="7938"/>
            <a:ext cx="7543800" cy="1143000"/>
          </a:xfrm>
        </p:spPr>
        <p:txBody>
          <a:bodyPr/>
          <a:lstStyle/>
          <a:p>
            <a:pPr algn="l"/>
            <a:r>
              <a:rPr lang="zh-CN" altLang="en-US" dirty="0">
                <a:solidFill>
                  <a:srgbClr val="136B67"/>
                </a:solidFill>
                <a:latin typeface="微软雅黑" panose="020B0503020204020204" pitchFamily="34" charset="-122"/>
                <a:ea typeface="微软雅黑" panose="020B0503020204020204" pitchFamily="34" charset="-122"/>
              </a:rPr>
              <a:t>课题</a:t>
            </a:r>
            <a:r>
              <a:rPr lang="en-US" altLang="zh-CN" dirty="0">
                <a:solidFill>
                  <a:srgbClr val="136B67"/>
                </a:solidFill>
                <a:latin typeface="微软雅黑" panose="020B0503020204020204" pitchFamily="34" charset="-122"/>
                <a:ea typeface="微软雅黑" panose="020B0503020204020204" pitchFamily="34" charset="-122"/>
              </a:rPr>
              <a:t>1</a:t>
            </a:r>
            <a:r>
              <a:rPr lang="zh-CN" altLang="en-US" dirty="0">
                <a:solidFill>
                  <a:srgbClr val="136B67"/>
                </a:solidFill>
                <a:latin typeface="微软雅黑" panose="020B0503020204020204" pitchFamily="34" charset="-122"/>
                <a:ea typeface="微软雅黑" panose="020B0503020204020204" pitchFamily="34" charset="-122"/>
              </a:rPr>
              <a:t>研究成果及成效</a:t>
            </a:r>
            <a:endParaRPr lang="zh-CN" altLang="en-US" dirty="0">
              <a:latin typeface="黑体" panose="02010609060101010101" pitchFamily="49" charset="-122"/>
              <a:ea typeface="黑体" panose="02010609060101010101" pitchFamily="49" charset="-122"/>
            </a:endParaRPr>
          </a:p>
        </p:txBody>
      </p:sp>
      <p:sp>
        <p:nvSpPr>
          <p:cNvPr id="15363" name="矩形 5"/>
          <p:cNvSpPr>
            <a:spLocks noChangeArrowheads="1"/>
          </p:cNvSpPr>
          <p:nvPr/>
        </p:nvSpPr>
        <p:spPr bwMode="auto">
          <a:xfrm>
            <a:off x="1462088" y="806450"/>
            <a:ext cx="71612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lang="zh-CN" altLang="en-US" sz="2000">
                <a:solidFill>
                  <a:srgbClr val="000000"/>
                </a:solidFill>
                <a:latin typeface="微软雅黑" panose="020B0503020204020204" pitchFamily="34" charset="-122"/>
                <a:ea typeface="微软雅黑" panose="020B0503020204020204" pitchFamily="34" charset="-122"/>
                <a:sym typeface="+mn-ea"/>
              </a:rPr>
              <a:t>研究内容</a:t>
            </a:r>
            <a:r>
              <a:rPr lang="en-US" altLang="zh-CN" sz="2000">
                <a:solidFill>
                  <a:srgbClr val="000000"/>
                </a:solidFill>
                <a:latin typeface="微软雅黑" panose="020B0503020204020204" pitchFamily="34" charset="-122"/>
                <a:ea typeface="微软雅黑" panose="020B0503020204020204" pitchFamily="34" charset="-122"/>
                <a:sym typeface="+mn-ea"/>
              </a:rPr>
              <a:t>1</a:t>
            </a:r>
            <a:r>
              <a:rPr lang="zh-CN" altLang="en-US" sz="2000">
                <a:solidFill>
                  <a:srgbClr val="000000"/>
                </a:solidFill>
                <a:latin typeface="微软雅黑" panose="020B0503020204020204" pitchFamily="34" charset="-122"/>
                <a:ea typeface="微软雅黑" panose="020B0503020204020204" pitchFamily="34" charset="-122"/>
                <a:sym typeface="+mn-ea"/>
              </a:rPr>
              <a:t>：氢热电多能耦合系统动态建模技术</a:t>
            </a:r>
            <a:endParaRPr lang="zh-CN" altLang="zh-CN" sz="2000" noProof="1">
              <a:solidFill>
                <a:srgbClr val="000000"/>
              </a:solidFill>
              <a:latin typeface="微软雅黑" panose="020B0503020204020204" pitchFamily="34" charset="-122"/>
              <a:ea typeface="微软雅黑" panose="020B0503020204020204" pitchFamily="34" charset="-122"/>
            </a:endParaRPr>
          </a:p>
        </p:txBody>
      </p:sp>
      <p:sp>
        <p:nvSpPr>
          <p:cNvPr id="6" name="圆角矩形 53"/>
          <p:cNvSpPr/>
          <p:nvPr/>
        </p:nvSpPr>
        <p:spPr>
          <a:xfrm>
            <a:off x="80963" y="1663700"/>
            <a:ext cx="8991600" cy="1644650"/>
          </a:xfrm>
          <a:prstGeom prst="roundRect">
            <a:avLst>
              <a:gd name="adj" fmla="val 4806"/>
            </a:avLst>
          </a:prstGeom>
          <a:solidFill>
            <a:sysClr val="window" lastClr="FFFFFF"/>
          </a:solidFill>
          <a:ln w="28575" cap="flat" cmpd="sng" algn="ctr">
            <a:solidFill>
              <a:srgbClr val="076655"/>
            </a:solidFill>
            <a:prstDash val="sysDash"/>
            <a:miter lim="800000"/>
          </a:ln>
          <a:effectLst/>
        </p:spPr>
        <p:txBody>
          <a:bodyPr anchor="ctr"/>
          <a:lstStyle/>
          <a:p>
            <a:pPr marL="285750" indent="-285750">
              <a:lnSpc>
                <a:spcPct val="120000"/>
              </a:lnSpc>
              <a:buFont typeface="Wingdings" panose="05000000000000000000" pitchFamily="2" charset="2"/>
              <a:buChar char="Ø"/>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搭建了</a:t>
            </a:r>
            <a:r>
              <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rPr>
              <a:t>10kW</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多工况碱液制氢测试平台，可实现</a:t>
            </a:r>
            <a:r>
              <a:rPr kumimoji="1" lang="zh-CN" altLang="en-US" sz="1800" spc="150" dirty="0">
                <a:solidFill>
                  <a:srgbClr val="FF0000"/>
                </a:solidFill>
                <a:latin typeface="微软雅黑" panose="020B0503020204020204" pitchFamily="34" charset="-122"/>
                <a:ea typeface="微软雅黑" panose="020B0503020204020204" pitchFamily="34" charset="-122"/>
              </a:rPr>
              <a:t>直流</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a:t>
            </a:r>
            <a:r>
              <a:rPr kumimoji="1" lang="zh-CN" altLang="en-US" sz="1800" spc="150" dirty="0">
                <a:solidFill>
                  <a:srgbClr val="FF0000"/>
                </a:solidFill>
                <a:latin typeface="微软雅黑" panose="020B0503020204020204" pitchFamily="34" charset="-122"/>
                <a:ea typeface="微软雅黑" panose="020B0503020204020204" pitchFamily="34" charset="-122"/>
              </a:rPr>
              <a:t>脉冲</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等多类型电解供电方式，可定制化</a:t>
            </a:r>
            <a:r>
              <a:rPr kumimoji="1" lang="zh-CN" altLang="en-US" sz="1800" spc="150" dirty="0">
                <a:solidFill>
                  <a:srgbClr val="FF0000"/>
                </a:solidFill>
                <a:latin typeface="微软雅黑" panose="020B0503020204020204" pitchFamily="34" charset="-122"/>
                <a:ea typeface="微软雅黑" panose="020B0503020204020204" pitchFamily="34" charset="-122"/>
              </a:rPr>
              <a:t>电解槽结构</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，可检验</a:t>
            </a:r>
            <a:r>
              <a:rPr kumimoji="1" lang="zh-CN" altLang="en-US" sz="1800" spc="150" dirty="0">
                <a:solidFill>
                  <a:srgbClr val="FF0000"/>
                </a:solidFill>
                <a:latin typeface="微软雅黑" panose="020B0503020204020204" pitchFamily="34" charset="-122"/>
                <a:ea typeface="微软雅黑" panose="020B0503020204020204" pitchFamily="34" charset="-122"/>
              </a:rPr>
              <a:t>波动功率</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a:t>
            </a:r>
            <a:r>
              <a:rPr kumimoji="1" lang="zh-CN" altLang="en-US" sz="1800" spc="150" dirty="0">
                <a:solidFill>
                  <a:srgbClr val="FF0000"/>
                </a:solidFill>
                <a:latin typeface="微软雅黑" panose="020B0503020204020204" pitchFamily="34" charset="-122"/>
                <a:ea typeface="微软雅黑" panose="020B0503020204020204" pitchFamily="34" charset="-122"/>
              </a:rPr>
              <a:t>控制策略</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等对碱液制氢的影响</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Ø"/>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建立了</a:t>
            </a:r>
            <a:r>
              <a:rPr kumimoji="1" lang="zh-CN" altLang="en-US" sz="1800" spc="150" dirty="0">
                <a:solidFill>
                  <a:srgbClr val="FF0000"/>
                </a:solidFill>
                <a:latin typeface="微软雅黑" panose="020B0503020204020204" pitchFamily="34" charset="-122"/>
                <a:ea typeface="微软雅黑" panose="020B0503020204020204" pitchFamily="34" charset="-122"/>
              </a:rPr>
              <a:t>全数字化自动采集系统</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，为电解制氢经验模型提供大数据基础</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Ø"/>
              <a:defRPr/>
            </a:pP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同时建立了含</a:t>
            </a:r>
            <a:r>
              <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rPr>
              <a:t>20kW</a:t>
            </a:r>
            <a:r>
              <a:rPr kumimoji="1" lang="zh-CN" altLang="en-US" sz="1800" spc="150" dirty="0">
                <a:solidFill>
                  <a:srgbClr val="F8F8F8">
                    <a:lumMod val="25000"/>
                  </a:srgbClr>
                </a:solidFill>
                <a:latin typeface="微软雅黑" panose="020B0503020204020204" pitchFamily="34" charset="-122"/>
                <a:ea typeface="微软雅黑" panose="020B0503020204020204" pitchFamily="34" charset="-122"/>
              </a:rPr>
              <a:t>商业化碱液制氢单元的微电网平台，作为对比验证</a:t>
            </a:r>
            <a:endParaRPr kumimoji="1" lang="en-US" altLang="zh-CN" sz="1800" spc="150" dirty="0">
              <a:solidFill>
                <a:srgbClr val="F8F8F8">
                  <a:lumMod val="25000"/>
                </a:srgbClr>
              </a:solidFill>
              <a:latin typeface="微软雅黑" panose="020B0503020204020204" pitchFamily="34" charset="-122"/>
              <a:ea typeface="微软雅黑" panose="020B0503020204020204" pitchFamily="34" charset="-122"/>
            </a:endParaRPr>
          </a:p>
        </p:txBody>
      </p:sp>
      <p:pic>
        <p:nvPicPr>
          <p:cNvPr id="15365"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19863" y="5026025"/>
            <a:ext cx="2260600" cy="139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28"/>
          <p:cNvSpPr>
            <a:spLocks noChangeArrowheads="1"/>
          </p:cNvSpPr>
          <p:nvPr/>
        </p:nvSpPr>
        <p:spPr bwMode="auto">
          <a:xfrm>
            <a:off x="6381750" y="6480175"/>
            <a:ext cx="2571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defRPr/>
            </a:pPr>
            <a:r>
              <a:rPr lang="en-US" altLang="zh-CN" sz="1400" spc="150" dirty="0">
                <a:solidFill>
                  <a:srgbClr val="F8F8F8">
                    <a:lumMod val="25000"/>
                  </a:srgbClr>
                </a:solidFill>
                <a:latin typeface="微软雅黑" panose="020B0503020204020204" pitchFamily="34" charset="-122"/>
                <a:ea typeface="微软雅黑" panose="020B0503020204020204" pitchFamily="34" charset="-122"/>
              </a:rPr>
              <a:t>20kW</a:t>
            </a:r>
            <a:r>
              <a:rPr lang="zh-CN" altLang="en-US" sz="1400" spc="150" dirty="0">
                <a:solidFill>
                  <a:srgbClr val="F8F8F8">
                    <a:lumMod val="25000"/>
                  </a:srgbClr>
                </a:solidFill>
                <a:latin typeface="微软雅黑" panose="020B0503020204020204" pitchFamily="34" charset="-122"/>
                <a:ea typeface="微软雅黑" panose="020B0503020204020204" pitchFamily="34" charset="-122"/>
              </a:rPr>
              <a:t>商业化碱液制氢单元</a:t>
            </a:r>
            <a:endParaRPr lang="en-US" altLang="zh-CN" sz="1400" spc="150" dirty="0">
              <a:solidFill>
                <a:srgbClr val="F8F8F8">
                  <a:lumMod val="25000"/>
                </a:srgbClr>
              </a:solidFill>
              <a:latin typeface="微软雅黑" panose="020B0503020204020204" pitchFamily="34" charset="-122"/>
              <a:ea typeface="微软雅黑" panose="020B0503020204020204" pitchFamily="34" charset="-122"/>
            </a:endParaRPr>
          </a:p>
        </p:txBody>
      </p:sp>
      <p:sp>
        <p:nvSpPr>
          <p:cNvPr id="9" name="矩形 28"/>
          <p:cNvSpPr>
            <a:spLocks noChangeArrowheads="1"/>
          </p:cNvSpPr>
          <p:nvPr/>
        </p:nvSpPr>
        <p:spPr bwMode="auto">
          <a:xfrm>
            <a:off x="-60325" y="5776913"/>
            <a:ext cx="33321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lgn="ctr">
              <a:spcBef>
                <a:spcPct val="0"/>
              </a:spcBef>
              <a:spcAft>
                <a:spcPct val="0"/>
              </a:spcAft>
              <a:buClrTx/>
              <a:buSzTx/>
              <a:buFontTx/>
              <a:buNone/>
              <a:defRPr/>
            </a:pPr>
            <a:r>
              <a:rPr lang="zh-CN" altLang="en-US" sz="1400" spc="150" dirty="0">
                <a:solidFill>
                  <a:srgbClr val="F8F8F8">
                    <a:lumMod val="25000"/>
                  </a:srgbClr>
                </a:solidFill>
                <a:latin typeface="微软雅黑" panose="020B0503020204020204" pitchFamily="34" charset="-122"/>
                <a:ea typeface="微软雅黑" panose="020B0503020204020204" pitchFamily="34" charset="-122"/>
              </a:rPr>
              <a:t>自建</a:t>
            </a:r>
            <a:r>
              <a:rPr lang="en-US" altLang="zh-CN" sz="1400" spc="150" dirty="0">
                <a:solidFill>
                  <a:srgbClr val="F8F8F8">
                    <a:lumMod val="25000"/>
                  </a:srgbClr>
                </a:solidFill>
                <a:latin typeface="微软雅黑" panose="020B0503020204020204" pitchFamily="34" charset="-122"/>
                <a:ea typeface="微软雅黑" panose="020B0503020204020204" pitchFamily="34" charset="-122"/>
              </a:rPr>
              <a:t>10kW</a:t>
            </a:r>
            <a:r>
              <a:rPr lang="zh-CN" altLang="en-US" sz="1400" spc="150" dirty="0">
                <a:solidFill>
                  <a:srgbClr val="F8F8F8">
                    <a:lumMod val="25000"/>
                  </a:srgbClr>
                </a:solidFill>
                <a:latin typeface="微软雅黑" panose="020B0503020204020204" pitchFamily="34" charset="-122"/>
                <a:ea typeface="微软雅黑" panose="020B0503020204020204" pitchFamily="34" charset="-122"/>
              </a:rPr>
              <a:t>多工况</a:t>
            </a:r>
            <a:endParaRPr lang="en-US" altLang="zh-CN" sz="1400" spc="150" dirty="0">
              <a:solidFill>
                <a:srgbClr val="F8F8F8">
                  <a:lumMod val="25000"/>
                </a:srgbClr>
              </a:solidFill>
              <a:latin typeface="微软雅黑" panose="020B0503020204020204" pitchFamily="34" charset="-122"/>
              <a:ea typeface="微软雅黑" panose="020B0503020204020204" pitchFamily="34" charset="-122"/>
            </a:endParaRPr>
          </a:p>
          <a:p>
            <a:pPr algn="ctr">
              <a:spcBef>
                <a:spcPct val="0"/>
              </a:spcBef>
              <a:spcAft>
                <a:spcPct val="0"/>
              </a:spcAft>
              <a:buClrTx/>
              <a:buSzTx/>
              <a:buFontTx/>
              <a:buNone/>
              <a:defRPr/>
            </a:pPr>
            <a:r>
              <a:rPr lang="zh-CN" altLang="en-US" sz="1400" spc="150" dirty="0">
                <a:solidFill>
                  <a:srgbClr val="F8F8F8">
                    <a:lumMod val="25000"/>
                  </a:srgbClr>
                </a:solidFill>
                <a:latin typeface="微软雅黑" panose="020B0503020204020204" pitchFamily="34" charset="-122"/>
                <a:ea typeface="微软雅黑" panose="020B0503020204020204" pitchFamily="34" charset="-122"/>
              </a:rPr>
              <a:t>碱液制氢测试平台</a:t>
            </a:r>
            <a:endParaRPr lang="en-US" altLang="zh-CN" sz="1400" spc="150" dirty="0">
              <a:solidFill>
                <a:srgbClr val="F8F8F8">
                  <a:lumMod val="25000"/>
                </a:srgbClr>
              </a:solidFill>
              <a:latin typeface="微软雅黑" panose="020B0503020204020204" pitchFamily="34" charset="-122"/>
              <a:ea typeface="微软雅黑" panose="020B0503020204020204" pitchFamily="34" charset="-122"/>
            </a:endParaRPr>
          </a:p>
        </p:txBody>
      </p:sp>
      <p:pic>
        <p:nvPicPr>
          <p:cNvPr id="15368"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963" y="4051300"/>
            <a:ext cx="2981325"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1863" y="4460875"/>
            <a:ext cx="1663700" cy="131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28"/>
          <p:cNvSpPr>
            <a:spLocks noChangeArrowheads="1"/>
          </p:cNvSpPr>
          <p:nvPr/>
        </p:nvSpPr>
        <p:spPr bwMode="auto">
          <a:xfrm>
            <a:off x="3187700" y="5891213"/>
            <a:ext cx="2324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lgn="ctr">
              <a:spcBef>
                <a:spcPct val="0"/>
              </a:spcBef>
              <a:spcAft>
                <a:spcPct val="0"/>
              </a:spcAft>
              <a:buClrTx/>
              <a:buSzTx/>
              <a:buFontTx/>
              <a:buNone/>
              <a:defRPr/>
            </a:pPr>
            <a:r>
              <a:rPr lang="zh-CN" altLang="en-US" sz="1400" spc="150" dirty="0">
                <a:solidFill>
                  <a:srgbClr val="F8F8F8">
                    <a:lumMod val="25000"/>
                  </a:srgbClr>
                </a:solidFill>
                <a:latin typeface="微软雅黑" panose="020B0503020204020204" pitchFamily="34" charset="-122"/>
                <a:ea typeface="微软雅黑" panose="020B0503020204020204" pitchFamily="34" charset="-122"/>
              </a:rPr>
              <a:t>可定制化电解小室</a:t>
            </a:r>
            <a:endParaRPr lang="en-US" altLang="zh-CN" sz="1400" spc="150" dirty="0">
              <a:solidFill>
                <a:srgbClr val="F8F8F8">
                  <a:lumMod val="25000"/>
                </a:srgbClr>
              </a:solidFill>
              <a:latin typeface="微软雅黑" panose="020B0503020204020204" pitchFamily="34" charset="-122"/>
              <a:ea typeface="微软雅黑" panose="020B0503020204020204" pitchFamily="34" charset="-122"/>
            </a:endParaRPr>
          </a:p>
        </p:txBody>
      </p:sp>
      <p:sp>
        <p:nvSpPr>
          <p:cNvPr id="15371" name="文本框 4"/>
          <p:cNvSpPr txBox="1">
            <a:spLocks noChangeArrowheads="1"/>
          </p:cNvSpPr>
          <p:nvPr/>
        </p:nvSpPr>
        <p:spPr bwMode="auto">
          <a:xfrm>
            <a:off x="3440113" y="3765550"/>
            <a:ext cx="28098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1000">
                <a:solidFill>
                  <a:srgbClr val="0070C0"/>
                </a:solidFill>
                <a:latin typeface="微软雅黑" panose="020B0503020204020204" pitchFamily="34" charset="-122"/>
                <a:ea typeface="微软雅黑" panose="020B0503020204020204" pitchFamily="34" charset="-122"/>
              </a:rPr>
              <a:t>双极板</a:t>
            </a:r>
          </a:p>
        </p:txBody>
      </p:sp>
      <p:sp>
        <p:nvSpPr>
          <p:cNvPr id="15372" name="文本框 18"/>
          <p:cNvSpPr txBox="1">
            <a:spLocks noChangeArrowheads="1"/>
          </p:cNvSpPr>
          <p:nvPr/>
        </p:nvSpPr>
        <p:spPr bwMode="auto">
          <a:xfrm>
            <a:off x="3670300" y="3830638"/>
            <a:ext cx="279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1000">
                <a:solidFill>
                  <a:srgbClr val="0070C0"/>
                </a:solidFill>
                <a:latin typeface="微软雅黑" panose="020B0503020204020204" pitchFamily="34" charset="-122"/>
                <a:ea typeface="微软雅黑" panose="020B0503020204020204" pitchFamily="34" charset="-122"/>
              </a:rPr>
              <a:t>镍网</a:t>
            </a:r>
          </a:p>
        </p:txBody>
      </p:sp>
      <p:sp>
        <p:nvSpPr>
          <p:cNvPr id="15373" name="文本框 19"/>
          <p:cNvSpPr txBox="1">
            <a:spLocks noChangeArrowheads="1"/>
          </p:cNvSpPr>
          <p:nvPr/>
        </p:nvSpPr>
        <p:spPr bwMode="auto">
          <a:xfrm>
            <a:off x="3854450" y="3506788"/>
            <a:ext cx="279400"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1000">
                <a:solidFill>
                  <a:srgbClr val="0070C0"/>
                </a:solidFill>
                <a:latin typeface="微软雅黑" panose="020B0503020204020204" pitchFamily="34" charset="-122"/>
                <a:ea typeface="微软雅黑" panose="020B0503020204020204" pitchFamily="34" charset="-122"/>
              </a:rPr>
              <a:t>阳极催化剂</a:t>
            </a:r>
          </a:p>
        </p:txBody>
      </p:sp>
      <p:sp>
        <p:nvSpPr>
          <p:cNvPr id="15374" name="文本框 20"/>
          <p:cNvSpPr txBox="1">
            <a:spLocks noChangeArrowheads="1"/>
          </p:cNvSpPr>
          <p:nvPr/>
        </p:nvSpPr>
        <p:spPr bwMode="auto">
          <a:xfrm>
            <a:off x="4070350" y="3841750"/>
            <a:ext cx="279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1000">
                <a:solidFill>
                  <a:srgbClr val="0070C0"/>
                </a:solidFill>
                <a:latin typeface="微软雅黑" panose="020B0503020204020204" pitchFamily="34" charset="-122"/>
                <a:ea typeface="微软雅黑" panose="020B0503020204020204" pitchFamily="34" charset="-122"/>
              </a:rPr>
              <a:t>隔膜</a:t>
            </a:r>
          </a:p>
        </p:txBody>
      </p:sp>
      <p:sp>
        <p:nvSpPr>
          <p:cNvPr id="15375" name="文本框 21"/>
          <p:cNvSpPr txBox="1">
            <a:spLocks noChangeArrowheads="1"/>
          </p:cNvSpPr>
          <p:nvPr/>
        </p:nvSpPr>
        <p:spPr bwMode="auto">
          <a:xfrm>
            <a:off x="4289425" y="3497263"/>
            <a:ext cx="2794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1000">
                <a:solidFill>
                  <a:srgbClr val="0070C0"/>
                </a:solidFill>
                <a:latin typeface="微软雅黑" panose="020B0503020204020204" pitchFamily="34" charset="-122"/>
                <a:ea typeface="微软雅黑" panose="020B0503020204020204" pitchFamily="34" charset="-122"/>
              </a:rPr>
              <a:t>阴极催化剂</a:t>
            </a:r>
          </a:p>
        </p:txBody>
      </p:sp>
      <p:sp>
        <p:nvSpPr>
          <p:cNvPr id="15376" name="文本框 22"/>
          <p:cNvSpPr txBox="1">
            <a:spLocks noChangeArrowheads="1"/>
          </p:cNvSpPr>
          <p:nvPr/>
        </p:nvSpPr>
        <p:spPr bwMode="auto">
          <a:xfrm>
            <a:off x="4508500" y="3825875"/>
            <a:ext cx="279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1000">
                <a:solidFill>
                  <a:srgbClr val="0070C0"/>
                </a:solidFill>
                <a:latin typeface="微软雅黑" panose="020B0503020204020204" pitchFamily="34" charset="-122"/>
                <a:ea typeface="微软雅黑" panose="020B0503020204020204" pitchFamily="34" charset="-122"/>
              </a:rPr>
              <a:t>镍网</a:t>
            </a:r>
          </a:p>
        </p:txBody>
      </p:sp>
      <p:sp>
        <p:nvSpPr>
          <p:cNvPr id="15377" name="文本框 24"/>
          <p:cNvSpPr txBox="1">
            <a:spLocks noChangeArrowheads="1"/>
          </p:cNvSpPr>
          <p:nvPr/>
        </p:nvSpPr>
        <p:spPr bwMode="auto">
          <a:xfrm>
            <a:off x="4737100" y="3748088"/>
            <a:ext cx="280988"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1000">
                <a:solidFill>
                  <a:srgbClr val="0070C0"/>
                </a:solidFill>
                <a:latin typeface="微软雅黑" panose="020B0503020204020204" pitchFamily="34" charset="-122"/>
                <a:ea typeface="微软雅黑" panose="020B0503020204020204" pitchFamily="34" charset="-122"/>
              </a:rPr>
              <a:t>双极板</a:t>
            </a:r>
          </a:p>
        </p:txBody>
      </p:sp>
      <p:cxnSp>
        <p:nvCxnSpPr>
          <p:cNvPr id="20" name="直接箭头连接符 19"/>
          <p:cNvCxnSpPr>
            <a:stCxn id="15371" idx="2"/>
          </p:cNvCxnSpPr>
          <p:nvPr/>
        </p:nvCxnSpPr>
        <p:spPr bwMode="auto">
          <a:xfrm>
            <a:off x="3579813" y="4318000"/>
            <a:ext cx="0" cy="241300"/>
          </a:xfrm>
          <a:prstGeom prst="straightConnector1">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19050" cap="flat" cmpd="sng" algn="ctr">
            <a:solidFill>
              <a:srgbClr val="FF0000"/>
            </a:solidFill>
            <a:prstDash val="solid"/>
            <a:round/>
            <a:headEnd type="none" w="med" len="med"/>
            <a:tailEnd type="triangle"/>
          </a:ln>
          <a:effectLst/>
        </p:spPr>
      </p:cxnSp>
      <p:cxnSp>
        <p:nvCxnSpPr>
          <p:cNvPr id="21" name="直接箭头连接符 20"/>
          <p:cNvCxnSpPr>
            <a:stCxn id="15372" idx="2"/>
          </p:cNvCxnSpPr>
          <p:nvPr/>
        </p:nvCxnSpPr>
        <p:spPr bwMode="auto">
          <a:xfrm>
            <a:off x="3810000" y="4230688"/>
            <a:ext cx="3175" cy="312737"/>
          </a:xfrm>
          <a:prstGeom prst="straightConnector1">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19050" cap="flat" cmpd="sng" algn="ctr">
            <a:solidFill>
              <a:srgbClr val="FF0000"/>
            </a:solidFill>
            <a:prstDash val="solid"/>
            <a:round/>
            <a:headEnd type="none" w="med" len="med"/>
            <a:tailEnd type="triangle"/>
          </a:ln>
          <a:effectLst/>
        </p:spPr>
      </p:cxnSp>
      <p:cxnSp>
        <p:nvCxnSpPr>
          <p:cNvPr id="22" name="直接箭头连接符 21"/>
          <p:cNvCxnSpPr/>
          <p:nvPr/>
        </p:nvCxnSpPr>
        <p:spPr bwMode="auto">
          <a:xfrm>
            <a:off x="4003675" y="4318000"/>
            <a:ext cx="0" cy="225425"/>
          </a:xfrm>
          <a:prstGeom prst="straightConnector1">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19050" cap="flat" cmpd="sng" algn="ctr">
            <a:solidFill>
              <a:srgbClr val="FF0000"/>
            </a:solidFill>
            <a:prstDash val="solid"/>
            <a:round/>
            <a:headEnd type="none" w="med" len="med"/>
            <a:tailEnd type="triangle"/>
          </a:ln>
          <a:effectLst/>
        </p:spPr>
      </p:cxnSp>
      <p:cxnSp>
        <p:nvCxnSpPr>
          <p:cNvPr id="23" name="直接箭头连接符 22"/>
          <p:cNvCxnSpPr/>
          <p:nvPr/>
        </p:nvCxnSpPr>
        <p:spPr bwMode="auto">
          <a:xfrm>
            <a:off x="4217988" y="4202113"/>
            <a:ext cx="4762" cy="312737"/>
          </a:xfrm>
          <a:prstGeom prst="straightConnector1">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19050" cap="flat" cmpd="sng" algn="ctr">
            <a:solidFill>
              <a:srgbClr val="FF0000"/>
            </a:solidFill>
            <a:prstDash val="solid"/>
            <a:round/>
            <a:headEnd type="none" w="med" len="med"/>
            <a:tailEnd type="triangle"/>
          </a:ln>
          <a:effectLst/>
        </p:spPr>
      </p:cxnSp>
      <p:cxnSp>
        <p:nvCxnSpPr>
          <p:cNvPr id="24" name="直接箭头连接符 23"/>
          <p:cNvCxnSpPr/>
          <p:nvPr/>
        </p:nvCxnSpPr>
        <p:spPr bwMode="auto">
          <a:xfrm>
            <a:off x="4438650" y="4318000"/>
            <a:ext cx="0" cy="225425"/>
          </a:xfrm>
          <a:prstGeom prst="straightConnector1">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19050" cap="flat" cmpd="sng" algn="ctr">
            <a:solidFill>
              <a:srgbClr val="FF0000"/>
            </a:solidFill>
            <a:prstDash val="solid"/>
            <a:round/>
            <a:headEnd type="none" w="med" len="med"/>
            <a:tailEnd type="triangle"/>
          </a:ln>
          <a:effectLst/>
        </p:spPr>
      </p:cxnSp>
      <p:cxnSp>
        <p:nvCxnSpPr>
          <p:cNvPr id="25" name="直接箭头连接符 24"/>
          <p:cNvCxnSpPr/>
          <p:nvPr/>
        </p:nvCxnSpPr>
        <p:spPr bwMode="auto">
          <a:xfrm>
            <a:off x="4654550" y="4233863"/>
            <a:ext cx="4763" cy="357187"/>
          </a:xfrm>
          <a:prstGeom prst="straightConnector1">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19050" cap="flat" cmpd="sng" algn="ctr">
            <a:solidFill>
              <a:srgbClr val="FF0000"/>
            </a:solidFill>
            <a:prstDash val="solid"/>
            <a:round/>
            <a:headEnd type="none" w="med" len="med"/>
            <a:tailEnd type="triangle"/>
          </a:ln>
          <a:effectLst/>
        </p:spPr>
      </p:cxnSp>
      <p:cxnSp>
        <p:nvCxnSpPr>
          <p:cNvPr id="26" name="直接箭头连接符 25"/>
          <p:cNvCxnSpPr/>
          <p:nvPr/>
        </p:nvCxnSpPr>
        <p:spPr bwMode="auto">
          <a:xfrm>
            <a:off x="4903788" y="4291013"/>
            <a:ext cx="0" cy="241300"/>
          </a:xfrm>
          <a:prstGeom prst="straightConnector1">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19050" cap="flat" cmpd="sng" algn="ctr">
            <a:solidFill>
              <a:srgbClr val="FF0000"/>
            </a:solidFill>
            <a:prstDash val="solid"/>
            <a:round/>
            <a:headEnd type="none" w="med" len="med"/>
            <a:tailEnd type="triangle"/>
          </a:ln>
          <a:effectLst/>
        </p:spPr>
      </p:cxnSp>
      <p:cxnSp>
        <p:nvCxnSpPr>
          <p:cNvPr id="27" name="直接箭头连接符 26"/>
          <p:cNvCxnSpPr/>
          <p:nvPr/>
        </p:nvCxnSpPr>
        <p:spPr bwMode="auto">
          <a:xfrm flipH="1" flipV="1">
            <a:off x="1571625" y="5268913"/>
            <a:ext cx="600075" cy="227012"/>
          </a:xfrm>
          <a:prstGeom prst="straightConnector1">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19050" cap="flat" cmpd="sng" algn="ctr">
            <a:solidFill>
              <a:srgbClr val="FF0000"/>
            </a:solidFill>
            <a:prstDash val="solid"/>
            <a:round/>
            <a:headEnd type="none" w="med" len="med"/>
            <a:tailEnd type="triangle"/>
          </a:ln>
          <a:effectLst/>
        </p:spPr>
      </p:cxnSp>
      <p:sp>
        <p:nvSpPr>
          <p:cNvPr id="15386" name="文本框 44"/>
          <p:cNvSpPr txBox="1">
            <a:spLocks noChangeArrowheads="1"/>
          </p:cNvSpPr>
          <p:nvPr/>
        </p:nvSpPr>
        <p:spPr bwMode="auto">
          <a:xfrm>
            <a:off x="2265363" y="5439267"/>
            <a:ext cx="781050" cy="24622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lgn="ctr">
              <a:spcBef>
                <a:spcPct val="0"/>
              </a:spcBef>
              <a:spcAft>
                <a:spcPct val="0"/>
              </a:spcAft>
              <a:buClrTx/>
              <a:buSzTx/>
              <a:buFontTx/>
              <a:buNone/>
            </a:pPr>
            <a:r>
              <a:rPr kumimoji="0" lang="zh-CN" altLang="en-US" sz="1000" dirty="0">
                <a:solidFill>
                  <a:srgbClr val="0070C0"/>
                </a:solidFill>
                <a:latin typeface="微软雅黑" panose="020B0503020204020204" pitchFamily="34" charset="-122"/>
                <a:ea typeface="微软雅黑" panose="020B0503020204020204" pitchFamily="34" charset="-122"/>
              </a:rPr>
              <a:t>监控采集</a:t>
            </a:r>
          </a:p>
        </p:txBody>
      </p:sp>
      <p:sp>
        <p:nvSpPr>
          <p:cNvPr id="15387" name="文本框 45"/>
          <p:cNvSpPr txBox="1">
            <a:spLocks noChangeArrowheads="1"/>
          </p:cNvSpPr>
          <p:nvPr/>
        </p:nvSpPr>
        <p:spPr bwMode="auto">
          <a:xfrm>
            <a:off x="2697163" y="4446588"/>
            <a:ext cx="646112" cy="8620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lgn="ctr">
              <a:spcBef>
                <a:spcPct val="0"/>
              </a:spcBef>
              <a:spcAft>
                <a:spcPct val="0"/>
              </a:spcAft>
              <a:buClrTx/>
              <a:buSzTx/>
              <a:buFontTx/>
              <a:buNone/>
            </a:pPr>
            <a:r>
              <a:rPr kumimoji="0" lang="zh-CN" altLang="en-US" sz="1000">
                <a:solidFill>
                  <a:srgbClr val="0070C0"/>
                </a:solidFill>
                <a:latin typeface="微软雅黑" panose="020B0503020204020204" pitchFamily="34" charset="-122"/>
                <a:ea typeface="微软雅黑" panose="020B0503020204020204" pitchFamily="34" charset="-122"/>
              </a:rPr>
              <a:t>碱液制氢平台</a:t>
            </a:r>
            <a:endParaRPr kumimoji="0" lang="en-US" altLang="zh-CN" sz="1000">
              <a:solidFill>
                <a:srgbClr val="0070C0"/>
              </a:solidFill>
              <a:latin typeface="微软雅黑" panose="020B0503020204020204" pitchFamily="34" charset="-122"/>
              <a:ea typeface="微软雅黑" panose="020B0503020204020204" pitchFamily="34" charset="-122"/>
            </a:endParaRPr>
          </a:p>
          <a:p>
            <a:pPr algn="ctr">
              <a:spcBef>
                <a:spcPct val="0"/>
              </a:spcBef>
              <a:spcAft>
                <a:spcPct val="0"/>
              </a:spcAft>
              <a:buClrTx/>
              <a:buSzTx/>
              <a:buFontTx/>
              <a:buNone/>
            </a:pPr>
            <a:r>
              <a:rPr kumimoji="0" lang="en-US" altLang="zh-CN" sz="1000">
                <a:solidFill>
                  <a:srgbClr val="0070C0"/>
                </a:solidFill>
                <a:latin typeface="微软雅黑" panose="020B0503020204020204" pitchFamily="34" charset="-122"/>
                <a:ea typeface="微软雅黑" panose="020B0503020204020204" pitchFamily="34" charset="-122"/>
              </a:rPr>
              <a:t>(</a:t>
            </a:r>
            <a:r>
              <a:rPr kumimoji="0" lang="zh-CN" altLang="en-US" sz="1000">
                <a:solidFill>
                  <a:srgbClr val="0070C0"/>
                </a:solidFill>
                <a:latin typeface="微软雅黑" panose="020B0503020204020204" pitchFamily="34" charset="-122"/>
                <a:ea typeface="微软雅黑" panose="020B0503020204020204" pitchFamily="34" charset="-122"/>
              </a:rPr>
              <a:t>自主数字化改造</a:t>
            </a:r>
            <a:r>
              <a:rPr kumimoji="0" lang="en-US" altLang="zh-CN" sz="1000">
                <a:solidFill>
                  <a:srgbClr val="0070C0"/>
                </a:solidFill>
                <a:latin typeface="微软雅黑" panose="020B0503020204020204" pitchFamily="34" charset="-122"/>
                <a:ea typeface="微软雅黑" panose="020B0503020204020204" pitchFamily="34" charset="-122"/>
              </a:rPr>
              <a:t>)</a:t>
            </a:r>
            <a:endParaRPr kumimoji="0" lang="zh-CN" altLang="en-US" sz="1000">
              <a:solidFill>
                <a:srgbClr val="0070C0"/>
              </a:solidFill>
              <a:latin typeface="微软雅黑" panose="020B0503020204020204" pitchFamily="34" charset="-122"/>
              <a:ea typeface="微软雅黑" panose="020B0503020204020204" pitchFamily="34" charset="-122"/>
            </a:endParaRPr>
          </a:p>
        </p:txBody>
      </p:sp>
      <p:cxnSp>
        <p:nvCxnSpPr>
          <p:cNvPr id="30" name="直接箭头连接符 29"/>
          <p:cNvCxnSpPr/>
          <p:nvPr/>
        </p:nvCxnSpPr>
        <p:spPr bwMode="auto">
          <a:xfrm flipH="1" flipV="1">
            <a:off x="2406650" y="4545013"/>
            <a:ext cx="249238" cy="287337"/>
          </a:xfrm>
          <a:prstGeom prst="straightConnector1">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19050" cap="flat" cmpd="sng" algn="ctr">
            <a:solidFill>
              <a:srgbClr val="FF0000"/>
            </a:solidFill>
            <a:prstDash val="solid"/>
            <a:round/>
            <a:headEnd type="none" w="med" len="med"/>
            <a:tailEnd type="triangle"/>
          </a:ln>
          <a:effectLst/>
        </p:spPr>
      </p:cxnSp>
      <p:sp>
        <p:nvSpPr>
          <p:cNvPr id="15389" name="文本框 48"/>
          <p:cNvSpPr txBox="1">
            <a:spLocks noChangeArrowheads="1"/>
          </p:cNvSpPr>
          <p:nvPr/>
        </p:nvSpPr>
        <p:spPr bwMode="auto">
          <a:xfrm>
            <a:off x="68263" y="3767138"/>
            <a:ext cx="1393825"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lgn="ctr">
              <a:spcBef>
                <a:spcPct val="0"/>
              </a:spcBef>
              <a:spcAft>
                <a:spcPct val="0"/>
              </a:spcAft>
              <a:buClrTx/>
              <a:buSzTx/>
              <a:buFontTx/>
              <a:buNone/>
            </a:pPr>
            <a:r>
              <a:rPr kumimoji="0" lang="zh-CN" altLang="en-US" sz="1000">
                <a:solidFill>
                  <a:srgbClr val="0070C0"/>
                </a:solidFill>
                <a:latin typeface="微软雅黑" panose="020B0503020204020204" pitchFamily="34" charset="-122"/>
                <a:ea typeface="微软雅黑" panose="020B0503020204020204" pitchFamily="34" charset="-122"/>
              </a:rPr>
              <a:t>自研灵活可控的低压大电流并网装置</a:t>
            </a:r>
          </a:p>
        </p:txBody>
      </p:sp>
      <p:cxnSp>
        <p:nvCxnSpPr>
          <p:cNvPr id="32" name="直接箭头连接符 31"/>
          <p:cNvCxnSpPr/>
          <p:nvPr/>
        </p:nvCxnSpPr>
        <p:spPr bwMode="auto">
          <a:xfrm>
            <a:off x="596900" y="4202113"/>
            <a:ext cx="254000" cy="387350"/>
          </a:xfrm>
          <a:prstGeom prst="straightConnector1">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19050" cap="flat" cmpd="sng" algn="ctr">
            <a:solidFill>
              <a:srgbClr val="FF0000"/>
            </a:solidFill>
            <a:prstDash val="solid"/>
            <a:round/>
            <a:headEnd type="none" w="med" len="med"/>
            <a:tailEnd type="triangle"/>
          </a:ln>
          <a:effectLst/>
        </p:spPr>
      </p:cxnSp>
      <p:pic>
        <p:nvPicPr>
          <p:cNvPr id="15391" name="图片 5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6375" y="3527425"/>
            <a:ext cx="2119313"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矩形 28"/>
          <p:cNvSpPr>
            <a:spLocks noChangeArrowheads="1"/>
          </p:cNvSpPr>
          <p:nvPr/>
        </p:nvSpPr>
        <p:spPr bwMode="auto">
          <a:xfrm>
            <a:off x="5356225" y="4610100"/>
            <a:ext cx="2049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lgn="ctr">
              <a:spcBef>
                <a:spcPct val="0"/>
              </a:spcBef>
              <a:spcAft>
                <a:spcPct val="0"/>
              </a:spcAft>
              <a:buClrTx/>
              <a:buSzTx/>
              <a:buFont typeface="Wingdings" panose="05000000000000000000" pitchFamily="2" charset="2"/>
              <a:buNone/>
              <a:defRPr/>
            </a:pPr>
            <a:r>
              <a:rPr lang="zh-CN" altLang="en-US" sz="1400" spc="150" dirty="0">
                <a:solidFill>
                  <a:srgbClr val="F8F8F8">
                    <a:lumMod val="25000"/>
                  </a:srgbClr>
                </a:solidFill>
                <a:latin typeface="微软雅黑" panose="020B0503020204020204" pitchFamily="34" charset="-122"/>
                <a:ea typeface="微软雅黑" panose="020B0503020204020204" pitchFamily="34" charset="-122"/>
              </a:rPr>
              <a:t>自建简易电解槽</a:t>
            </a:r>
            <a:endParaRPr lang="en-US" altLang="zh-CN" sz="1400" spc="150" dirty="0">
              <a:solidFill>
                <a:srgbClr val="F8F8F8">
                  <a:lumMod val="25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31297"/>
      </p:ext>
    </p:extLst>
  </p:cSld>
  <p:clrMapOvr>
    <a:masterClrMapping/>
  </p:clrMapOvr>
</p:sld>
</file>

<file path=ppt/theme/theme1.xml><?xml version="1.0" encoding="utf-8"?>
<a:theme xmlns:a="http://schemas.openxmlformats.org/drawingml/2006/main" name="国网科技部模板">
  <a:themeElements>
    <a:clrScheme name="国网科技部模板 5">
      <a:dk1>
        <a:srgbClr val="000000"/>
      </a:dk1>
      <a:lt1>
        <a:srgbClr val="F8F8F8"/>
      </a:lt1>
      <a:dk2>
        <a:srgbClr val="000000"/>
      </a:dk2>
      <a:lt2>
        <a:srgbClr val="000000"/>
      </a:lt2>
      <a:accent1>
        <a:srgbClr val="00CCCC"/>
      </a:accent1>
      <a:accent2>
        <a:srgbClr val="6666FF"/>
      </a:accent2>
      <a:accent3>
        <a:srgbClr val="FBFBFB"/>
      </a:accent3>
      <a:accent4>
        <a:srgbClr val="000000"/>
      </a:accent4>
      <a:accent5>
        <a:srgbClr val="AAE2E2"/>
      </a:accent5>
      <a:accent6>
        <a:srgbClr val="5C5CE7"/>
      </a:accent6>
      <a:hlink>
        <a:srgbClr val="CCCCFF"/>
      </a:hlink>
      <a:folHlink>
        <a:srgbClr val="CC99FF"/>
      </a:folHlink>
    </a:clrScheme>
    <a:fontScheme name="1_国家电网">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gradFill rotWithShape="1">
          <a:gsLst>
            <a:gs pos="0">
              <a:srgbClr val="CFD49C"/>
            </a:gs>
            <a:gs pos="100000">
              <a:srgbClr val="F0F1E0"/>
            </a:gs>
          </a:gsLst>
          <a:lin ang="0" scaled="1"/>
        </a:gradFill>
        <a:ln w="9525">
          <a:noFill/>
          <a:miter lim="800000"/>
          <a:headEnd/>
          <a:tailEnd/>
        </a:ln>
      </a:spPr>
      <a:bodyPr anchor="ctr"/>
      <a:lstStyle>
        <a:defPPr marL="0" marR="0" indent="0" algn="ctr" defTabSz="914400" eaLnBrk="1" fontAlgn="auto" latinLnBrk="0" hangingPunct="1">
          <a:lnSpc>
            <a:spcPct val="100000"/>
          </a:lnSpc>
          <a:spcBef>
            <a:spcPct val="20000"/>
          </a:spcBef>
          <a:spcAft>
            <a:spcPts val="0"/>
          </a:spcAft>
          <a:buClr>
            <a:srgbClr val="000000"/>
          </a:buClr>
          <a:buSzTx/>
          <a:buFont typeface="Wingdings" pitchFamily="2" charset="2"/>
          <a:buNone/>
          <a:tabLst/>
          <a:defRPr kumimoji="0" sz="1400" b="1" i="0" u="none" strike="noStrike" kern="0" cap="none" spc="0" normalizeH="0" baseline="0" noProof="0" dirty="0" smtClean="0">
            <a:ln>
              <a:noFill/>
            </a:ln>
            <a:solidFill>
              <a:srgbClr val="080808"/>
            </a:solidFill>
            <a:effectLst/>
            <a:uLnTx/>
            <a:uFillTx/>
            <a:ea typeface="宋体" pitchFamily="2" charset="-122"/>
            <a:cs typeface="Arial" charset="0"/>
          </a:defRPr>
        </a:defPPr>
      </a:lstStyle>
    </a:spDef>
    <a:lnDef>
      <a:spPr bwMode="auto">
        <a:xfrm>
          <a:off x="0" y="0"/>
          <a:ext cx="1" cy="1"/>
        </a:xfrm>
        <a:custGeom>
          <a:avLst/>
          <a:gdLst/>
          <a:ahLst/>
          <a:cxnLst/>
          <a:rect l="0" t="0" r="0" b="0"/>
          <a:pathLst/>
        </a:cu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6350" cap="flat" cmpd="sng" algn="ctr">
          <a:solidFill>
            <a:srgbClr val="4D4D4D"/>
          </a:solidFill>
          <a:prstDash val="solid"/>
          <a:round/>
          <a:headEnd type="none" w="med" len="med"/>
          <a:tailEnd type="none" w="med" len="med"/>
        </a:ln>
        <a:effectLst/>
      </a:spPr>
      <a:bodyPr vert="horz" wrap="none" lIns="92075" tIns="46038" rIns="92075" bIns="46038"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3200" b="1" i="0" u="none" strike="noStrike" cap="none" normalizeH="0" baseline="0" smtClean="0">
            <a:ln>
              <a:noFill/>
            </a:ln>
            <a:solidFill>
              <a:schemeClr val="bg2"/>
            </a:solidFill>
            <a:effectLst/>
            <a:latin typeface="黑体" pitchFamily="2" charset="-122"/>
            <a:ea typeface="黑体" pitchFamily="2" charset="-122"/>
          </a:defRPr>
        </a:defPPr>
      </a:lstStyle>
    </a:lnDef>
  </a:objectDefaults>
  <a:extraClrSchemeLst>
    <a:extraClrScheme>
      <a:clrScheme name="Azure 1">
        <a:dk1>
          <a:srgbClr val="000000"/>
        </a:dk1>
        <a:lt1>
          <a:srgbClr val="FFFFFF"/>
        </a:lt1>
        <a:dk2>
          <a:srgbClr val="3333FF"/>
        </a:dk2>
        <a:lt2>
          <a:srgbClr val="00FFFF"/>
        </a:lt2>
        <a:accent1>
          <a:srgbClr val="00CCCC"/>
        </a:accent1>
        <a:accent2>
          <a:srgbClr val="6666FF"/>
        </a:accent2>
        <a:accent3>
          <a:srgbClr val="ADADFF"/>
        </a:accent3>
        <a:accent4>
          <a:srgbClr val="DADADA"/>
        </a:accent4>
        <a:accent5>
          <a:srgbClr val="AAE2E2"/>
        </a:accent5>
        <a:accent6>
          <a:srgbClr val="5C5CE7"/>
        </a:accent6>
        <a:hlink>
          <a:srgbClr val="CCCCFF"/>
        </a:hlink>
        <a:folHlink>
          <a:srgbClr val="CC99FF"/>
        </a:folHlink>
      </a:clrScheme>
      <a:clrMap bg1="dk2" tx1="lt1" bg2="dk1" tx2="lt2" accent1="accent1" accent2="accent2" accent3="accent3" accent4="accent4" accent5="accent5" accent6="accent6" hlink="hlink" folHlink="folHlink"/>
    </a:extraClrScheme>
    <a:extraClrScheme>
      <a:clrScheme name="Azure 2">
        <a:dk1>
          <a:srgbClr val="000000"/>
        </a:dk1>
        <a:lt1>
          <a:srgbClr val="CCECFF"/>
        </a:lt1>
        <a:dk2>
          <a:srgbClr val="330099"/>
        </a:dk2>
        <a:lt2>
          <a:srgbClr val="0099CC"/>
        </a:lt2>
        <a:accent1>
          <a:srgbClr val="009999"/>
        </a:accent1>
        <a:accent2>
          <a:srgbClr val="FF99CC"/>
        </a:accent2>
        <a:accent3>
          <a:srgbClr val="E2F4FF"/>
        </a:accent3>
        <a:accent4>
          <a:srgbClr val="000000"/>
        </a:accent4>
        <a:accent5>
          <a:srgbClr val="AACACA"/>
        </a:accent5>
        <a:accent6>
          <a:srgbClr val="E78AB9"/>
        </a:accent6>
        <a:hlink>
          <a:srgbClr val="6600CC"/>
        </a:hlink>
        <a:folHlink>
          <a:srgbClr val="3366FF"/>
        </a:folHlink>
      </a:clrScheme>
      <a:clrMap bg1="lt1" tx1="dk1" bg2="lt2" tx2="dk2" accent1="accent1" accent2="accent2" accent3="accent3" accent4="accent4" accent5="accent5" accent6="accent6" hlink="hlink" folHlink="folHlink"/>
    </a:extraClrScheme>
    <a:extraClrScheme>
      <a:clrScheme name="Azure 3">
        <a:dk1>
          <a:srgbClr val="000000"/>
        </a:dk1>
        <a:lt1>
          <a:srgbClr val="FFFFFF"/>
        </a:lt1>
        <a:dk2>
          <a:srgbClr val="000000"/>
        </a:dk2>
        <a:lt2>
          <a:srgbClr val="CBCBCB"/>
        </a:lt2>
        <a:accent1>
          <a:srgbClr val="B2B2B2"/>
        </a:accent1>
        <a:accent2>
          <a:srgbClr val="DDDDDD"/>
        </a:accent2>
        <a:accent3>
          <a:srgbClr val="FFFFFF"/>
        </a:accent3>
        <a:accent4>
          <a:srgbClr val="000000"/>
        </a:accent4>
        <a:accent5>
          <a:srgbClr val="D5D5D5"/>
        </a:accent5>
        <a:accent6>
          <a:srgbClr val="C8C8C8"/>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国网科技部模板 1">
        <a:dk1>
          <a:srgbClr val="000000"/>
        </a:dk1>
        <a:lt1>
          <a:srgbClr val="FFFFFF"/>
        </a:lt1>
        <a:dk2>
          <a:srgbClr val="3333FF"/>
        </a:dk2>
        <a:lt2>
          <a:srgbClr val="00FFFF"/>
        </a:lt2>
        <a:accent1>
          <a:srgbClr val="00CCCC"/>
        </a:accent1>
        <a:accent2>
          <a:srgbClr val="6666FF"/>
        </a:accent2>
        <a:accent3>
          <a:srgbClr val="ADADFF"/>
        </a:accent3>
        <a:accent4>
          <a:srgbClr val="DADADA"/>
        </a:accent4>
        <a:accent5>
          <a:srgbClr val="AAE2E2"/>
        </a:accent5>
        <a:accent6>
          <a:srgbClr val="5C5CE7"/>
        </a:accent6>
        <a:hlink>
          <a:srgbClr val="CCCCFF"/>
        </a:hlink>
        <a:folHlink>
          <a:srgbClr val="CC99FF"/>
        </a:folHlink>
      </a:clrScheme>
      <a:clrMap bg1="dk2" tx1="lt1" bg2="dk1" tx2="lt2" accent1="accent1" accent2="accent2" accent3="accent3" accent4="accent4" accent5="accent5" accent6="accent6" hlink="hlink" folHlink="folHlink"/>
    </a:extraClrScheme>
    <a:extraClrScheme>
      <a:clrScheme name="国网科技部模板 2">
        <a:dk1>
          <a:srgbClr val="000000"/>
        </a:dk1>
        <a:lt1>
          <a:srgbClr val="CCECFF"/>
        </a:lt1>
        <a:dk2>
          <a:srgbClr val="330099"/>
        </a:dk2>
        <a:lt2>
          <a:srgbClr val="0099CC"/>
        </a:lt2>
        <a:accent1>
          <a:srgbClr val="009999"/>
        </a:accent1>
        <a:accent2>
          <a:srgbClr val="FF99CC"/>
        </a:accent2>
        <a:accent3>
          <a:srgbClr val="E2F4FF"/>
        </a:accent3>
        <a:accent4>
          <a:srgbClr val="000000"/>
        </a:accent4>
        <a:accent5>
          <a:srgbClr val="AACACA"/>
        </a:accent5>
        <a:accent6>
          <a:srgbClr val="E78AB9"/>
        </a:accent6>
        <a:hlink>
          <a:srgbClr val="6600CC"/>
        </a:hlink>
        <a:folHlink>
          <a:srgbClr val="3366FF"/>
        </a:folHlink>
      </a:clrScheme>
      <a:clrMap bg1="lt1" tx1="dk1" bg2="lt2" tx2="dk2" accent1="accent1" accent2="accent2" accent3="accent3" accent4="accent4" accent5="accent5" accent6="accent6" hlink="hlink" folHlink="folHlink"/>
    </a:extraClrScheme>
    <a:extraClrScheme>
      <a:clrScheme name="国网科技部模板 3">
        <a:dk1>
          <a:srgbClr val="000000"/>
        </a:dk1>
        <a:lt1>
          <a:srgbClr val="FFFFFF"/>
        </a:lt1>
        <a:dk2>
          <a:srgbClr val="000000"/>
        </a:dk2>
        <a:lt2>
          <a:srgbClr val="CBCBCB"/>
        </a:lt2>
        <a:accent1>
          <a:srgbClr val="B2B2B2"/>
        </a:accent1>
        <a:accent2>
          <a:srgbClr val="DDDDDD"/>
        </a:accent2>
        <a:accent3>
          <a:srgbClr val="FFFFFF"/>
        </a:accent3>
        <a:accent4>
          <a:srgbClr val="000000"/>
        </a:accent4>
        <a:accent5>
          <a:srgbClr val="D5D5D5"/>
        </a:accent5>
        <a:accent6>
          <a:srgbClr val="C8C8C8"/>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国网科技部模板 4">
        <a:dk1>
          <a:srgbClr val="000000"/>
        </a:dk1>
        <a:lt1>
          <a:srgbClr val="FFFFFF"/>
        </a:lt1>
        <a:dk2>
          <a:srgbClr val="F8F8F8"/>
        </a:dk2>
        <a:lt2>
          <a:srgbClr val="00FFFF"/>
        </a:lt2>
        <a:accent1>
          <a:srgbClr val="00CCCC"/>
        </a:accent1>
        <a:accent2>
          <a:srgbClr val="6666FF"/>
        </a:accent2>
        <a:accent3>
          <a:srgbClr val="FBFBFB"/>
        </a:accent3>
        <a:accent4>
          <a:srgbClr val="DADADA"/>
        </a:accent4>
        <a:accent5>
          <a:srgbClr val="AAE2E2"/>
        </a:accent5>
        <a:accent6>
          <a:srgbClr val="5C5CE7"/>
        </a:accent6>
        <a:hlink>
          <a:srgbClr val="CCCCFF"/>
        </a:hlink>
        <a:folHlink>
          <a:srgbClr val="CC99FF"/>
        </a:folHlink>
      </a:clrScheme>
      <a:clrMap bg1="dk2" tx1="lt1" bg2="dk1" tx2="lt2" accent1="accent1" accent2="accent2" accent3="accent3" accent4="accent4" accent5="accent5" accent6="accent6" hlink="hlink" folHlink="folHlink"/>
    </a:extraClrScheme>
    <a:extraClrScheme>
      <a:clrScheme name="国网科技部模板 5">
        <a:dk1>
          <a:srgbClr val="000000"/>
        </a:dk1>
        <a:lt1>
          <a:srgbClr val="F8F8F8"/>
        </a:lt1>
        <a:dk2>
          <a:srgbClr val="000000"/>
        </a:dk2>
        <a:lt2>
          <a:srgbClr val="000000"/>
        </a:lt2>
        <a:accent1>
          <a:srgbClr val="00CCCC"/>
        </a:accent1>
        <a:accent2>
          <a:srgbClr val="6666FF"/>
        </a:accent2>
        <a:accent3>
          <a:srgbClr val="FBFBFB"/>
        </a:accent3>
        <a:accent4>
          <a:srgbClr val="000000"/>
        </a:accent4>
        <a:accent5>
          <a:srgbClr val="AAE2E2"/>
        </a:accent5>
        <a:accent6>
          <a:srgbClr val="5C5CE7"/>
        </a:accent6>
        <a:hlink>
          <a:srgbClr val="CCCCFF"/>
        </a:hlink>
        <a:folHlink>
          <a:srgbClr val="CC99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国网科技部模板</Template>
  <TotalTime>11061</TotalTime>
  <Words>5406</Words>
  <Application>Microsoft Macintosh PowerPoint</Application>
  <PresentationFormat>全屏显示(4:3)</PresentationFormat>
  <Paragraphs>813</Paragraphs>
  <Slides>53</Slides>
  <Notes>39</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2</vt:i4>
      </vt:variant>
      <vt:variant>
        <vt:lpstr>幻灯片标题</vt:lpstr>
      </vt:variant>
      <vt:variant>
        <vt:i4>53</vt:i4>
      </vt:variant>
    </vt:vector>
  </HeadingPairs>
  <TitlesOfParts>
    <vt:vector size="67" baseType="lpstr">
      <vt:lpstr>黑体</vt:lpstr>
      <vt:lpstr>黑体</vt:lpstr>
      <vt:lpstr>华文细黑</vt:lpstr>
      <vt:lpstr>微软雅黑</vt:lpstr>
      <vt:lpstr>MS UI Gothic</vt:lpstr>
      <vt:lpstr>Arial</vt:lpstr>
      <vt:lpstr>Calibri</vt:lpstr>
      <vt:lpstr>Cambria Math</vt:lpstr>
      <vt:lpstr>Times New Roman</vt:lpstr>
      <vt:lpstr>Wingdings</vt:lpstr>
      <vt:lpstr>国网科技部模板</vt:lpstr>
      <vt:lpstr>自定义设计方案</vt:lpstr>
      <vt:lpstr>Visio</vt:lpstr>
      <vt:lpstr>Equation</vt:lpstr>
      <vt:lpstr>可离网型风/光/氢燃料电池直流互联与稳定控制技术 中期进展汇报</vt:lpstr>
      <vt:lpstr>汇报提纲</vt:lpstr>
      <vt:lpstr>课题1研究任务</vt:lpstr>
      <vt:lpstr>课题1研究任务</vt:lpstr>
      <vt:lpstr>汇报提纲</vt:lpstr>
      <vt:lpstr>课题1研究进展情况</vt:lpstr>
      <vt:lpstr>课题1研究进展情况</vt:lpstr>
      <vt:lpstr>汇报提纲</vt:lpstr>
      <vt:lpstr>课题1研究成果及成效</vt:lpstr>
      <vt:lpstr>课题1研究成果及成效</vt:lpstr>
      <vt:lpstr>课题1研究成果及成效</vt:lpstr>
      <vt:lpstr>课题1研究成果及成效</vt:lpstr>
      <vt:lpstr>课题1研究成果及成效</vt:lpstr>
      <vt:lpstr>课题1研究成果及成效</vt:lpstr>
      <vt:lpstr>课题1研究成果及成效</vt:lpstr>
      <vt:lpstr>课题1研究进展情况</vt:lpstr>
      <vt:lpstr>课题1研究成果及成效</vt:lpstr>
      <vt:lpstr>课题1研究成果及成效</vt:lpstr>
      <vt:lpstr>课题1研究成果及成效</vt:lpstr>
      <vt:lpstr>课题1研究成果及成效</vt:lpstr>
      <vt:lpstr>课题1研究成果及成效</vt:lpstr>
      <vt:lpstr>课题1研究成果及成效</vt:lpstr>
      <vt:lpstr>课题1研究成果及成效</vt:lpstr>
      <vt:lpstr>课题1研究成果及成效</vt:lpstr>
      <vt:lpstr>课题1研究成果及成效</vt:lpstr>
      <vt:lpstr>课题1研究成果及成效</vt:lpstr>
      <vt:lpstr>课题1研究成果及成效</vt:lpstr>
      <vt:lpstr>课题1研究成果及成效</vt:lpstr>
      <vt:lpstr>课题1研究成果及成效</vt:lpstr>
      <vt:lpstr>PowerPoint 演示文稿</vt:lpstr>
      <vt:lpstr>PowerPoint 演示文稿</vt:lpstr>
      <vt:lpstr>PowerPoint 演示文稿</vt:lpstr>
      <vt:lpstr>PowerPoint 演示文稿</vt:lpstr>
      <vt:lpstr>PowerPoint 演示文稿</vt:lpstr>
      <vt:lpstr>PowerPoint 演示文稿</vt:lpstr>
      <vt:lpstr>课题1研究成果及成效</vt:lpstr>
      <vt:lpstr>课题1研究成果及成效</vt:lpstr>
      <vt:lpstr>PowerPoint 演示文稿</vt:lpstr>
      <vt:lpstr>课题1研究成果及成效</vt:lpstr>
      <vt:lpstr>课题1研究成果及成效</vt:lpstr>
      <vt:lpstr>课题1研究成果及成效</vt:lpstr>
      <vt:lpstr>课题1研究成果及成效</vt:lpstr>
      <vt:lpstr>课题1研究成果及成效</vt:lpstr>
      <vt:lpstr>课题1研究成果及成效</vt:lpstr>
      <vt:lpstr>课题1研究成果及成效</vt:lpstr>
      <vt:lpstr>课题1研究成果及成效</vt:lpstr>
      <vt:lpstr>课题1研究成果及成效</vt:lpstr>
      <vt:lpstr>汇报提纲</vt:lpstr>
      <vt:lpstr>经费使用情况</vt:lpstr>
      <vt:lpstr>汇报提纲</vt:lpstr>
      <vt:lpstr>课题1目前存在的问题</vt:lpstr>
      <vt:lpstr>汇报提纲</vt:lpstr>
      <vt:lpstr>课题1下阶段工作计划</vt:lpstr>
    </vt:vector>
  </TitlesOfParts>
  <Company>CEPRI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国家电网公司重点科技项目专家督导汇报PPT模板</dc:title>
  <dc:creator>zhoujun</dc:creator>
  <cp:lastModifiedBy>Microsoft Office User</cp:lastModifiedBy>
  <cp:revision>605</cp:revision>
  <dcterms:created xsi:type="dcterms:W3CDTF">2011-03-27T02:59:01Z</dcterms:created>
  <dcterms:modified xsi:type="dcterms:W3CDTF">2022-03-25T06:51:46Z</dcterms:modified>
</cp:coreProperties>
</file>